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2" r:id="rId9"/>
    <p:sldId id="264" r:id="rId10"/>
    <p:sldId id="265" r:id="rId11"/>
    <p:sldId id="267" r:id="rId12"/>
    <p:sldId id="266" r:id="rId13"/>
    <p:sldId id="268" r:id="rId14"/>
    <p:sldId id="269" r:id="rId15"/>
    <p:sldId id="270" r:id="rId16"/>
    <p:sldId id="271" r:id="rId17"/>
    <p:sldId id="273" r:id="rId18"/>
    <p:sldId id="272" r:id="rId19"/>
    <p:sldId id="275" r:id="rId20"/>
    <p:sldId id="276" r:id="rId21"/>
    <p:sldId id="274" r:id="rId22"/>
    <p:sldId id="277" r:id="rId23"/>
    <p:sldId id="279" r:id="rId24"/>
    <p:sldId id="278"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19" name="18 Marcador de pie de página"/>
          <p:cNvSpPr>
            <a:spLocks noGrp="1"/>
          </p:cNvSpPr>
          <p:nvPr>
            <p:ph type="ftr" sz="quarter" idx="11"/>
          </p:nvPr>
        </p:nvSpPr>
        <p:spPr/>
        <p:txBody>
          <a:bodyPr/>
          <a:lstStyle/>
          <a:p>
            <a:endParaRPr lang="es-CO"/>
          </a:p>
        </p:txBody>
      </p:sp>
      <p:sp>
        <p:nvSpPr>
          <p:cNvPr id="27" name="26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a:xfrm>
            <a:off x="8077200" y="6356350"/>
            <a:ext cx="609600" cy="365125"/>
          </a:xfrm>
        </p:spPr>
        <p:txBody>
          <a:bodyPr/>
          <a:lstStyle/>
          <a:p>
            <a:fld id="{D6862D6F-3F82-4A75-90D8-614AFFCD6AB7}" type="slidenum">
              <a:rPr lang="es-CO" smtClean="0"/>
              <a:pPr/>
              <a:t>‹Nº›</a:t>
            </a:fld>
            <a:endParaRPr lang="es-CO"/>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F566272-30AC-4E8B-B7BA-221ABE98B410}" type="datetimeFigureOut">
              <a:rPr lang="es-CO" smtClean="0"/>
              <a:pPr/>
              <a:t>23/11/2014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D6862D6F-3F82-4A75-90D8-614AFFCD6AB7}"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F566272-30AC-4E8B-B7BA-221ABE98B410}" type="datetimeFigureOut">
              <a:rPr lang="es-CO" smtClean="0"/>
              <a:pPr/>
              <a:t>23/11/2014</a:t>
            </a:fld>
            <a:endParaRPr lang="es-CO"/>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CO"/>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6862D6F-3F82-4A75-90D8-614AFFCD6AB7}" type="slidenum">
              <a:rPr lang="es-CO" smtClean="0"/>
              <a:pPr/>
              <a:t>‹Nº›</a:t>
            </a:fld>
            <a:endParaRPr lang="es-CO"/>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O" dirty="0" smtClean="0"/>
              <a:t>Test </a:t>
            </a:r>
            <a:r>
              <a:rPr lang="es-CO" dirty="0" err="1" smtClean="0"/>
              <a:t>Psicotecnicos</a:t>
            </a:r>
            <a:endParaRPr lang="es-CO" dirty="0"/>
          </a:p>
        </p:txBody>
      </p:sp>
      <p:sp>
        <p:nvSpPr>
          <p:cNvPr id="3" name="2 Subtítulo"/>
          <p:cNvSpPr>
            <a:spLocks noGrp="1"/>
          </p:cNvSpPr>
          <p:nvPr>
            <p:ph type="subTitle" idx="1"/>
          </p:nvPr>
        </p:nvSpPr>
        <p:spPr/>
        <p:txBody>
          <a:bodyPr/>
          <a:lstStyle/>
          <a:p>
            <a:r>
              <a:rPr lang="es-CO" b="1" dirty="0" smtClean="0"/>
              <a:t>Que son y que evalúan?</a:t>
            </a:r>
            <a:endParaRPr lang="es-CO" b="1" dirty="0"/>
          </a:p>
        </p:txBody>
      </p:sp>
      <p:sp>
        <p:nvSpPr>
          <p:cNvPr id="4" name="3 CuadroTexto"/>
          <p:cNvSpPr txBox="1"/>
          <p:nvPr/>
        </p:nvSpPr>
        <p:spPr>
          <a:xfrm>
            <a:off x="6012160" y="5877272"/>
            <a:ext cx="2591735" cy="584775"/>
          </a:xfrm>
          <a:prstGeom prst="rect">
            <a:avLst/>
          </a:prstGeom>
          <a:noFill/>
        </p:spPr>
        <p:txBody>
          <a:bodyPr wrap="none" rtlCol="0">
            <a:spAutoFit/>
          </a:bodyPr>
          <a:lstStyle/>
          <a:p>
            <a:r>
              <a:rPr lang="es-CO" sz="1600" b="1" dirty="0" smtClean="0">
                <a:latin typeface="Gill Sans MT" pitchFamily="34" charset="0"/>
              </a:rPr>
              <a:t>Dra. Yohana Smith Tejada</a:t>
            </a:r>
          </a:p>
          <a:p>
            <a:r>
              <a:rPr lang="es-CO" sz="1600" b="1" dirty="0" smtClean="0">
                <a:latin typeface="Gill Sans MT" pitchFamily="34" charset="0"/>
              </a:rPr>
              <a:t>Dra. Laura M Vanegas G</a:t>
            </a:r>
            <a:endParaRPr lang="es-CO" sz="1600" b="1" dirty="0">
              <a:latin typeface="Gill Sans MT"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cstate="print"/>
          <a:srcRect t="25290" b="16753"/>
          <a:stretch>
            <a:fillRect/>
          </a:stretch>
        </p:blipFill>
        <p:spPr bwMode="auto">
          <a:xfrm>
            <a:off x="0" y="1844824"/>
            <a:ext cx="9144000" cy="3960440"/>
          </a:xfrm>
          <a:prstGeom prst="rect">
            <a:avLst/>
          </a:prstGeom>
          <a:noFill/>
          <a:ln w="9525">
            <a:noFill/>
            <a:miter lim="800000"/>
            <a:headEnd/>
            <a:tailEnd/>
          </a:ln>
        </p:spPr>
      </p:pic>
      <p:sp>
        <p:nvSpPr>
          <p:cNvPr id="7" name="1 Título"/>
          <p:cNvSpPr>
            <a:spLocks noGrp="1"/>
          </p:cNvSpPr>
          <p:nvPr>
            <p:ph type="title"/>
          </p:nvPr>
        </p:nvSpPr>
        <p:spPr>
          <a:xfrm>
            <a:off x="457200" y="704088"/>
            <a:ext cx="8229600" cy="780696"/>
          </a:xfrm>
        </p:spPr>
        <p:txBody>
          <a:bodyPr>
            <a:normAutofit fontScale="90000"/>
          </a:bodyPr>
          <a:lstStyle/>
          <a:p>
            <a:pPr algn="r"/>
            <a:r>
              <a:rPr lang="es-CO" b="1" dirty="0" smtClean="0"/>
              <a:t>¿Qué son los Test Psicotécnicos?</a:t>
            </a:r>
            <a:endParaRPr lang="es-CO"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r"/>
            <a:r>
              <a:rPr lang="es-CO" b="1" dirty="0" smtClean="0"/>
              <a:t>¿Por qué nos ponen tan nerviosos?</a:t>
            </a:r>
            <a:endParaRPr lang="es-CO" b="1" dirty="0"/>
          </a:p>
        </p:txBody>
      </p:sp>
      <p:pic>
        <p:nvPicPr>
          <p:cNvPr id="2050" name="Picture 2"/>
          <p:cNvPicPr>
            <a:picLocks noGrp="1" noChangeAspect="1" noChangeArrowheads="1"/>
          </p:cNvPicPr>
          <p:nvPr>
            <p:ph idx="1"/>
          </p:nvPr>
        </p:nvPicPr>
        <p:blipFill>
          <a:blip r:embed="rId2" cstate="print"/>
          <a:srcRect t="22549" b="16753"/>
          <a:stretch>
            <a:fillRect/>
          </a:stretch>
        </p:blipFill>
        <p:spPr bwMode="auto">
          <a:xfrm>
            <a:off x="251520" y="1844824"/>
            <a:ext cx="8784976" cy="468052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852704"/>
          </a:xfrm>
        </p:spPr>
        <p:txBody>
          <a:bodyPr/>
          <a:lstStyle/>
          <a:p>
            <a:pPr algn="r"/>
            <a:r>
              <a:rPr lang="es-CO" b="1" dirty="0" smtClean="0"/>
              <a:t>Conócelos</a:t>
            </a:r>
            <a:endParaRPr lang="es-CO" b="1" dirty="0"/>
          </a:p>
        </p:txBody>
      </p:sp>
      <p:pic>
        <p:nvPicPr>
          <p:cNvPr id="3074" name="Picture 2"/>
          <p:cNvPicPr>
            <a:picLocks noGrp="1" noChangeAspect="1" noChangeArrowheads="1"/>
          </p:cNvPicPr>
          <p:nvPr>
            <p:ph idx="1"/>
          </p:nvPr>
        </p:nvPicPr>
        <p:blipFill>
          <a:blip r:embed="rId2" cstate="print"/>
          <a:srcRect t="20909" b="18068"/>
          <a:stretch>
            <a:fillRect/>
          </a:stretch>
        </p:blipFill>
        <p:spPr bwMode="auto">
          <a:xfrm>
            <a:off x="323528" y="1412776"/>
            <a:ext cx="8424936" cy="475252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Pruebas de Inteligencia</a:t>
            </a:r>
            <a:endParaRPr lang="es-CO" b="1" dirty="0"/>
          </a:p>
        </p:txBody>
      </p:sp>
      <p:pic>
        <p:nvPicPr>
          <p:cNvPr id="4098" name="Picture 2"/>
          <p:cNvPicPr>
            <a:picLocks noGrp="1" noChangeAspect="1" noChangeArrowheads="1"/>
          </p:cNvPicPr>
          <p:nvPr>
            <p:ph idx="1"/>
          </p:nvPr>
        </p:nvPicPr>
        <p:blipFill>
          <a:blip r:embed="rId2" cstate="print"/>
          <a:srcRect t="22549" b="15112"/>
          <a:stretch>
            <a:fillRect/>
          </a:stretch>
        </p:blipFill>
        <p:spPr bwMode="auto">
          <a:xfrm>
            <a:off x="539552" y="1916832"/>
            <a:ext cx="8424936" cy="4392488"/>
          </a:xfrm>
          <a:prstGeom prst="rect">
            <a:avLst/>
          </a:prstGeom>
          <a:noFill/>
          <a:ln w="9525">
            <a:noFill/>
            <a:miter lim="800000"/>
            <a:headEnd/>
            <a:tailEnd/>
          </a:ln>
        </p:spPr>
      </p:pic>
      <p:pic>
        <p:nvPicPr>
          <p:cNvPr id="4099" name="Picture 3"/>
          <p:cNvPicPr>
            <a:picLocks noChangeAspect="1" noChangeArrowheads="1"/>
          </p:cNvPicPr>
          <p:nvPr/>
        </p:nvPicPr>
        <p:blipFill>
          <a:blip r:embed="rId2" cstate="print"/>
          <a:srcRect l="75091" t="3586" r="10339" b="82068"/>
          <a:stretch>
            <a:fillRect/>
          </a:stretch>
        </p:blipFill>
        <p:spPr bwMode="auto">
          <a:xfrm>
            <a:off x="6876256" y="764704"/>
            <a:ext cx="1944216" cy="1152128"/>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80696"/>
          </a:xfrm>
        </p:spPr>
        <p:txBody>
          <a:bodyPr>
            <a:normAutofit fontScale="90000"/>
          </a:bodyPr>
          <a:lstStyle/>
          <a:p>
            <a:r>
              <a:rPr lang="es-CO" b="1" dirty="0" smtClean="0"/>
              <a:t>Inteligencia Abstracta</a:t>
            </a:r>
            <a:endParaRPr lang="es-CO" b="1" dirty="0"/>
          </a:p>
        </p:txBody>
      </p:sp>
      <p:pic>
        <p:nvPicPr>
          <p:cNvPr id="5122" name="Picture 2"/>
          <p:cNvPicPr>
            <a:picLocks noGrp="1" noChangeAspect="1" noChangeArrowheads="1"/>
          </p:cNvPicPr>
          <p:nvPr>
            <p:ph idx="1"/>
          </p:nvPr>
        </p:nvPicPr>
        <p:blipFill>
          <a:blip r:embed="rId2" cstate="print"/>
          <a:srcRect t="22549" b="13472"/>
          <a:stretch>
            <a:fillRect/>
          </a:stretch>
        </p:blipFill>
        <p:spPr bwMode="auto">
          <a:xfrm>
            <a:off x="107504" y="1556792"/>
            <a:ext cx="8712968" cy="4968552"/>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5091" t="3586" r="10339" b="82068"/>
          <a:stretch>
            <a:fillRect/>
          </a:stretch>
        </p:blipFill>
        <p:spPr bwMode="auto">
          <a:xfrm>
            <a:off x="6372200" y="764704"/>
            <a:ext cx="1215135" cy="720080"/>
          </a:xfrm>
          <a:prstGeom prst="rect">
            <a:avLst/>
          </a:prstGeom>
          <a:noFill/>
          <a:ln w="9525">
            <a:noFill/>
            <a:miter lim="800000"/>
            <a:headEnd/>
            <a:tailEnd/>
          </a:ln>
        </p:spPr>
      </p:pic>
      <p:sp>
        <p:nvSpPr>
          <p:cNvPr id="6" name="5 Rectángulo"/>
          <p:cNvSpPr/>
          <p:nvPr/>
        </p:nvSpPr>
        <p:spPr>
          <a:xfrm>
            <a:off x="5004048" y="2924944"/>
            <a:ext cx="504056"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80696"/>
          </a:xfrm>
        </p:spPr>
        <p:txBody>
          <a:bodyPr>
            <a:normAutofit fontScale="90000"/>
          </a:bodyPr>
          <a:lstStyle/>
          <a:p>
            <a:r>
              <a:rPr lang="es-CO" b="1" dirty="0" smtClean="0"/>
              <a:t>Inteligencia Abstracta</a:t>
            </a:r>
            <a:endParaRPr lang="es-CO" b="1" dirty="0"/>
          </a:p>
        </p:txBody>
      </p:sp>
      <p:pic>
        <p:nvPicPr>
          <p:cNvPr id="5" name="Picture 3"/>
          <p:cNvPicPr>
            <a:picLocks noChangeAspect="1" noChangeArrowheads="1"/>
          </p:cNvPicPr>
          <p:nvPr/>
        </p:nvPicPr>
        <p:blipFill>
          <a:blip r:embed="rId2" cstate="print"/>
          <a:srcRect l="75091" t="3586" r="10339" b="82068"/>
          <a:stretch>
            <a:fillRect/>
          </a:stretch>
        </p:blipFill>
        <p:spPr bwMode="auto">
          <a:xfrm>
            <a:off x="6372200" y="764704"/>
            <a:ext cx="1215135" cy="720080"/>
          </a:xfrm>
          <a:prstGeom prst="rect">
            <a:avLst/>
          </a:prstGeom>
          <a:noFill/>
          <a:ln w="9525">
            <a:noFill/>
            <a:miter lim="800000"/>
            <a:headEnd/>
            <a:tailEnd/>
          </a:ln>
        </p:spPr>
      </p:pic>
      <p:sp>
        <p:nvSpPr>
          <p:cNvPr id="6" name="5 Rectángulo"/>
          <p:cNvSpPr/>
          <p:nvPr/>
        </p:nvSpPr>
        <p:spPr>
          <a:xfrm>
            <a:off x="5004048" y="2924944"/>
            <a:ext cx="504056"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6146" name="Picture 2"/>
          <p:cNvPicPr>
            <a:picLocks noGrp="1" noChangeAspect="1" noChangeArrowheads="1"/>
          </p:cNvPicPr>
          <p:nvPr>
            <p:ph idx="1"/>
          </p:nvPr>
        </p:nvPicPr>
        <p:blipFill>
          <a:blip r:embed="rId3" cstate="print"/>
          <a:srcRect t="20909" b="15112"/>
          <a:stretch>
            <a:fillRect/>
          </a:stretch>
        </p:blipFill>
        <p:spPr bwMode="auto">
          <a:xfrm>
            <a:off x="179512" y="1412776"/>
            <a:ext cx="8964488" cy="530120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cstate="print"/>
          <a:srcRect t="20909" b="16753"/>
          <a:stretch>
            <a:fillRect/>
          </a:stretch>
        </p:blipFill>
        <p:spPr bwMode="auto">
          <a:xfrm>
            <a:off x="179512" y="1700808"/>
            <a:ext cx="8784976" cy="4752528"/>
          </a:xfrm>
          <a:prstGeom prst="rect">
            <a:avLst/>
          </a:prstGeom>
          <a:noFill/>
          <a:ln w="9525">
            <a:noFill/>
            <a:miter lim="800000"/>
            <a:headEnd/>
            <a:tailEnd/>
          </a:ln>
        </p:spPr>
      </p:pic>
      <p:sp>
        <p:nvSpPr>
          <p:cNvPr id="5" name="1 Título"/>
          <p:cNvSpPr>
            <a:spLocks noGrp="1"/>
          </p:cNvSpPr>
          <p:nvPr>
            <p:ph type="title"/>
          </p:nvPr>
        </p:nvSpPr>
        <p:spPr>
          <a:xfrm>
            <a:off x="539552" y="404664"/>
            <a:ext cx="8229600" cy="1143000"/>
          </a:xfrm>
        </p:spPr>
        <p:txBody>
          <a:bodyPr>
            <a:normAutofit/>
          </a:bodyPr>
          <a:lstStyle/>
          <a:p>
            <a:r>
              <a:rPr lang="es-CO" b="1" dirty="0" smtClean="0"/>
              <a:t>Inteligencia Manipulativa</a:t>
            </a:r>
            <a:endParaRPr lang="es-CO" b="1" dirty="0"/>
          </a:p>
        </p:txBody>
      </p:sp>
      <p:pic>
        <p:nvPicPr>
          <p:cNvPr id="6" name="Picture 3"/>
          <p:cNvPicPr>
            <a:picLocks noChangeAspect="1" noChangeArrowheads="1"/>
          </p:cNvPicPr>
          <p:nvPr/>
        </p:nvPicPr>
        <p:blipFill>
          <a:blip r:embed="rId3" cstate="print"/>
          <a:srcRect l="75091" t="3586" r="10339" b="82068"/>
          <a:stretch>
            <a:fillRect/>
          </a:stretch>
        </p:blipFill>
        <p:spPr bwMode="auto">
          <a:xfrm>
            <a:off x="7308304" y="692696"/>
            <a:ext cx="1215135" cy="72008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rcRect t="20909" b="16753"/>
          <a:stretch>
            <a:fillRect/>
          </a:stretch>
        </p:blipFill>
        <p:spPr bwMode="auto">
          <a:xfrm>
            <a:off x="179512" y="1556792"/>
            <a:ext cx="8784976" cy="4896544"/>
          </a:xfrm>
          <a:prstGeom prst="rect">
            <a:avLst/>
          </a:prstGeom>
          <a:noFill/>
          <a:ln w="9525">
            <a:noFill/>
            <a:miter lim="800000"/>
            <a:headEnd/>
            <a:tailEnd/>
          </a:ln>
        </p:spPr>
      </p:pic>
      <p:sp>
        <p:nvSpPr>
          <p:cNvPr id="5" name="1 Título"/>
          <p:cNvSpPr txBox="1">
            <a:spLocks/>
          </p:cNvSpPr>
          <p:nvPr/>
        </p:nvSpPr>
        <p:spPr>
          <a:xfrm>
            <a:off x="539552" y="404664"/>
            <a:ext cx="8229600" cy="1143000"/>
          </a:xfrm>
          <a:prstGeom prst="rect">
            <a:avLst/>
          </a:prstGeom>
        </p:spPr>
        <p:txBody>
          <a:bodyPr vert="horz" lIns="0" rIns="0" bIns="0" anchor="b">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O" sz="5000" b="1" i="0" u="none" strike="noStrike" kern="1200" cap="none" spc="0" normalizeH="0" baseline="0" noProof="0" dirty="0" smtClean="0">
                <a:ln>
                  <a:noFill/>
                </a:ln>
                <a:solidFill>
                  <a:schemeClr val="tx2"/>
                </a:solidFill>
                <a:effectLst/>
                <a:uLnTx/>
                <a:uFillTx/>
                <a:latin typeface="+mj-lt"/>
                <a:ea typeface="+mj-ea"/>
                <a:cs typeface="+mj-cs"/>
              </a:rPr>
              <a:t>Inteligencia Manipulativa</a:t>
            </a:r>
            <a:endParaRPr kumimoji="0" lang="es-CO" sz="5000" b="1" i="0" u="none" strike="noStrike" kern="1200" cap="none" spc="0" normalizeH="0" baseline="0" noProof="0" dirty="0">
              <a:ln>
                <a:noFill/>
              </a:ln>
              <a:solidFill>
                <a:schemeClr val="tx2"/>
              </a:solidFill>
              <a:effectLst/>
              <a:uLnTx/>
              <a:uFillTx/>
              <a:latin typeface="+mj-lt"/>
              <a:ea typeface="+mj-ea"/>
              <a:cs typeface="+mj-cs"/>
            </a:endParaRPr>
          </a:p>
        </p:txBody>
      </p:sp>
      <p:pic>
        <p:nvPicPr>
          <p:cNvPr id="6" name="Picture 3"/>
          <p:cNvPicPr>
            <a:picLocks noChangeAspect="1" noChangeArrowheads="1"/>
          </p:cNvPicPr>
          <p:nvPr/>
        </p:nvPicPr>
        <p:blipFill>
          <a:blip r:embed="rId3" cstate="print"/>
          <a:srcRect l="75091" t="3586" r="10339" b="82068"/>
          <a:stretch>
            <a:fillRect/>
          </a:stretch>
        </p:blipFill>
        <p:spPr bwMode="auto">
          <a:xfrm>
            <a:off x="7308304" y="692696"/>
            <a:ext cx="1215135" cy="72008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80696"/>
          </a:xfrm>
        </p:spPr>
        <p:txBody>
          <a:bodyPr>
            <a:normAutofit fontScale="90000"/>
          </a:bodyPr>
          <a:lstStyle/>
          <a:p>
            <a:r>
              <a:rPr lang="es-CO" b="1" dirty="0" smtClean="0"/>
              <a:t>Test Culturales</a:t>
            </a:r>
            <a:endParaRPr lang="es-CO" b="1" dirty="0"/>
          </a:p>
        </p:txBody>
      </p:sp>
      <p:pic>
        <p:nvPicPr>
          <p:cNvPr id="9218" name="Picture 2"/>
          <p:cNvPicPr>
            <a:picLocks noGrp="1" noChangeAspect="1" noChangeArrowheads="1"/>
          </p:cNvPicPr>
          <p:nvPr>
            <p:ph idx="1"/>
          </p:nvPr>
        </p:nvPicPr>
        <p:blipFill>
          <a:blip r:embed="rId2" cstate="print"/>
          <a:srcRect t="22549" b="16753"/>
          <a:stretch>
            <a:fillRect/>
          </a:stretch>
        </p:blipFill>
        <p:spPr bwMode="auto">
          <a:xfrm>
            <a:off x="0" y="1772816"/>
            <a:ext cx="9144000" cy="4680520"/>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5091" t="3586" r="10339" b="82068"/>
          <a:stretch>
            <a:fillRect/>
          </a:stretch>
        </p:blipFill>
        <p:spPr bwMode="auto">
          <a:xfrm>
            <a:off x="6660232" y="692696"/>
            <a:ext cx="1215135" cy="72008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80696"/>
          </a:xfrm>
        </p:spPr>
        <p:txBody>
          <a:bodyPr>
            <a:normAutofit fontScale="90000"/>
          </a:bodyPr>
          <a:lstStyle/>
          <a:p>
            <a:r>
              <a:rPr lang="es-CO" b="1" dirty="0" smtClean="0"/>
              <a:t>Test Culturales</a:t>
            </a:r>
            <a:endParaRPr lang="es-CO" b="1" dirty="0"/>
          </a:p>
        </p:txBody>
      </p:sp>
      <p:pic>
        <p:nvPicPr>
          <p:cNvPr id="5" name="Picture 3"/>
          <p:cNvPicPr>
            <a:picLocks noChangeAspect="1" noChangeArrowheads="1"/>
          </p:cNvPicPr>
          <p:nvPr/>
        </p:nvPicPr>
        <p:blipFill>
          <a:blip r:embed="rId2" cstate="print"/>
          <a:srcRect l="75091" t="3586" r="10339" b="82068"/>
          <a:stretch>
            <a:fillRect/>
          </a:stretch>
        </p:blipFill>
        <p:spPr bwMode="auto">
          <a:xfrm>
            <a:off x="6660232" y="692696"/>
            <a:ext cx="1215135" cy="720080"/>
          </a:xfrm>
          <a:prstGeom prst="rect">
            <a:avLst/>
          </a:prstGeom>
          <a:noFill/>
          <a:ln w="9525">
            <a:noFill/>
            <a:miter lim="800000"/>
            <a:headEnd/>
            <a:tailEnd/>
          </a:ln>
        </p:spPr>
      </p:pic>
      <p:pic>
        <p:nvPicPr>
          <p:cNvPr id="10242" name="Picture 2"/>
          <p:cNvPicPr>
            <a:picLocks noGrp="1" noChangeAspect="1" noChangeArrowheads="1"/>
          </p:cNvPicPr>
          <p:nvPr>
            <p:ph idx="1"/>
          </p:nvPr>
        </p:nvPicPr>
        <p:blipFill>
          <a:blip r:embed="rId3" cstate="print"/>
          <a:srcRect t="20909" b="16753"/>
          <a:stretch>
            <a:fillRect/>
          </a:stretch>
        </p:blipFill>
        <p:spPr bwMode="auto">
          <a:xfrm>
            <a:off x="0" y="1484784"/>
            <a:ext cx="9144000" cy="5184576"/>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Pruebas de Aptitudes</a:t>
            </a:r>
            <a:endParaRPr lang="es-CO" b="1" dirty="0"/>
          </a:p>
        </p:txBody>
      </p:sp>
      <p:pic>
        <p:nvPicPr>
          <p:cNvPr id="11266" name="Picture 2"/>
          <p:cNvPicPr>
            <a:picLocks noGrp="1" noChangeAspect="1" noChangeArrowheads="1"/>
          </p:cNvPicPr>
          <p:nvPr>
            <p:ph idx="1"/>
          </p:nvPr>
        </p:nvPicPr>
        <p:blipFill>
          <a:blip r:embed="rId2" cstate="print"/>
          <a:srcRect t="20909" b="16753"/>
          <a:stretch>
            <a:fillRect/>
          </a:stretch>
        </p:blipFill>
        <p:spPr bwMode="auto">
          <a:xfrm>
            <a:off x="0" y="1988840"/>
            <a:ext cx="9144000" cy="4752528"/>
          </a:xfrm>
          <a:prstGeom prst="rect">
            <a:avLst/>
          </a:prstGeom>
          <a:noFill/>
          <a:ln w="9525">
            <a:noFill/>
            <a:miter lim="800000"/>
            <a:headEnd/>
            <a:tailEnd/>
          </a:ln>
        </p:spPr>
      </p:pic>
      <p:pic>
        <p:nvPicPr>
          <p:cNvPr id="11267" name="Picture 3"/>
          <p:cNvPicPr>
            <a:picLocks noChangeAspect="1" noChangeArrowheads="1"/>
          </p:cNvPicPr>
          <p:nvPr/>
        </p:nvPicPr>
        <p:blipFill>
          <a:blip r:embed="rId2" cstate="print"/>
          <a:srcRect l="74407" t="3663" r="11855" b="82904"/>
          <a:stretch>
            <a:fillRect/>
          </a:stretch>
        </p:blipFill>
        <p:spPr bwMode="auto">
          <a:xfrm>
            <a:off x="6300192" y="980728"/>
            <a:ext cx="1512168" cy="936104"/>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564672"/>
          </a:xfrm>
        </p:spPr>
        <p:txBody>
          <a:bodyPr>
            <a:normAutofit fontScale="90000"/>
          </a:bodyPr>
          <a:lstStyle/>
          <a:p>
            <a:r>
              <a:rPr lang="es-CO" b="1" dirty="0" smtClean="0"/>
              <a:t>Test de Razonamiento</a:t>
            </a:r>
            <a:endParaRPr lang="es-CO" b="1" dirty="0"/>
          </a:p>
        </p:txBody>
      </p:sp>
      <p:pic>
        <p:nvPicPr>
          <p:cNvPr id="12290" name="Picture 2"/>
          <p:cNvPicPr>
            <a:picLocks noGrp="1" noChangeAspect="1" noChangeArrowheads="1"/>
          </p:cNvPicPr>
          <p:nvPr>
            <p:ph idx="1"/>
          </p:nvPr>
        </p:nvPicPr>
        <p:blipFill>
          <a:blip r:embed="rId2" cstate="print"/>
          <a:srcRect t="22549" b="15112"/>
          <a:stretch>
            <a:fillRect/>
          </a:stretch>
        </p:blipFill>
        <p:spPr bwMode="auto">
          <a:xfrm>
            <a:off x="0" y="1700808"/>
            <a:ext cx="9144000" cy="4752528"/>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444208" y="620688"/>
            <a:ext cx="1163206" cy="72008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564672"/>
          </a:xfrm>
        </p:spPr>
        <p:txBody>
          <a:bodyPr>
            <a:normAutofit fontScale="90000"/>
          </a:bodyPr>
          <a:lstStyle/>
          <a:p>
            <a:r>
              <a:rPr lang="es-CO" b="1" dirty="0" smtClean="0"/>
              <a:t>Test de Razonamiento</a:t>
            </a:r>
            <a:endParaRPr lang="es-CO" b="1" dirty="0"/>
          </a:p>
        </p:txBody>
      </p:sp>
      <p:pic>
        <p:nvPicPr>
          <p:cNvPr id="5" name="Picture 3"/>
          <p:cNvPicPr>
            <a:picLocks noChangeAspect="1" noChangeArrowheads="1"/>
          </p:cNvPicPr>
          <p:nvPr/>
        </p:nvPicPr>
        <p:blipFill>
          <a:blip r:embed="rId2" cstate="print"/>
          <a:srcRect l="74407" t="3663" r="11855" b="82904"/>
          <a:stretch>
            <a:fillRect/>
          </a:stretch>
        </p:blipFill>
        <p:spPr bwMode="auto">
          <a:xfrm>
            <a:off x="6444208" y="620688"/>
            <a:ext cx="1163206" cy="720080"/>
          </a:xfrm>
          <a:prstGeom prst="rect">
            <a:avLst/>
          </a:prstGeom>
          <a:noFill/>
          <a:ln w="9525">
            <a:noFill/>
            <a:miter lim="800000"/>
            <a:headEnd/>
            <a:tailEnd/>
          </a:ln>
        </p:spPr>
      </p:pic>
      <p:pic>
        <p:nvPicPr>
          <p:cNvPr id="13314" name="Picture 2"/>
          <p:cNvPicPr>
            <a:picLocks noGrp="1" noChangeAspect="1" noChangeArrowheads="1"/>
          </p:cNvPicPr>
          <p:nvPr>
            <p:ph idx="1"/>
          </p:nvPr>
        </p:nvPicPr>
        <p:blipFill>
          <a:blip r:embed="rId3" cstate="print"/>
          <a:srcRect t="22549" b="18393"/>
          <a:stretch>
            <a:fillRect/>
          </a:stretch>
        </p:blipFill>
        <p:spPr bwMode="auto">
          <a:xfrm>
            <a:off x="0" y="1484784"/>
            <a:ext cx="9144000" cy="496855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764704"/>
            <a:ext cx="8229600" cy="492664"/>
          </a:xfrm>
        </p:spPr>
        <p:txBody>
          <a:bodyPr>
            <a:normAutofit fontScale="90000"/>
          </a:bodyPr>
          <a:lstStyle/>
          <a:p>
            <a:r>
              <a:rPr lang="es-CO" b="1" dirty="0" smtClean="0"/>
              <a:t>Test de Capacidad Verbal</a:t>
            </a:r>
            <a:endParaRPr lang="es-CO" b="1" dirty="0"/>
          </a:p>
        </p:txBody>
      </p:sp>
      <p:pic>
        <p:nvPicPr>
          <p:cNvPr id="14338" name="Picture 2"/>
          <p:cNvPicPr>
            <a:picLocks noGrp="1" noChangeAspect="1" noChangeArrowheads="1"/>
          </p:cNvPicPr>
          <p:nvPr>
            <p:ph idx="1"/>
          </p:nvPr>
        </p:nvPicPr>
        <p:blipFill>
          <a:blip r:embed="rId2" cstate="print"/>
          <a:srcRect t="22549" b="16753"/>
          <a:stretch>
            <a:fillRect/>
          </a:stretch>
        </p:blipFill>
        <p:spPr bwMode="auto">
          <a:xfrm>
            <a:off x="0" y="1700808"/>
            <a:ext cx="9144000" cy="4680520"/>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876256" y="692696"/>
            <a:ext cx="1019190" cy="630927"/>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cstate="print"/>
          <a:srcRect t="22549" b="16753"/>
          <a:stretch>
            <a:fillRect/>
          </a:stretch>
        </p:blipFill>
        <p:spPr bwMode="auto">
          <a:xfrm>
            <a:off x="0" y="1484784"/>
            <a:ext cx="9144000" cy="5256584"/>
          </a:xfrm>
          <a:prstGeom prst="rect">
            <a:avLst/>
          </a:prstGeom>
          <a:noFill/>
          <a:ln w="9525">
            <a:noFill/>
            <a:miter lim="800000"/>
            <a:headEnd/>
            <a:tailEnd/>
          </a:ln>
        </p:spPr>
      </p:pic>
      <p:sp>
        <p:nvSpPr>
          <p:cNvPr id="5" name="1 Título"/>
          <p:cNvSpPr txBox="1">
            <a:spLocks/>
          </p:cNvSpPr>
          <p:nvPr/>
        </p:nvSpPr>
        <p:spPr>
          <a:xfrm>
            <a:off x="467544" y="764704"/>
            <a:ext cx="8229600" cy="492664"/>
          </a:xfrm>
          <a:prstGeom prst="rect">
            <a:avLst/>
          </a:prstGeom>
        </p:spPr>
        <p:txBody>
          <a:bodyPr vert="horz" lIns="0" rIns="0" bIns="0" anchor="b">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O" sz="5000" b="1" i="0" u="none" strike="noStrike" kern="1200" cap="none" spc="0" normalizeH="0" baseline="0" noProof="0" dirty="0" smtClean="0">
                <a:ln>
                  <a:noFill/>
                </a:ln>
                <a:solidFill>
                  <a:schemeClr val="tx2"/>
                </a:solidFill>
                <a:effectLst/>
                <a:uLnTx/>
                <a:uFillTx/>
                <a:latin typeface="+mj-lt"/>
                <a:ea typeface="+mj-ea"/>
                <a:cs typeface="+mj-cs"/>
              </a:rPr>
              <a:t>Test de Capacidad Verbal</a:t>
            </a:r>
            <a:endParaRPr kumimoji="0" lang="es-CO" sz="5000" b="1" i="0" u="none" strike="noStrike" kern="1200" cap="none" spc="0" normalizeH="0" baseline="0" noProof="0" dirty="0">
              <a:ln>
                <a:noFill/>
              </a:ln>
              <a:solidFill>
                <a:schemeClr val="tx2"/>
              </a:solidFill>
              <a:effectLst/>
              <a:uLnTx/>
              <a:uFillTx/>
              <a:latin typeface="+mj-lt"/>
              <a:ea typeface="+mj-ea"/>
              <a:cs typeface="+mj-cs"/>
            </a:endParaRPr>
          </a:p>
        </p:txBody>
      </p:sp>
      <p:pic>
        <p:nvPicPr>
          <p:cNvPr id="6" name="Picture 3"/>
          <p:cNvPicPr>
            <a:picLocks noChangeAspect="1" noChangeArrowheads="1"/>
          </p:cNvPicPr>
          <p:nvPr/>
        </p:nvPicPr>
        <p:blipFill>
          <a:blip r:embed="rId3" cstate="print"/>
          <a:srcRect l="74407" t="3663" r="11855" b="82904"/>
          <a:stretch>
            <a:fillRect/>
          </a:stretch>
        </p:blipFill>
        <p:spPr bwMode="auto">
          <a:xfrm>
            <a:off x="6804248" y="692696"/>
            <a:ext cx="1019190" cy="6309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Título"/>
          <p:cNvSpPr txBox="1">
            <a:spLocks/>
          </p:cNvSpPr>
          <p:nvPr/>
        </p:nvSpPr>
        <p:spPr>
          <a:xfrm>
            <a:off x="467544" y="764704"/>
            <a:ext cx="8229600" cy="492664"/>
          </a:xfrm>
          <a:prstGeom prst="rect">
            <a:avLst/>
          </a:prstGeom>
        </p:spPr>
        <p:txBody>
          <a:bodyPr vert="horz" lIns="0" rIns="0" bIns="0" anchor="b">
            <a:normAutofit fontScale="67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O" sz="5000" b="1" i="0" u="none" strike="noStrike" kern="1200" cap="none" spc="0" normalizeH="0" baseline="0" noProof="0" dirty="0" smtClean="0">
                <a:ln>
                  <a:noFill/>
                </a:ln>
                <a:solidFill>
                  <a:schemeClr val="tx2"/>
                </a:solidFill>
                <a:effectLst/>
                <a:uLnTx/>
                <a:uFillTx/>
                <a:latin typeface="+mj-lt"/>
                <a:ea typeface="+mj-ea"/>
                <a:cs typeface="+mj-cs"/>
              </a:rPr>
              <a:t>Test de Capacidad Verbal</a:t>
            </a:r>
            <a:endParaRPr kumimoji="0" lang="es-CO" sz="5000" b="1" i="0" u="none" strike="noStrike" kern="1200" cap="none" spc="0" normalizeH="0" baseline="0" noProof="0" dirty="0">
              <a:ln>
                <a:noFill/>
              </a:ln>
              <a:solidFill>
                <a:schemeClr val="tx2"/>
              </a:solidFill>
              <a:effectLst/>
              <a:uLnTx/>
              <a:uFillTx/>
              <a:latin typeface="+mj-lt"/>
              <a:ea typeface="+mj-ea"/>
              <a:cs typeface="+mj-cs"/>
            </a:endParaRPr>
          </a:p>
        </p:txBody>
      </p:sp>
      <p:pic>
        <p:nvPicPr>
          <p:cNvPr id="6" name="Picture 3"/>
          <p:cNvPicPr>
            <a:picLocks noChangeAspect="1" noChangeArrowheads="1"/>
          </p:cNvPicPr>
          <p:nvPr/>
        </p:nvPicPr>
        <p:blipFill>
          <a:blip r:embed="rId2" cstate="print"/>
          <a:srcRect l="74407" t="3663" r="11855" b="82904"/>
          <a:stretch>
            <a:fillRect/>
          </a:stretch>
        </p:blipFill>
        <p:spPr bwMode="auto">
          <a:xfrm>
            <a:off x="6804248" y="692696"/>
            <a:ext cx="1019190" cy="630927"/>
          </a:xfrm>
          <a:prstGeom prst="rect">
            <a:avLst/>
          </a:prstGeom>
          <a:noFill/>
          <a:ln w="9525">
            <a:noFill/>
            <a:miter lim="800000"/>
            <a:headEnd/>
            <a:tailEnd/>
          </a:ln>
        </p:spPr>
      </p:pic>
      <p:pic>
        <p:nvPicPr>
          <p:cNvPr id="16386" name="Picture 2"/>
          <p:cNvPicPr>
            <a:picLocks noGrp="1" noChangeAspect="1" noChangeArrowheads="1"/>
          </p:cNvPicPr>
          <p:nvPr>
            <p:ph idx="1"/>
          </p:nvPr>
        </p:nvPicPr>
        <p:blipFill>
          <a:blip r:embed="rId3" cstate="print"/>
          <a:srcRect t="22549" b="15112"/>
          <a:stretch>
            <a:fillRect/>
          </a:stretch>
        </p:blipFill>
        <p:spPr bwMode="auto">
          <a:xfrm>
            <a:off x="0" y="1556792"/>
            <a:ext cx="9144000" cy="50405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a:bodyPr>
          <a:lstStyle/>
          <a:p>
            <a:r>
              <a:rPr lang="es-CO" sz="2800" b="1" dirty="0" smtClean="0"/>
              <a:t>Test de Capacidad Numérica y de Calculo</a:t>
            </a:r>
            <a:endParaRPr lang="es-CO" sz="2800" b="1" dirty="0"/>
          </a:p>
        </p:txBody>
      </p:sp>
      <p:pic>
        <p:nvPicPr>
          <p:cNvPr id="17410" name="Picture 2"/>
          <p:cNvPicPr>
            <a:picLocks noGrp="1" noChangeAspect="1" noChangeArrowheads="1"/>
          </p:cNvPicPr>
          <p:nvPr>
            <p:ph idx="1"/>
          </p:nvPr>
        </p:nvPicPr>
        <p:blipFill>
          <a:blip r:embed="rId2" cstate="print"/>
          <a:srcRect t="22549" b="18393"/>
          <a:stretch>
            <a:fillRect/>
          </a:stretch>
        </p:blipFill>
        <p:spPr bwMode="auto">
          <a:xfrm>
            <a:off x="0" y="1700808"/>
            <a:ext cx="9144000" cy="4896544"/>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876256" y="692696"/>
            <a:ext cx="1019190" cy="630927"/>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a:bodyPr>
          <a:lstStyle/>
          <a:p>
            <a:r>
              <a:rPr lang="es-CO" sz="2800" b="1" dirty="0" smtClean="0"/>
              <a:t>Test de Capacidad Numérica y de Calculo</a:t>
            </a:r>
            <a:endParaRPr lang="es-CO" sz="2800" b="1" dirty="0"/>
          </a:p>
        </p:txBody>
      </p:sp>
      <p:pic>
        <p:nvPicPr>
          <p:cNvPr id="5" name="Picture 3"/>
          <p:cNvPicPr>
            <a:picLocks noChangeAspect="1" noChangeArrowheads="1"/>
          </p:cNvPicPr>
          <p:nvPr/>
        </p:nvPicPr>
        <p:blipFill>
          <a:blip r:embed="rId2" cstate="print"/>
          <a:srcRect l="74407" t="3663" r="11855" b="82904"/>
          <a:stretch>
            <a:fillRect/>
          </a:stretch>
        </p:blipFill>
        <p:spPr bwMode="auto">
          <a:xfrm>
            <a:off x="6876256" y="692696"/>
            <a:ext cx="1019190" cy="630927"/>
          </a:xfrm>
          <a:prstGeom prst="rect">
            <a:avLst/>
          </a:prstGeom>
          <a:noFill/>
          <a:ln w="9525">
            <a:noFill/>
            <a:miter lim="800000"/>
            <a:headEnd/>
            <a:tailEnd/>
          </a:ln>
        </p:spPr>
      </p:pic>
      <p:pic>
        <p:nvPicPr>
          <p:cNvPr id="18434" name="Picture 2"/>
          <p:cNvPicPr>
            <a:picLocks noGrp="1" noChangeAspect="1" noChangeArrowheads="1"/>
          </p:cNvPicPr>
          <p:nvPr>
            <p:ph idx="1"/>
          </p:nvPr>
        </p:nvPicPr>
        <p:blipFill>
          <a:blip r:embed="rId3" cstate="print"/>
          <a:srcRect t="20909" b="16753"/>
          <a:stretch>
            <a:fillRect/>
          </a:stretch>
        </p:blipFill>
        <p:spPr bwMode="auto">
          <a:xfrm>
            <a:off x="0" y="1340768"/>
            <a:ext cx="9144000" cy="5256584"/>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a:bodyPr>
          <a:lstStyle/>
          <a:p>
            <a:r>
              <a:rPr lang="es-CO" sz="2800" b="1" dirty="0" smtClean="0"/>
              <a:t>Test de Capacidad Numérica y de Calculo</a:t>
            </a:r>
            <a:endParaRPr lang="es-CO" sz="2800" b="1" dirty="0"/>
          </a:p>
        </p:txBody>
      </p:sp>
      <p:pic>
        <p:nvPicPr>
          <p:cNvPr id="5" name="Picture 3"/>
          <p:cNvPicPr>
            <a:picLocks noChangeAspect="1" noChangeArrowheads="1"/>
          </p:cNvPicPr>
          <p:nvPr/>
        </p:nvPicPr>
        <p:blipFill>
          <a:blip r:embed="rId2" cstate="print"/>
          <a:srcRect l="74407" t="3663" r="11855" b="82904"/>
          <a:stretch>
            <a:fillRect/>
          </a:stretch>
        </p:blipFill>
        <p:spPr bwMode="auto">
          <a:xfrm>
            <a:off x="6876256" y="692696"/>
            <a:ext cx="1019190" cy="630927"/>
          </a:xfrm>
          <a:prstGeom prst="rect">
            <a:avLst/>
          </a:prstGeom>
          <a:noFill/>
          <a:ln w="9525">
            <a:noFill/>
            <a:miter lim="800000"/>
            <a:headEnd/>
            <a:tailEnd/>
          </a:ln>
        </p:spPr>
      </p:pic>
      <p:pic>
        <p:nvPicPr>
          <p:cNvPr id="19458" name="Picture 2"/>
          <p:cNvPicPr>
            <a:picLocks noGrp="1" noChangeAspect="1" noChangeArrowheads="1"/>
          </p:cNvPicPr>
          <p:nvPr>
            <p:ph idx="1"/>
          </p:nvPr>
        </p:nvPicPr>
        <p:blipFill>
          <a:blip r:embed="rId3" cstate="print"/>
          <a:srcRect t="22549" b="68545"/>
          <a:stretch>
            <a:fillRect/>
          </a:stretch>
        </p:blipFill>
        <p:spPr bwMode="auto">
          <a:xfrm>
            <a:off x="0" y="1556792"/>
            <a:ext cx="9144000" cy="720080"/>
          </a:xfrm>
          <a:prstGeom prst="rect">
            <a:avLst/>
          </a:prstGeom>
          <a:noFill/>
          <a:ln w="9525">
            <a:noFill/>
            <a:miter lim="800000"/>
            <a:headEnd/>
            <a:tailEnd/>
          </a:ln>
        </p:spPr>
      </p:pic>
      <p:pic>
        <p:nvPicPr>
          <p:cNvPr id="7" name="Picture 2"/>
          <p:cNvPicPr>
            <a:picLocks noChangeAspect="1" noChangeArrowheads="1"/>
          </p:cNvPicPr>
          <p:nvPr/>
        </p:nvPicPr>
        <p:blipFill>
          <a:blip r:embed="rId3" cstate="print"/>
          <a:srcRect l="26603" t="31455" r="33000" b="15112"/>
          <a:stretch>
            <a:fillRect/>
          </a:stretch>
        </p:blipFill>
        <p:spPr bwMode="auto">
          <a:xfrm>
            <a:off x="899592" y="2276872"/>
            <a:ext cx="6912768" cy="432048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08688"/>
          </a:xfrm>
        </p:spPr>
        <p:txBody>
          <a:bodyPr>
            <a:normAutofit fontScale="90000"/>
          </a:bodyPr>
          <a:lstStyle/>
          <a:p>
            <a:r>
              <a:rPr lang="es-CO" b="1" dirty="0" smtClean="0"/>
              <a:t>Test de Capacidad Verbal</a:t>
            </a:r>
            <a:endParaRPr lang="es-CO" b="1" dirty="0"/>
          </a:p>
        </p:txBody>
      </p:sp>
      <p:pic>
        <p:nvPicPr>
          <p:cNvPr id="20482" name="Picture 2"/>
          <p:cNvPicPr>
            <a:picLocks noGrp="1" noChangeAspect="1" noChangeArrowheads="1"/>
          </p:cNvPicPr>
          <p:nvPr>
            <p:ph idx="1"/>
          </p:nvPr>
        </p:nvPicPr>
        <p:blipFill>
          <a:blip r:embed="rId2" cstate="print"/>
          <a:srcRect l="28944" t="29658" r="31861" b="16753"/>
          <a:stretch>
            <a:fillRect/>
          </a:stretch>
        </p:blipFill>
        <p:spPr bwMode="auto">
          <a:xfrm>
            <a:off x="539552" y="2060848"/>
            <a:ext cx="8064896" cy="4464496"/>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7020272" y="692696"/>
            <a:ext cx="1019190" cy="630927"/>
          </a:xfrm>
          <a:prstGeom prst="rect">
            <a:avLst/>
          </a:prstGeom>
          <a:noFill/>
          <a:ln w="9525">
            <a:noFill/>
            <a:miter lim="800000"/>
            <a:headEnd/>
            <a:tailEnd/>
          </a:ln>
        </p:spPr>
      </p:pic>
      <p:pic>
        <p:nvPicPr>
          <p:cNvPr id="6" name="Picture 2"/>
          <p:cNvPicPr>
            <a:picLocks noChangeAspect="1" noChangeArrowheads="1"/>
          </p:cNvPicPr>
          <p:nvPr/>
        </p:nvPicPr>
        <p:blipFill>
          <a:blip r:embed="rId2" cstate="print"/>
          <a:srcRect l="12910" t="20909" r="25625" b="68155"/>
          <a:stretch>
            <a:fillRect/>
          </a:stretch>
        </p:blipFill>
        <p:spPr bwMode="auto">
          <a:xfrm>
            <a:off x="1187624" y="1340768"/>
            <a:ext cx="4968552" cy="72008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564672"/>
          </a:xfrm>
        </p:spPr>
        <p:txBody>
          <a:bodyPr>
            <a:noAutofit/>
          </a:bodyPr>
          <a:lstStyle/>
          <a:p>
            <a:r>
              <a:rPr lang="es-CO" sz="2000" b="1" dirty="0" smtClean="0"/>
              <a:t>Test de Resistencia a la fatiga y Rapidez Perceptiva</a:t>
            </a:r>
            <a:endParaRPr lang="es-CO" sz="2000" b="1" dirty="0"/>
          </a:p>
        </p:txBody>
      </p:sp>
      <p:pic>
        <p:nvPicPr>
          <p:cNvPr id="21506" name="Picture 2"/>
          <p:cNvPicPr>
            <a:picLocks noGrp="1" noChangeAspect="1" noChangeArrowheads="1"/>
          </p:cNvPicPr>
          <p:nvPr>
            <p:ph idx="1"/>
          </p:nvPr>
        </p:nvPicPr>
        <p:blipFill>
          <a:blip r:embed="rId2" cstate="print"/>
          <a:srcRect t="24190" b="16753"/>
          <a:stretch>
            <a:fillRect/>
          </a:stretch>
        </p:blipFill>
        <p:spPr bwMode="auto">
          <a:xfrm>
            <a:off x="179512" y="1844824"/>
            <a:ext cx="8784976" cy="4464496"/>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228184" y="764704"/>
            <a:ext cx="1019190" cy="630927"/>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420656"/>
          </a:xfrm>
        </p:spPr>
        <p:txBody>
          <a:bodyPr>
            <a:noAutofit/>
          </a:bodyPr>
          <a:lstStyle/>
          <a:p>
            <a:r>
              <a:rPr lang="es-CO" sz="2000" b="1" dirty="0" smtClean="0"/>
              <a:t>Test de Resistencia a la fatiga y Rapidez Perceptiva</a:t>
            </a:r>
            <a:endParaRPr lang="es-CO" sz="2000" b="1" dirty="0"/>
          </a:p>
        </p:txBody>
      </p:sp>
      <p:pic>
        <p:nvPicPr>
          <p:cNvPr id="22530" name="Picture 2"/>
          <p:cNvPicPr>
            <a:picLocks noGrp="1" noChangeAspect="1" noChangeArrowheads="1"/>
          </p:cNvPicPr>
          <p:nvPr>
            <p:ph idx="1"/>
          </p:nvPr>
        </p:nvPicPr>
        <p:blipFill>
          <a:blip r:embed="rId2" cstate="print"/>
          <a:srcRect t="20909" b="15112"/>
          <a:stretch>
            <a:fillRect/>
          </a:stretch>
        </p:blipFill>
        <p:spPr bwMode="auto">
          <a:xfrm>
            <a:off x="107504" y="1124744"/>
            <a:ext cx="9036496" cy="5400600"/>
          </a:xfrm>
          <a:prstGeom prst="rect">
            <a:avLst/>
          </a:prstGeom>
          <a:noFill/>
          <a:ln w="9525">
            <a:noFill/>
            <a:miter lim="800000"/>
            <a:headEnd/>
            <a:tailEnd/>
          </a:ln>
        </p:spPr>
      </p:pic>
      <p:pic>
        <p:nvPicPr>
          <p:cNvPr id="7" name="Picture 3"/>
          <p:cNvPicPr>
            <a:picLocks noChangeAspect="1" noChangeArrowheads="1"/>
          </p:cNvPicPr>
          <p:nvPr/>
        </p:nvPicPr>
        <p:blipFill>
          <a:blip r:embed="rId3" cstate="print"/>
          <a:srcRect l="74407" t="3663" r="11855" b="82904"/>
          <a:stretch>
            <a:fillRect/>
          </a:stretch>
        </p:blipFill>
        <p:spPr bwMode="auto">
          <a:xfrm>
            <a:off x="6012160" y="692696"/>
            <a:ext cx="1019190" cy="630927"/>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08688"/>
          </a:xfrm>
        </p:spPr>
        <p:txBody>
          <a:bodyPr>
            <a:normAutofit fontScale="90000"/>
          </a:bodyPr>
          <a:lstStyle/>
          <a:p>
            <a:r>
              <a:rPr lang="es-CO" b="1" dirty="0" smtClean="0"/>
              <a:t>Test de Mecánica</a:t>
            </a:r>
            <a:endParaRPr lang="es-CO" b="1" dirty="0"/>
          </a:p>
        </p:txBody>
      </p:sp>
      <p:pic>
        <p:nvPicPr>
          <p:cNvPr id="23554" name="Picture 2"/>
          <p:cNvPicPr>
            <a:picLocks noGrp="1" noChangeAspect="1" noChangeArrowheads="1"/>
          </p:cNvPicPr>
          <p:nvPr>
            <p:ph idx="1"/>
          </p:nvPr>
        </p:nvPicPr>
        <p:blipFill>
          <a:blip r:embed="rId2" cstate="print"/>
          <a:srcRect t="22549" b="16753"/>
          <a:stretch>
            <a:fillRect/>
          </a:stretch>
        </p:blipFill>
        <p:spPr bwMode="auto">
          <a:xfrm>
            <a:off x="0" y="1628800"/>
            <a:ext cx="8964488" cy="4896544"/>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588224" y="764704"/>
            <a:ext cx="1019190" cy="630927"/>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fontScale="90000"/>
          </a:bodyPr>
          <a:lstStyle/>
          <a:p>
            <a:r>
              <a:rPr lang="es-CO" b="1" dirty="0" smtClean="0"/>
              <a:t>Test de Mecánica</a:t>
            </a:r>
            <a:endParaRPr lang="es-CO" b="1" dirty="0"/>
          </a:p>
        </p:txBody>
      </p:sp>
      <p:pic>
        <p:nvPicPr>
          <p:cNvPr id="5" name="Picture 3"/>
          <p:cNvPicPr>
            <a:picLocks noChangeAspect="1" noChangeArrowheads="1"/>
          </p:cNvPicPr>
          <p:nvPr/>
        </p:nvPicPr>
        <p:blipFill>
          <a:blip r:embed="rId2" cstate="print"/>
          <a:srcRect l="74407" t="3663" r="11855" b="82904"/>
          <a:stretch>
            <a:fillRect/>
          </a:stretch>
        </p:blipFill>
        <p:spPr bwMode="auto">
          <a:xfrm>
            <a:off x="6588224" y="692696"/>
            <a:ext cx="1019190" cy="630927"/>
          </a:xfrm>
          <a:prstGeom prst="rect">
            <a:avLst/>
          </a:prstGeom>
          <a:noFill/>
          <a:ln w="9525">
            <a:noFill/>
            <a:miter lim="800000"/>
            <a:headEnd/>
            <a:tailEnd/>
          </a:ln>
        </p:spPr>
      </p:pic>
      <p:pic>
        <p:nvPicPr>
          <p:cNvPr id="24578" name="Picture 2"/>
          <p:cNvPicPr>
            <a:picLocks noGrp="1" noChangeAspect="1" noChangeArrowheads="1"/>
          </p:cNvPicPr>
          <p:nvPr>
            <p:ph idx="1"/>
          </p:nvPr>
        </p:nvPicPr>
        <p:blipFill>
          <a:blip r:embed="rId3" cstate="print"/>
          <a:srcRect t="20909" b="15112"/>
          <a:stretch>
            <a:fillRect/>
          </a:stretch>
        </p:blipFill>
        <p:spPr bwMode="auto">
          <a:xfrm>
            <a:off x="0" y="1556792"/>
            <a:ext cx="9144000" cy="530120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420656"/>
          </a:xfrm>
        </p:spPr>
        <p:txBody>
          <a:bodyPr>
            <a:noAutofit/>
          </a:bodyPr>
          <a:lstStyle/>
          <a:p>
            <a:r>
              <a:rPr lang="es-CO" sz="2800" b="1" dirty="0" smtClean="0"/>
              <a:t>Test Capacidad para el razonamiento espacial</a:t>
            </a:r>
            <a:endParaRPr lang="es-CO" sz="2800" b="1" dirty="0"/>
          </a:p>
        </p:txBody>
      </p:sp>
      <p:pic>
        <p:nvPicPr>
          <p:cNvPr id="25602" name="Picture 2"/>
          <p:cNvPicPr>
            <a:picLocks noGrp="1" noChangeAspect="1" noChangeArrowheads="1"/>
          </p:cNvPicPr>
          <p:nvPr>
            <p:ph idx="1"/>
          </p:nvPr>
        </p:nvPicPr>
        <p:blipFill>
          <a:blip r:embed="rId2" cstate="print"/>
          <a:srcRect t="22549" b="16753"/>
          <a:stretch>
            <a:fillRect/>
          </a:stretch>
        </p:blipFill>
        <p:spPr bwMode="auto">
          <a:xfrm>
            <a:off x="0" y="1556792"/>
            <a:ext cx="9144000" cy="4896544"/>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7524328" y="620688"/>
            <a:ext cx="1019190" cy="630927"/>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420656"/>
          </a:xfrm>
        </p:spPr>
        <p:txBody>
          <a:bodyPr>
            <a:noAutofit/>
          </a:bodyPr>
          <a:lstStyle/>
          <a:p>
            <a:r>
              <a:rPr lang="es-CO" sz="2800" b="1" dirty="0" smtClean="0"/>
              <a:t>Test para el razonamiento espacial</a:t>
            </a:r>
            <a:endParaRPr lang="es-CO" sz="2800" b="1" dirty="0"/>
          </a:p>
        </p:txBody>
      </p:sp>
      <p:pic>
        <p:nvPicPr>
          <p:cNvPr id="5" name="Picture 3"/>
          <p:cNvPicPr>
            <a:picLocks noChangeAspect="1" noChangeArrowheads="1"/>
          </p:cNvPicPr>
          <p:nvPr/>
        </p:nvPicPr>
        <p:blipFill>
          <a:blip r:embed="rId2" cstate="print"/>
          <a:srcRect l="74407" t="3663" r="11855" b="82904"/>
          <a:stretch>
            <a:fillRect/>
          </a:stretch>
        </p:blipFill>
        <p:spPr bwMode="auto">
          <a:xfrm>
            <a:off x="7524328" y="620688"/>
            <a:ext cx="1019190" cy="630927"/>
          </a:xfrm>
          <a:prstGeom prst="rect">
            <a:avLst/>
          </a:prstGeom>
          <a:noFill/>
          <a:ln w="9525">
            <a:noFill/>
            <a:miter lim="800000"/>
            <a:headEnd/>
            <a:tailEnd/>
          </a:ln>
        </p:spPr>
      </p:pic>
      <p:pic>
        <p:nvPicPr>
          <p:cNvPr id="26626" name="Picture 2"/>
          <p:cNvPicPr>
            <a:picLocks noGrp="1" noChangeAspect="1" noChangeArrowheads="1"/>
          </p:cNvPicPr>
          <p:nvPr>
            <p:ph idx="1"/>
          </p:nvPr>
        </p:nvPicPr>
        <p:blipFill>
          <a:blip r:embed="rId3" cstate="print"/>
          <a:srcRect t="22549" b="15112"/>
          <a:stretch>
            <a:fillRect/>
          </a:stretch>
        </p:blipFill>
        <p:spPr bwMode="auto">
          <a:xfrm>
            <a:off x="0" y="1412776"/>
            <a:ext cx="9144000" cy="5256584"/>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764704"/>
            <a:ext cx="8229600" cy="564672"/>
          </a:xfrm>
        </p:spPr>
        <p:txBody>
          <a:bodyPr>
            <a:normAutofit fontScale="90000"/>
          </a:bodyPr>
          <a:lstStyle/>
          <a:p>
            <a:r>
              <a:rPr lang="es-CO" sz="3600" b="1" dirty="0" smtClean="0"/>
              <a:t>Test Capacidad Administrativa</a:t>
            </a:r>
            <a:endParaRPr lang="es-CO" sz="3600" b="1" dirty="0"/>
          </a:p>
        </p:txBody>
      </p:sp>
      <p:pic>
        <p:nvPicPr>
          <p:cNvPr id="27650" name="Picture 2"/>
          <p:cNvPicPr>
            <a:picLocks noGrp="1" noChangeAspect="1" noChangeArrowheads="1"/>
          </p:cNvPicPr>
          <p:nvPr>
            <p:ph idx="1"/>
          </p:nvPr>
        </p:nvPicPr>
        <p:blipFill>
          <a:blip r:embed="rId2" cstate="print"/>
          <a:srcRect t="22549" b="16753"/>
          <a:stretch>
            <a:fillRect/>
          </a:stretch>
        </p:blipFill>
        <p:spPr bwMode="auto">
          <a:xfrm>
            <a:off x="0" y="1772816"/>
            <a:ext cx="9144000" cy="4608512"/>
          </a:xfrm>
          <a:prstGeom prst="rect">
            <a:avLst/>
          </a:prstGeom>
          <a:noFill/>
          <a:ln w="9525">
            <a:noFill/>
            <a:miter lim="800000"/>
            <a:headEnd/>
            <a:tailEnd/>
          </a:ln>
        </p:spPr>
      </p:pic>
      <p:pic>
        <p:nvPicPr>
          <p:cNvPr id="5" name="Picture 3"/>
          <p:cNvPicPr>
            <a:picLocks noChangeAspect="1" noChangeArrowheads="1"/>
          </p:cNvPicPr>
          <p:nvPr/>
        </p:nvPicPr>
        <p:blipFill>
          <a:blip r:embed="rId3" cstate="print"/>
          <a:srcRect l="74407" t="3663" r="11855" b="82904"/>
          <a:stretch>
            <a:fillRect/>
          </a:stretch>
        </p:blipFill>
        <p:spPr bwMode="auto">
          <a:xfrm>
            <a:off x="6444208" y="764704"/>
            <a:ext cx="1019190" cy="630927"/>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000" b="1" dirty="0" smtClean="0"/>
              <a:t>PRUEBAS DE PERSONALIDAD</a:t>
            </a:r>
            <a:endParaRPr lang="es-CO" sz="4000" b="1" dirty="0"/>
          </a:p>
        </p:txBody>
      </p:sp>
      <p:pic>
        <p:nvPicPr>
          <p:cNvPr id="28674" name="Picture 2"/>
          <p:cNvPicPr>
            <a:picLocks noGrp="1" noChangeAspect="1" noChangeArrowheads="1"/>
          </p:cNvPicPr>
          <p:nvPr>
            <p:ph idx="1"/>
          </p:nvPr>
        </p:nvPicPr>
        <p:blipFill>
          <a:blip r:embed="rId2" cstate="print"/>
          <a:srcRect t="22549" b="16753"/>
          <a:stretch>
            <a:fillRect/>
          </a:stretch>
        </p:blipFill>
        <p:spPr bwMode="auto">
          <a:xfrm>
            <a:off x="107504" y="1988840"/>
            <a:ext cx="8784976" cy="4608512"/>
          </a:xfrm>
          <a:prstGeom prst="rect">
            <a:avLst/>
          </a:prstGeom>
          <a:noFill/>
          <a:ln w="9525">
            <a:noFill/>
            <a:miter lim="800000"/>
            <a:headEnd/>
            <a:tailEnd/>
          </a:ln>
        </p:spPr>
      </p:pic>
      <p:pic>
        <p:nvPicPr>
          <p:cNvPr id="6" name="Picture 2"/>
          <p:cNvPicPr>
            <a:picLocks noChangeAspect="1" noChangeArrowheads="1"/>
          </p:cNvPicPr>
          <p:nvPr/>
        </p:nvPicPr>
        <p:blipFill>
          <a:blip r:embed="rId2" cstate="print"/>
          <a:srcRect l="70506" t="2863" r="14114" b="82372"/>
          <a:stretch>
            <a:fillRect/>
          </a:stretch>
        </p:blipFill>
        <p:spPr bwMode="auto">
          <a:xfrm>
            <a:off x="6804248" y="908720"/>
            <a:ext cx="1944216" cy="108012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08688"/>
          </a:xfrm>
        </p:spPr>
        <p:txBody>
          <a:bodyPr>
            <a:normAutofit fontScale="90000"/>
          </a:bodyPr>
          <a:lstStyle/>
          <a:p>
            <a:r>
              <a:rPr lang="es-CO" b="1" dirty="0" smtClean="0"/>
              <a:t>Pruebas Proyectivas</a:t>
            </a:r>
            <a:endParaRPr lang="es-CO" b="1" dirty="0"/>
          </a:p>
        </p:txBody>
      </p:sp>
      <p:pic>
        <p:nvPicPr>
          <p:cNvPr id="29698" name="Picture 2"/>
          <p:cNvPicPr>
            <a:picLocks noGrp="1" noChangeAspect="1" noChangeArrowheads="1"/>
          </p:cNvPicPr>
          <p:nvPr>
            <p:ph idx="1"/>
          </p:nvPr>
        </p:nvPicPr>
        <p:blipFill>
          <a:blip r:embed="rId2" cstate="print"/>
          <a:srcRect t="22549" b="15112"/>
          <a:stretch>
            <a:fillRect/>
          </a:stretch>
        </p:blipFill>
        <p:spPr bwMode="auto">
          <a:xfrm>
            <a:off x="0" y="1556792"/>
            <a:ext cx="9144000" cy="5040560"/>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70506" t="2863" r="14114" b="82372"/>
          <a:stretch>
            <a:fillRect/>
          </a:stretch>
        </p:blipFill>
        <p:spPr bwMode="auto">
          <a:xfrm>
            <a:off x="5940152" y="692696"/>
            <a:ext cx="1425759" cy="79208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08688"/>
          </a:xfrm>
        </p:spPr>
        <p:txBody>
          <a:bodyPr>
            <a:normAutofit fontScale="90000"/>
          </a:bodyPr>
          <a:lstStyle/>
          <a:p>
            <a:r>
              <a:rPr lang="es-CO" b="1" dirty="0" smtClean="0"/>
              <a:t>Pruebas Proyectivas</a:t>
            </a:r>
            <a:endParaRPr lang="es-CO" b="1" dirty="0"/>
          </a:p>
        </p:txBody>
      </p:sp>
      <p:pic>
        <p:nvPicPr>
          <p:cNvPr id="5" name="Picture 2"/>
          <p:cNvPicPr>
            <a:picLocks noChangeAspect="1" noChangeArrowheads="1"/>
          </p:cNvPicPr>
          <p:nvPr/>
        </p:nvPicPr>
        <p:blipFill>
          <a:blip r:embed="rId2" cstate="print"/>
          <a:srcRect l="70506" t="2863" r="14114" b="82372"/>
          <a:stretch>
            <a:fillRect/>
          </a:stretch>
        </p:blipFill>
        <p:spPr bwMode="auto">
          <a:xfrm>
            <a:off x="5940152" y="692696"/>
            <a:ext cx="1425759" cy="792088"/>
          </a:xfrm>
          <a:prstGeom prst="rect">
            <a:avLst/>
          </a:prstGeom>
          <a:noFill/>
          <a:ln w="9525">
            <a:noFill/>
            <a:miter lim="800000"/>
            <a:headEnd/>
            <a:tailEnd/>
          </a:ln>
        </p:spPr>
      </p:pic>
      <p:pic>
        <p:nvPicPr>
          <p:cNvPr id="30722" name="Picture 2"/>
          <p:cNvPicPr>
            <a:picLocks noGrp="1" noChangeAspect="1" noChangeArrowheads="1"/>
          </p:cNvPicPr>
          <p:nvPr>
            <p:ph idx="1"/>
          </p:nvPr>
        </p:nvPicPr>
        <p:blipFill>
          <a:blip r:embed="rId3" cstate="print"/>
          <a:srcRect t="22549" b="16753"/>
          <a:stretch>
            <a:fillRect/>
          </a:stretch>
        </p:blipFill>
        <p:spPr bwMode="auto">
          <a:xfrm>
            <a:off x="0" y="1628800"/>
            <a:ext cx="9144000" cy="4968552"/>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708688"/>
          </a:xfrm>
        </p:spPr>
        <p:txBody>
          <a:bodyPr>
            <a:normAutofit/>
          </a:bodyPr>
          <a:lstStyle/>
          <a:p>
            <a:r>
              <a:rPr lang="es-CO" sz="4000" b="1" dirty="0" smtClean="0"/>
              <a:t>Cuestionarios de Personalidad</a:t>
            </a:r>
            <a:endParaRPr lang="es-CO" sz="4000" b="1" dirty="0"/>
          </a:p>
        </p:txBody>
      </p:sp>
      <p:pic>
        <p:nvPicPr>
          <p:cNvPr id="31746" name="Picture 2"/>
          <p:cNvPicPr>
            <a:picLocks noGrp="1" noChangeAspect="1" noChangeArrowheads="1"/>
          </p:cNvPicPr>
          <p:nvPr>
            <p:ph idx="1"/>
          </p:nvPr>
        </p:nvPicPr>
        <p:blipFill>
          <a:blip r:embed="rId2" cstate="print"/>
          <a:srcRect t="22549" b="15112"/>
          <a:stretch>
            <a:fillRect/>
          </a:stretch>
        </p:blipFill>
        <p:spPr bwMode="auto">
          <a:xfrm>
            <a:off x="0" y="1844824"/>
            <a:ext cx="9144000" cy="4608512"/>
          </a:xfrm>
          <a:prstGeom prst="rect">
            <a:avLst/>
          </a:prstGeom>
          <a:noFill/>
          <a:ln w="9525">
            <a:noFill/>
            <a:miter lim="800000"/>
            <a:headEnd/>
            <a:tailEnd/>
          </a:ln>
        </p:spPr>
      </p:pic>
      <p:pic>
        <p:nvPicPr>
          <p:cNvPr id="5" name="Picture 2"/>
          <p:cNvPicPr>
            <a:picLocks noChangeAspect="1" noChangeArrowheads="1"/>
          </p:cNvPicPr>
          <p:nvPr/>
        </p:nvPicPr>
        <p:blipFill>
          <a:blip r:embed="rId3" cstate="print"/>
          <a:srcRect l="70506" t="2863" r="14114" b="82372"/>
          <a:stretch>
            <a:fillRect/>
          </a:stretch>
        </p:blipFill>
        <p:spPr bwMode="auto">
          <a:xfrm>
            <a:off x="7236295" y="764704"/>
            <a:ext cx="1166531" cy="648072"/>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636680"/>
          </a:xfrm>
        </p:spPr>
        <p:txBody>
          <a:bodyPr>
            <a:normAutofit fontScale="90000"/>
          </a:bodyPr>
          <a:lstStyle/>
          <a:p>
            <a:r>
              <a:rPr lang="es-CO" sz="4400" b="1" dirty="0" smtClean="0"/>
              <a:t>Pruebas Proyectivas</a:t>
            </a:r>
            <a:endParaRPr lang="es-CO" sz="4400" b="1" dirty="0"/>
          </a:p>
        </p:txBody>
      </p:sp>
      <p:pic>
        <p:nvPicPr>
          <p:cNvPr id="4" name="Picture 2"/>
          <p:cNvPicPr>
            <a:picLocks noChangeAspect="1" noChangeArrowheads="1"/>
          </p:cNvPicPr>
          <p:nvPr/>
        </p:nvPicPr>
        <p:blipFill>
          <a:blip r:embed="rId2" cstate="print"/>
          <a:srcRect l="70506" t="2863" r="14114" b="82372"/>
          <a:stretch>
            <a:fillRect/>
          </a:stretch>
        </p:blipFill>
        <p:spPr bwMode="auto">
          <a:xfrm>
            <a:off x="5940152" y="764704"/>
            <a:ext cx="1166531" cy="648072"/>
          </a:xfrm>
          <a:prstGeom prst="rect">
            <a:avLst/>
          </a:prstGeom>
          <a:noFill/>
          <a:ln w="9525">
            <a:noFill/>
            <a:miter lim="800000"/>
            <a:headEnd/>
            <a:tailEnd/>
          </a:ln>
        </p:spPr>
      </p:pic>
      <p:pic>
        <p:nvPicPr>
          <p:cNvPr id="32770" name="Picture 2"/>
          <p:cNvPicPr>
            <a:picLocks noGrp="1" noChangeAspect="1" noChangeArrowheads="1"/>
          </p:cNvPicPr>
          <p:nvPr>
            <p:ph idx="1"/>
          </p:nvPr>
        </p:nvPicPr>
        <p:blipFill>
          <a:blip r:embed="rId3" cstate="print"/>
          <a:srcRect t="22549" b="13472"/>
          <a:stretch>
            <a:fillRect/>
          </a:stretch>
        </p:blipFill>
        <p:spPr bwMode="auto">
          <a:xfrm>
            <a:off x="0" y="1484784"/>
            <a:ext cx="9144000" cy="4896544"/>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1052736"/>
            <a:ext cx="8229600" cy="564672"/>
          </a:xfrm>
        </p:spPr>
        <p:txBody>
          <a:bodyPr>
            <a:noAutofit/>
          </a:bodyPr>
          <a:lstStyle/>
          <a:p>
            <a:pPr algn="r"/>
            <a:r>
              <a:rPr lang="es-CO" sz="6000" b="1" dirty="0" smtClean="0"/>
              <a:t/>
            </a:r>
            <a:br>
              <a:rPr lang="es-CO" sz="6000" b="1" dirty="0" smtClean="0"/>
            </a:br>
            <a:r>
              <a:rPr lang="es-CO" sz="3200" b="1" dirty="0" smtClean="0"/>
              <a:t>CONSEJOS PARA SUPERAR UNA PRUEBA PSICOTÉCNICA</a:t>
            </a:r>
            <a:endParaRPr lang="es-CO" sz="5400" b="1" dirty="0"/>
          </a:p>
        </p:txBody>
      </p:sp>
      <p:sp>
        <p:nvSpPr>
          <p:cNvPr id="3" name="2 Marcador de contenido"/>
          <p:cNvSpPr>
            <a:spLocks noGrp="1"/>
          </p:cNvSpPr>
          <p:nvPr>
            <p:ph idx="1"/>
          </p:nvPr>
        </p:nvSpPr>
        <p:spPr/>
        <p:txBody>
          <a:bodyPr>
            <a:normAutofit/>
          </a:bodyPr>
          <a:lstStyle/>
          <a:p>
            <a:pPr algn="just"/>
            <a:r>
              <a:rPr lang="es-CO" sz="1800" b="1" dirty="0" smtClean="0">
                <a:latin typeface="Gill Sans MT" pitchFamily="34" charset="0"/>
              </a:rPr>
              <a:t>Confíe en sí mismo</a:t>
            </a:r>
            <a:r>
              <a:rPr lang="es-CO" sz="1800" dirty="0" smtClean="0">
                <a:latin typeface="Gill Sans MT" pitchFamily="34" charset="0"/>
              </a:rPr>
              <a:t>. Elimine la actitud de fracaso. Si ahora obtiene pobres resultados, pronto los mejorará. Si los obtiene buenos, los conseguirá óptimos. La práctica potenciará sus resultados. Varios miles de opositores han alcanzado su objetivo. </a:t>
            </a:r>
          </a:p>
          <a:p>
            <a:pPr algn="just">
              <a:buNone/>
            </a:pPr>
            <a:endParaRPr lang="es-CO" sz="1800" dirty="0" smtClean="0">
              <a:latin typeface="Gill Sans MT" pitchFamily="34" charset="0"/>
            </a:endParaRPr>
          </a:p>
          <a:p>
            <a:pPr algn="just"/>
            <a:r>
              <a:rPr lang="es-CO" sz="1800" dirty="0" smtClean="0">
                <a:latin typeface="Gill Sans MT" pitchFamily="34" charset="0"/>
              </a:rPr>
              <a:t>Recuerde que </a:t>
            </a:r>
            <a:r>
              <a:rPr lang="es-CO" sz="1800" b="1" dirty="0" smtClean="0">
                <a:latin typeface="Gill Sans MT" pitchFamily="34" charset="0"/>
              </a:rPr>
              <a:t>opositar es competir</a:t>
            </a:r>
            <a:r>
              <a:rPr lang="es-CO" sz="1800" dirty="0" smtClean="0">
                <a:latin typeface="Gill Sans MT" pitchFamily="34" charset="0"/>
              </a:rPr>
              <a:t>. Para aprobar una oposición (o superar un proceso de selección) no le basta con hacer bien su examen, sino que debe, además, superar al resto de opositores. Por tanto, sea ambicioso: no se conforme nunca con sus resultados. Mejórelos. Intente conseguir el máximo. No se dé por satisfecho con una buena puntuación. Busque </a:t>
            </a:r>
            <a:r>
              <a:rPr lang="es-CO" sz="1800" b="1" dirty="0" smtClean="0">
                <a:latin typeface="Gill Sans MT" pitchFamily="34" charset="0"/>
              </a:rPr>
              <a:t>la mejor.</a:t>
            </a:r>
            <a:endParaRPr lang="es-CO" sz="1800" dirty="0">
              <a:latin typeface="Gill Sans MT"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algn="just"/>
            <a:r>
              <a:rPr lang="es-CO" sz="1800" dirty="0" smtClean="0">
                <a:latin typeface="Gill Sans MT" pitchFamily="34" charset="0"/>
              </a:rPr>
              <a:t>Deseche el </a:t>
            </a:r>
            <a:r>
              <a:rPr lang="es-CO" sz="1800" b="1" dirty="0" smtClean="0">
                <a:latin typeface="Gill Sans MT" pitchFamily="34" charset="0"/>
              </a:rPr>
              <a:t>temor a lo desconocido</a:t>
            </a:r>
            <a:r>
              <a:rPr lang="es-CO" sz="1800" dirty="0" smtClean="0">
                <a:latin typeface="Gill Sans MT" pitchFamily="34" charset="0"/>
              </a:rPr>
              <a:t>. Esta obra ha sido elaborada tras haber estudiado a conciencia las pruebas psicotécnicas que han sido propuestas en cualquier oposición en los últimos quince años. Por ello, estamos seguros de que (sea cual sea el proceso de selección al que usted se presente) aquí encontrará lo que en el examen le van a proponer. Así se familiarizará con el tipo de preguntas del examen.</a:t>
            </a:r>
          </a:p>
          <a:p>
            <a:pPr algn="just"/>
            <a:endParaRPr lang="es-CO" sz="1800" dirty="0" smtClean="0">
              <a:latin typeface="Gill Sans MT" pitchFamily="34" charset="0"/>
            </a:endParaRPr>
          </a:p>
          <a:p>
            <a:pPr algn="just"/>
            <a:r>
              <a:rPr lang="es-CO" sz="1800" dirty="0" smtClean="0">
                <a:latin typeface="Gill Sans MT" pitchFamily="34" charset="0"/>
              </a:rPr>
              <a:t>Lea con </a:t>
            </a:r>
            <a:r>
              <a:rPr lang="es-CO" sz="1800" b="1" dirty="0" smtClean="0">
                <a:latin typeface="Gill Sans MT" pitchFamily="34" charset="0"/>
              </a:rPr>
              <a:t>la mayor atención</a:t>
            </a:r>
            <a:r>
              <a:rPr lang="es-CO" sz="1800" dirty="0" smtClean="0">
                <a:latin typeface="Gill Sans MT" pitchFamily="34" charset="0"/>
              </a:rPr>
              <a:t> las instrucciones específicas de cada test. Antes de comenzar a responder debe tener meridianamente claro qué se le pide. Sin ello, no comience la prueba, y una vez comprendidas, siga esas instrucciones con fidelidad.</a:t>
            </a:r>
          </a:p>
          <a:p>
            <a:pPr algn="just"/>
            <a:endParaRPr lang="es-CO" sz="1800" dirty="0" smtClean="0">
              <a:latin typeface="Gill Sans MT" pitchFamily="34" charset="0"/>
            </a:endParaRPr>
          </a:p>
          <a:p>
            <a:pPr algn="just"/>
            <a:r>
              <a:rPr lang="es-CO" sz="1800" dirty="0" smtClean="0">
                <a:latin typeface="Gill Sans MT" pitchFamily="34" charset="0"/>
              </a:rPr>
              <a:t>Antes de comenzar, eche un </a:t>
            </a:r>
            <a:r>
              <a:rPr lang="es-CO" sz="1800" b="1" dirty="0" smtClean="0">
                <a:latin typeface="Gill Sans MT" pitchFamily="34" charset="0"/>
              </a:rPr>
              <a:t>vistazo general</a:t>
            </a:r>
            <a:r>
              <a:rPr lang="es-CO" sz="1800" dirty="0" smtClean="0">
                <a:latin typeface="Gill Sans MT" pitchFamily="34" charset="0"/>
              </a:rPr>
              <a:t> a toda la prueba. De esta manera, se formará una idea aproximada de su extensión, contenido, dificultad, entre otras. Ello le ayudará a distribuir correctamente su tiempo.</a:t>
            </a:r>
          </a:p>
          <a:p>
            <a:pPr algn="just"/>
            <a:endParaRPr lang="es-CO" sz="2400" dirty="0"/>
          </a:p>
        </p:txBody>
      </p:sp>
      <p:sp>
        <p:nvSpPr>
          <p:cNvPr id="4" name="1 Título"/>
          <p:cNvSpPr>
            <a:spLocks noGrp="1"/>
          </p:cNvSpPr>
          <p:nvPr>
            <p:ph type="title"/>
          </p:nvPr>
        </p:nvSpPr>
        <p:spPr/>
        <p:txBody>
          <a:bodyPr>
            <a:noAutofit/>
          </a:bodyPr>
          <a:lstStyle/>
          <a:p>
            <a:pPr algn="r"/>
            <a:r>
              <a:rPr lang="es-CO" sz="6000" b="1" dirty="0" smtClean="0"/>
              <a:t/>
            </a:r>
            <a:br>
              <a:rPr lang="es-CO" sz="6000" b="1" dirty="0" smtClean="0"/>
            </a:br>
            <a:r>
              <a:rPr lang="es-CO" sz="3200" b="1" dirty="0" smtClean="0"/>
              <a:t>CONSEJOS PARA SUPERAR UNA PRUEBA PSICOTÉCNICA</a:t>
            </a:r>
            <a:endParaRPr lang="es-CO" sz="5400" b="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Autofit/>
          </a:bodyPr>
          <a:lstStyle/>
          <a:p>
            <a:pPr algn="just"/>
            <a:r>
              <a:rPr lang="es-CO" sz="1600" b="1" dirty="0" smtClean="0">
                <a:latin typeface="Gill Sans MT" pitchFamily="34" charset="0"/>
              </a:rPr>
              <a:t>Cronométrese</a:t>
            </a:r>
            <a:r>
              <a:rPr lang="es-CO" sz="1600" dirty="0" smtClean="0">
                <a:latin typeface="Gill Sans MT" pitchFamily="34" charset="0"/>
              </a:rPr>
              <a:t>. Desde la primera vuelta le conviene saber si el tiempo dado para cada prueba le es suficiente o escaso. El </a:t>
            </a:r>
            <a:r>
              <a:rPr lang="es-CO" sz="1600" b="1" dirty="0" smtClean="0">
                <a:latin typeface="Gill Sans MT" pitchFamily="34" charset="0"/>
              </a:rPr>
              <a:t>tiempo</a:t>
            </a:r>
            <a:r>
              <a:rPr lang="es-CO" sz="1600" dirty="0" smtClean="0">
                <a:latin typeface="Gill Sans MT" pitchFamily="34" charset="0"/>
              </a:rPr>
              <a:t> que le ofrecemos al comienzo de cada prueba es exigente, pero alcanzable. No todos pueden resolverla en ese lapso. Sin embargo, con la práctica, usted conseguirá mucha mayor rapidez y, por tanto, logrará resolver toda la prueba en el tiempo marcado. Probablemente, al menos en la primera ronda, no le dará tiempo a responder a todas las preguntas; no se preocupe: es lo normal. </a:t>
            </a:r>
          </a:p>
          <a:p>
            <a:pPr algn="just">
              <a:buNone/>
            </a:pPr>
            <a:endParaRPr lang="es-CO" sz="1600" dirty="0" smtClean="0">
              <a:latin typeface="Gill Sans MT" pitchFamily="34" charset="0"/>
            </a:endParaRPr>
          </a:p>
          <a:p>
            <a:pPr algn="just"/>
            <a:r>
              <a:rPr lang="es-CO" sz="1600" dirty="0" smtClean="0">
                <a:latin typeface="Gill Sans MT" pitchFamily="34" charset="0"/>
              </a:rPr>
              <a:t>Trabaje </a:t>
            </a:r>
            <a:r>
              <a:rPr lang="es-CO" sz="1600" b="1" dirty="0" smtClean="0">
                <a:latin typeface="Gill Sans MT" pitchFamily="34" charset="0"/>
              </a:rPr>
              <a:t>sin interrupción ni distracción</a:t>
            </a:r>
            <a:r>
              <a:rPr lang="es-CO" sz="1600" dirty="0" smtClean="0">
                <a:latin typeface="Gill Sans MT" pitchFamily="34" charset="0"/>
              </a:rPr>
              <a:t>. Aproveche su tiempo. Trabaje deprisa, pero también con seguridad. Si termina antes de tiempo, repase sus respuestas y, si puede, responda a las que dejó en blanco. Para facilitar su preparación, procure trabajar en un lugar tranquilo.</a:t>
            </a:r>
          </a:p>
          <a:p>
            <a:pPr algn="just">
              <a:buNone/>
            </a:pPr>
            <a:endParaRPr lang="es-CO" sz="1600" dirty="0" smtClean="0">
              <a:latin typeface="Gill Sans MT" pitchFamily="34" charset="0"/>
            </a:endParaRPr>
          </a:p>
          <a:p>
            <a:pPr algn="just"/>
            <a:r>
              <a:rPr lang="es-CO" sz="1600" b="1" dirty="0" smtClean="0">
                <a:latin typeface="Gill Sans MT" pitchFamily="34" charset="0"/>
              </a:rPr>
              <a:t>Sólo una</a:t>
            </a:r>
            <a:r>
              <a:rPr lang="es-CO" sz="1600" dirty="0" smtClean="0">
                <a:latin typeface="Gill Sans MT" pitchFamily="34" charset="0"/>
              </a:rPr>
              <a:t> de las respuestas es correcta. Por tanto, si duda entre dos posibles, elija </a:t>
            </a:r>
            <a:r>
              <a:rPr lang="es-CO" sz="1600" b="1" dirty="0" smtClean="0">
                <a:latin typeface="Gill Sans MT" pitchFamily="34" charset="0"/>
              </a:rPr>
              <a:t>la mejor</a:t>
            </a:r>
            <a:r>
              <a:rPr lang="es-CO" sz="1600" dirty="0" smtClean="0">
                <a:latin typeface="Gill Sans MT" pitchFamily="34" charset="0"/>
              </a:rPr>
              <a:t>, la más perfecta. Una vez emitida su respuesta, no la cambie, salvo que esté seguro de que es otra la correcta. Por regla general le conviene dejarse llevar por el sentido común: no trate de descubrir aviesas intenciones en las preguntas (no las tienen).</a:t>
            </a:r>
          </a:p>
          <a:p>
            <a:pPr algn="just"/>
            <a:endParaRPr lang="es-CO" sz="1800" dirty="0"/>
          </a:p>
        </p:txBody>
      </p:sp>
      <p:sp>
        <p:nvSpPr>
          <p:cNvPr id="4" name="1 Título"/>
          <p:cNvSpPr>
            <a:spLocks noGrp="1"/>
          </p:cNvSpPr>
          <p:nvPr>
            <p:ph type="title"/>
          </p:nvPr>
        </p:nvSpPr>
        <p:spPr/>
        <p:txBody>
          <a:bodyPr>
            <a:noAutofit/>
          </a:bodyPr>
          <a:lstStyle/>
          <a:p>
            <a:pPr algn="r"/>
            <a:r>
              <a:rPr lang="es-CO" sz="6000" b="1" dirty="0" smtClean="0"/>
              <a:t/>
            </a:r>
            <a:br>
              <a:rPr lang="es-CO" sz="6000" b="1" dirty="0" smtClean="0"/>
            </a:br>
            <a:r>
              <a:rPr lang="es-CO" sz="3200" b="1" dirty="0" smtClean="0"/>
              <a:t>CONSEJOS PARA SUPERAR UNA PRUEBA PSICOTÉCNICA</a:t>
            </a:r>
            <a:endParaRPr lang="es-CO" sz="54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algn="just"/>
            <a:r>
              <a:rPr lang="es-CO" sz="1600" b="1" dirty="0" smtClean="0">
                <a:latin typeface="Gill Sans MT" pitchFamily="34" charset="0"/>
              </a:rPr>
              <a:t>Si</a:t>
            </a:r>
            <a:r>
              <a:rPr lang="es-CO" sz="1600" dirty="0" smtClean="0">
                <a:latin typeface="Gill Sans MT" pitchFamily="34" charset="0"/>
              </a:rPr>
              <a:t> una respuesta </a:t>
            </a:r>
            <a:r>
              <a:rPr lang="es-CO" sz="1600" b="1" dirty="0" smtClean="0">
                <a:latin typeface="Gill Sans MT" pitchFamily="34" charset="0"/>
              </a:rPr>
              <a:t>se le resiste, déjela</a:t>
            </a:r>
            <a:r>
              <a:rPr lang="es-CO" sz="1600" dirty="0" smtClean="0">
                <a:latin typeface="Gill Sans MT" pitchFamily="34" charset="0"/>
              </a:rPr>
              <a:t>. Continúe con la siguiente. Al final, si le sobra tiempo, vuelva sobre ella. Pero no debe dedicar mucho tiempo a ninguna pregunta, ya que todas las respuestas tienen el mismo valor; si se demora demasiado en una respuesta, no podrá responder a otras varias preguntas: por intentar conseguir un punto puede perder varios.</a:t>
            </a:r>
          </a:p>
          <a:p>
            <a:pPr algn="just"/>
            <a:endParaRPr lang="es-CO" sz="1600" dirty="0" smtClean="0">
              <a:latin typeface="Gill Sans MT" pitchFamily="34" charset="0"/>
            </a:endParaRPr>
          </a:p>
          <a:p>
            <a:pPr algn="just"/>
            <a:r>
              <a:rPr lang="es-CO" sz="1600" dirty="0" smtClean="0">
                <a:latin typeface="Gill Sans MT" pitchFamily="34" charset="0"/>
              </a:rPr>
              <a:t>Ejercítese en </a:t>
            </a:r>
            <a:r>
              <a:rPr lang="es-CO" sz="1600" b="1" dirty="0" smtClean="0">
                <a:latin typeface="Gill Sans MT" pitchFamily="34" charset="0"/>
              </a:rPr>
              <a:t>«la mecánica»</a:t>
            </a:r>
            <a:r>
              <a:rPr lang="es-CO" sz="1600" dirty="0" smtClean="0">
                <a:latin typeface="Gill Sans MT" pitchFamily="34" charset="0"/>
              </a:rPr>
              <a:t> de las pruebas psicotécnicas. No responda sobre el propio cuestionario, sino sobre una hoja de respuestas (al final de esta obra le ofrecemos varios modelos). De esta manera, en los sucesivos repasos no tendrá ningún rastro de su respuesta en las rondas anteriores y, además, se habituará a la situación del examen real.</a:t>
            </a:r>
          </a:p>
          <a:p>
            <a:pPr algn="just"/>
            <a:endParaRPr lang="es-CO" sz="1600" dirty="0" smtClean="0">
              <a:latin typeface="Gill Sans MT" pitchFamily="34" charset="0"/>
            </a:endParaRPr>
          </a:p>
          <a:p>
            <a:pPr algn="just"/>
            <a:r>
              <a:rPr lang="es-CO" sz="1600" dirty="0" smtClean="0">
                <a:latin typeface="Gill Sans MT" pitchFamily="34" charset="0"/>
              </a:rPr>
              <a:t>Cuide de </a:t>
            </a:r>
            <a:r>
              <a:rPr lang="es-CO" sz="1600" b="1" dirty="0" smtClean="0">
                <a:latin typeface="Gill Sans MT" pitchFamily="34" charset="0"/>
              </a:rPr>
              <a:t>no equivocarse</a:t>
            </a:r>
            <a:r>
              <a:rPr lang="es-CO" sz="1600" dirty="0" smtClean="0">
                <a:latin typeface="Gill Sans MT" pitchFamily="34" charset="0"/>
              </a:rPr>
              <a:t> en sus respuestas, ya que los </a:t>
            </a:r>
            <a:r>
              <a:rPr lang="es-CO" sz="1600" b="1" dirty="0" smtClean="0">
                <a:latin typeface="Gill Sans MT" pitchFamily="34" charset="0"/>
              </a:rPr>
              <a:t>errores descuentan</a:t>
            </a:r>
            <a:r>
              <a:rPr lang="es-CO" sz="1600" dirty="0" smtClean="0">
                <a:latin typeface="Gill Sans MT" pitchFamily="34" charset="0"/>
              </a:rPr>
              <a:t> puntuación en las pruebas psicotécnicas. Generalmente, cada acierto suma un punto, y cada error resta una parte de un punto. </a:t>
            </a:r>
            <a:endParaRPr lang="es-CO" dirty="0"/>
          </a:p>
        </p:txBody>
      </p:sp>
      <p:sp>
        <p:nvSpPr>
          <p:cNvPr id="4" name="1 Título"/>
          <p:cNvSpPr>
            <a:spLocks noGrp="1"/>
          </p:cNvSpPr>
          <p:nvPr>
            <p:ph type="title"/>
          </p:nvPr>
        </p:nvSpPr>
        <p:spPr/>
        <p:txBody>
          <a:bodyPr>
            <a:noAutofit/>
          </a:bodyPr>
          <a:lstStyle/>
          <a:p>
            <a:pPr algn="r"/>
            <a:r>
              <a:rPr lang="es-CO" sz="6000" b="1" dirty="0" smtClean="0"/>
              <a:t/>
            </a:r>
            <a:br>
              <a:rPr lang="es-CO" sz="6000" b="1" dirty="0" smtClean="0"/>
            </a:br>
            <a:r>
              <a:rPr lang="es-CO" sz="3200" b="1" dirty="0" smtClean="0"/>
              <a:t>CONSEJOS PARA SUPERAR UNA PRUEBA PSICOTÉCNICA</a:t>
            </a:r>
            <a:endParaRPr lang="es-CO" sz="5400" b="1"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3.bp.blogspot.com/-MNO5HA68nnM/UVnGO8VOueI/AAAAAAAADd4/mTsDwiqtLlM/s1600/GRACIAS.jpg"/>
          <p:cNvPicPr>
            <a:picLocks noChangeAspect="1" noChangeArrowheads="1"/>
          </p:cNvPicPr>
          <p:nvPr/>
        </p:nvPicPr>
        <p:blipFill>
          <a:blip r:embed="rId2" cstate="print"/>
          <a:srcRect/>
          <a:stretch>
            <a:fillRect/>
          </a:stretch>
        </p:blipFill>
        <p:spPr bwMode="auto">
          <a:xfrm>
            <a:off x="147932" y="1412776"/>
            <a:ext cx="8996068" cy="410445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66</TotalTime>
  <Words>219</Words>
  <Application>Microsoft Office PowerPoint</Application>
  <PresentationFormat>Presentación en pantalla (4:3)</PresentationFormat>
  <Paragraphs>58</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Flujo</vt:lpstr>
      <vt:lpstr>Test Psicotecnicos</vt:lpstr>
      <vt:lpstr>¿Qué son los Test Psicotécnicos?</vt:lpstr>
      <vt:lpstr>¿Por qué nos ponen tan nerviosos?</vt:lpstr>
      <vt:lpstr>Conócelos</vt:lpstr>
      <vt:lpstr>Pruebas de Inteligencia</vt:lpstr>
      <vt:lpstr>Inteligencia Abstracta</vt:lpstr>
      <vt:lpstr>Inteligencia Abstracta</vt:lpstr>
      <vt:lpstr>Inteligencia Manipulativa</vt:lpstr>
      <vt:lpstr>Diapositiva 9</vt:lpstr>
      <vt:lpstr>Test Culturales</vt:lpstr>
      <vt:lpstr>Test Culturales</vt:lpstr>
      <vt:lpstr>Pruebas de Aptitudes</vt:lpstr>
      <vt:lpstr>Test de Razonamiento</vt:lpstr>
      <vt:lpstr>Test de Razonamiento</vt:lpstr>
      <vt:lpstr>Test de Capacidad Verbal</vt:lpstr>
      <vt:lpstr>Diapositiva 16</vt:lpstr>
      <vt:lpstr>Diapositiva 17</vt:lpstr>
      <vt:lpstr>Test de Capacidad Numérica y de Calculo</vt:lpstr>
      <vt:lpstr>Test de Capacidad Numérica y de Calculo</vt:lpstr>
      <vt:lpstr>Test de Capacidad Numérica y de Calculo</vt:lpstr>
      <vt:lpstr>Test de Capacidad Verbal</vt:lpstr>
      <vt:lpstr>Test de Resistencia a la fatiga y Rapidez Perceptiva</vt:lpstr>
      <vt:lpstr>Test de Resistencia a la fatiga y Rapidez Perceptiva</vt:lpstr>
      <vt:lpstr>Test de Mecánica</vt:lpstr>
      <vt:lpstr>Test de Mecánica</vt:lpstr>
      <vt:lpstr>Test Capacidad para el razonamiento espacial</vt:lpstr>
      <vt:lpstr>Test para el razonamiento espacial</vt:lpstr>
      <vt:lpstr>Test Capacidad Administrativa</vt:lpstr>
      <vt:lpstr>PRUEBAS DE PERSONALIDAD</vt:lpstr>
      <vt:lpstr>Pruebas Proyectivas</vt:lpstr>
      <vt:lpstr>Pruebas Proyectivas</vt:lpstr>
      <vt:lpstr>Cuestionarios de Personalidad</vt:lpstr>
      <vt:lpstr>Pruebas Proyectivas</vt:lpstr>
      <vt:lpstr> CONSEJOS PARA SUPERAR UNA PRUEBA PSICOTÉCNICA</vt:lpstr>
      <vt:lpstr> CONSEJOS PARA SUPERAR UNA PRUEBA PSICOTÉCNICA</vt:lpstr>
      <vt:lpstr> CONSEJOS PARA SUPERAR UNA PRUEBA PSICOTÉCNICA</vt:lpstr>
      <vt:lpstr> CONSEJOS PARA SUPERAR UNA PRUEBA PSICOTÉCNICA</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Test Psicotecnicos</dc:title>
  <dc:creator>Laura</dc:creator>
  <cp:lastModifiedBy>laura marcela vanegas garcia</cp:lastModifiedBy>
  <cp:revision>38</cp:revision>
  <dcterms:created xsi:type="dcterms:W3CDTF">2014-11-22T19:57:48Z</dcterms:created>
  <dcterms:modified xsi:type="dcterms:W3CDTF">2014-11-23T19:20:38Z</dcterms:modified>
</cp:coreProperties>
</file>