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262BEA5-7B1E-48ED-AF5E-E4FB54B25DD2}" type="datetimeFigureOut">
              <a:rPr lang="es-CO" smtClean="0"/>
              <a:pPr/>
              <a:t>26/11/2014</a:t>
            </a:fld>
            <a:endParaRPr lang="es-CO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F72BD66-8D60-46AC-B0D3-9314DB4A8018}" type="slidenum">
              <a:rPr lang="es-CO" smtClean="0"/>
              <a:pPr/>
              <a:t>‹Nº›</a:t>
            </a:fld>
            <a:endParaRPr lang="es-CO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WordArt 9"/>
          <p:cNvSpPr>
            <a:spLocks noChangeArrowheads="1" noChangeShapeType="1" noTextEdit="1"/>
          </p:cNvSpPr>
          <p:nvPr/>
        </p:nvSpPr>
        <p:spPr bwMode="auto">
          <a:xfrm>
            <a:off x="683568" y="1916832"/>
            <a:ext cx="7992888" cy="2304256"/>
          </a:xfrm>
          <a:prstGeom prst="rect">
            <a:avLst/>
          </a:prstGeom>
        </p:spPr>
        <p:txBody>
          <a:bodyPr wrap="none" fromWordArt="1">
            <a:prstTxWarp prst="textWave2">
              <a:avLst/>
            </a:prstTxWarp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es-CO" sz="3600" b="1" kern="10" dirty="0">
                <a:ln w="50800"/>
                <a:solidFill>
                  <a:schemeClr val="bg1">
                    <a:shade val="50000"/>
                  </a:schemeClr>
                </a:solidFill>
                <a:latin typeface="Impact"/>
              </a:rPr>
              <a:t>¡BIENVENIDOS!</a:t>
            </a:r>
          </a:p>
        </p:txBody>
      </p:sp>
    </p:spTree>
    <p:extLst>
      <p:ext uri="{BB962C8B-B14F-4D97-AF65-F5344CB8AC3E}">
        <p14:creationId xmlns:p14="http://schemas.microsoft.com/office/powerpoint/2010/main" xmlns="" val="204917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692696"/>
            <a:ext cx="7851648" cy="3299792"/>
          </a:xfrm>
        </p:spPr>
        <p:txBody>
          <a:bodyPr>
            <a:normAutofit/>
          </a:bodyPr>
          <a:lstStyle/>
          <a:p>
            <a:r>
              <a:rPr lang="es-CO" sz="4800" dirty="0" smtClean="0">
                <a:latin typeface="Gill Sans MT" pitchFamily="34" charset="0"/>
              </a:rPr>
              <a:t>TÉCNICAS CONVERSACIONALES</a:t>
            </a:r>
            <a:br>
              <a:rPr lang="es-CO" sz="4800" dirty="0" smtClean="0">
                <a:latin typeface="Gill Sans MT" pitchFamily="34" charset="0"/>
              </a:rPr>
            </a:br>
            <a:r>
              <a:rPr lang="es-CO" sz="4800" dirty="0" smtClean="0">
                <a:latin typeface="Gill Sans MT" pitchFamily="34" charset="0"/>
              </a:rPr>
              <a:t>Y LENGUAJE CORPORAL</a:t>
            </a:r>
            <a:endParaRPr lang="es-CO" sz="4800" dirty="0">
              <a:latin typeface="Gill Sans MT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39552" y="4221088"/>
            <a:ext cx="7854696" cy="1752600"/>
          </a:xfrm>
        </p:spPr>
        <p:txBody>
          <a:bodyPr>
            <a:normAutofit/>
          </a:bodyPr>
          <a:lstStyle/>
          <a:p>
            <a:r>
              <a:rPr lang="es-CO" sz="3200" b="1" dirty="0" smtClean="0"/>
              <a:t>Dra. Yohana Smith Tejada</a:t>
            </a:r>
            <a:endParaRPr lang="es-CO" sz="32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650" y="1196975"/>
            <a:ext cx="7777163" cy="2754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TIPOS DE PREGUNTAS DURANTE </a:t>
            </a:r>
            <a:r>
              <a:rPr lang="es-MX" sz="45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UNA ENTREVISTA</a:t>
            </a:r>
            <a:endParaRPr lang="es-MX" sz="45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endParaRPr lang="es-MX" sz="20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>
              <a:defRPr/>
            </a:pPr>
            <a:endParaRPr lang="es-ES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https://fbcdn-profile-a.akamaihd.net/hprofile-ak-xfa1/v/t1.0-1/p160x160/319388_10150934202981627_95682269_n.jpg?oh=604452e83a0c8c27caa976efb797e91f&amp;oe=54DF9B50&amp;__gda__=1424110031_9c564844d18371da55f071b3655cefa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501008"/>
            <a:ext cx="252083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1"/>
            <a:ext cx="2609850" cy="5661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2627784" y="548680"/>
            <a:ext cx="626469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Breves</a:t>
            </a:r>
          </a:p>
          <a:p>
            <a:pPr algn="just">
              <a:defRPr/>
            </a:pPr>
            <a:endParaRPr lang="es-MX" sz="2000" b="1" cap="all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  <a:p>
            <a:pPr algn="just">
              <a:defRPr/>
            </a:pPr>
            <a:r>
              <a:rPr lang="es-ES" sz="3200" dirty="0">
                <a:solidFill>
                  <a:schemeClr val="accent1"/>
                </a:solidFill>
                <a:latin typeface="Gill Sans MT" pitchFamily="34" charset="0"/>
              </a:rPr>
              <a:t>El período de atención de su interlocutor es limitado. Cuanto más extensa la pregunta, mayor posibilidad de que usted se enrede. Es más fácil decir frases cortas.</a:t>
            </a:r>
            <a:endParaRPr lang="es-ES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70450" y="1"/>
            <a:ext cx="7776864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Claras</a:t>
            </a:r>
          </a:p>
          <a:p>
            <a:pPr algn="just">
              <a:defRPr/>
            </a:pPr>
            <a:endParaRPr lang="es-MX" sz="2000" b="1" cap="all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  <a:p>
            <a:pPr algn="just">
              <a:defRPr/>
            </a:pPr>
            <a:r>
              <a:rPr lang="es-ES" sz="3600" dirty="0">
                <a:solidFill>
                  <a:schemeClr val="accent1"/>
                </a:solidFill>
                <a:latin typeface="Gill Sans MT" pitchFamily="34" charset="0"/>
              </a:rPr>
              <a:t>Evitan utilizar la voz pasiva y las preguntas negativas múltiples.</a:t>
            </a:r>
            <a:endParaRPr lang="es-ES" sz="2400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429000"/>
            <a:ext cx="7992888" cy="259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764704"/>
            <a:ext cx="7776864" cy="30315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45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Centradas</a:t>
            </a:r>
            <a:endParaRPr lang="es-MX" sz="45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endParaRPr lang="es-MX" sz="2000" b="1" cap="all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  <a:p>
            <a:pPr algn="just">
              <a:defRPr/>
            </a:pPr>
            <a:r>
              <a:rPr lang="es-ES" sz="3200" dirty="0">
                <a:solidFill>
                  <a:schemeClr val="accent1"/>
                </a:solidFill>
                <a:latin typeface="Gill Sans MT" pitchFamily="34" charset="0"/>
              </a:rPr>
              <a:t>Para cada pregunta escoja un solo tema. Desglose las preguntas en sus componentes fundamentales y hágalas en secuencia.</a:t>
            </a:r>
            <a:endParaRPr lang="es-ES" sz="2000" dirty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4365104"/>
            <a:ext cx="576064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1772816"/>
            <a:ext cx="4536504" cy="324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r>
              <a:rPr lang="es-ES" sz="3200" dirty="0" smtClean="0">
                <a:solidFill>
                  <a:schemeClr val="accent1"/>
                </a:solidFill>
                <a:latin typeface="Gill Sans MT" pitchFamily="34" charset="0"/>
              </a:rPr>
              <a:t>Concentre </a:t>
            </a:r>
            <a:r>
              <a:rPr lang="es-ES" sz="3200" dirty="0">
                <a:solidFill>
                  <a:schemeClr val="accent1"/>
                </a:solidFill>
                <a:latin typeface="Gill Sans MT" pitchFamily="34" charset="0"/>
              </a:rPr>
              <a:t>sus preguntas en un tema y en una meta. Si una respuesta se desvía del punto, concéntrela con tacto.</a:t>
            </a:r>
            <a:endParaRPr lang="es-ES" sz="2000" dirty="0"/>
          </a:p>
        </p:txBody>
      </p:sp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420888"/>
            <a:ext cx="367240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899592" y="1124744"/>
            <a:ext cx="4959350" cy="8620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50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Pertinentes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404664"/>
            <a:ext cx="7776864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Constructivas</a:t>
            </a: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  <a:p>
            <a:pPr algn="just">
              <a:defRPr/>
            </a:pPr>
            <a:r>
              <a:rPr lang="es-ES" sz="3600" dirty="0">
                <a:solidFill>
                  <a:schemeClr val="accent1"/>
                </a:solidFill>
                <a:latin typeface="Gill Sans MT" pitchFamily="34" charset="0"/>
              </a:rPr>
              <a:t>Usted debe recalcar el aspecto positivo de su forma de abordar las preguntas.</a:t>
            </a:r>
            <a:endParaRPr lang="es-ES" sz="3600" dirty="0"/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3501008"/>
            <a:ext cx="6192688" cy="248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620688"/>
            <a:ext cx="7776864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Neutrales</a:t>
            </a: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  <a:p>
            <a:pPr algn="just">
              <a:defRPr/>
            </a:pPr>
            <a:r>
              <a:rPr lang="es-ES" sz="3600" dirty="0">
                <a:solidFill>
                  <a:schemeClr val="accent1"/>
                </a:solidFill>
                <a:latin typeface="Gill Sans MT" pitchFamily="34" charset="0"/>
              </a:rPr>
              <a:t>No confundir neutral con neutra. Evitar las preguntas que supongan respuestas positivas o negativa. </a:t>
            </a:r>
            <a:endParaRPr lang="es-ES" sz="2400" dirty="0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933056"/>
            <a:ext cx="417646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332656"/>
            <a:ext cx="7776864" cy="427809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Abiertas</a:t>
            </a:r>
          </a:p>
          <a:p>
            <a:pPr algn="just">
              <a:defRPr/>
            </a:pPr>
            <a:endParaRPr lang="es-MX" sz="2000" b="1" cap="all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  <a:p>
            <a:pPr algn="just">
              <a:defRPr/>
            </a:pPr>
            <a:r>
              <a:rPr lang="es-ES" sz="3600" dirty="0">
                <a:solidFill>
                  <a:schemeClr val="accent1"/>
                </a:solidFill>
                <a:latin typeface="Gill Sans MT" pitchFamily="34" charset="0"/>
              </a:rPr>
              <a:t>No sesgar las preguntas </a:t>
            </a:r>
          </a:p>
          <a:p>
            <a:pPr algn="just">
              <a:defRPr/>
            </a:pPr>
            <a:r>
              <a:rPr lang="es-ES" sz="3600" dirty="0">
                <a:solidFill>
                  <a:schemeClr val="accent1"/>
                </a:solidFill>
                <a:latin typeface="Gill Sans MT" pitchFamily="34" charset="0"/>
              </a:rPr>
              <a:t>a respuestas cerradas.</a:t>
            </a:r>
          </a:p>
          <a:p>
            <a:pPr algn="just">
              <a:defRPr/>
            </a:pPr>
            <a:r>
              <a:rPr lang="es-ES" sz="3000" b="1" dirty="0">
                <a:solidFill>
                  <a:schemeClr val="accent1"/>
                </a:solidFill>
                <a:latin typeface="Gill Sans MT" pitchFamily="34" charset="0"/>
              </a:rPr>
              <a:t> </a:t>
            </a: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204864"/>
            <a:ext cx="3423743" cy="4241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4213" y="981075"/>
            <a:ext cx="7775575" cy="26304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TIPO DE PREGUNTAS A EVITAR</a:t>
            </a:r>
          </a:p>
          <a:p>
            <a:pPr algn="just">
              <a:defRPr/>
            </a:pPr>
            <a:r>
              <a:rPr lang="es-ES" sz="3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 </a:t>
            </a: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56992"/>
            <a:ext cx="5256584" cy="2841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260648"/>
            <a:ext cx="7776864" cy="41395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Preguntas J</a:t>
            </a:r>
            <a:r>
              <a:rPr lang="es-MX" sz="45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ustificadas</a:t>
            </a:r>
          </a:p>
          <a:p>
            <a:pPr algn="ctr">
              <a:defRPr/>
            </a:pPr>
            <a:endParaRPr lang="es-MX" sz="45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endParaRPr lang="es-MX" sz="2000" b="1" cap="all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r>
              <a:rPr lang="es-ES" sz="3600" dirty="0">
                <a:solidFill>
                  <a:schemeClr val="accent1"/>
                </a:solidFill>
                <a:latin typeface="Gill Sans MT" pitchFamily="34" charset="0"/>
              </a:rPr>
              <a:t>Es difícil pedir una justificación sin que alguien se ponga a la defensiva.</a:t>
            </a:r>
          </a:p>
          <a:p>
            <a:pPr algn="just">
              <a:defRPr/>
            </a:pPr>
            <a:r>
              <a:rPr lang="es-ES" sz="3600" dirty="0">
                <a:solidFill>
                  <a:schemeClr val="accent1"/>
                </a:solidFill>
                <a:latin typeface="Gill Sans MT" pitchFamily="34" charset="0"/>
              </a:rPr>
              <a:t> </a:t>
            </a:r>
            <a:endParaRPr lang="es-ES" sz="3200" dirty="0">
              <a:solidFill>
                <a:schemeClr val="accent1"/>
              </a:solidFill>
              <a:latin typeface="Gill Sans MT" pitchFamily="34" charset="0"/>
            </a:endParaRP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49080"/>
            <a:ext cx="9144000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620688"/>
            <a:ext cx="7776864" cy="34470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Preguntas hipotéticas</a:t>
            </a:r>
          </a:p>
          <a:p>
            <a:pPr algn="just">
              <a:defRPr/>
            </a:pPr>
            <a:endParaRPr lang="es-MX" sz="2000" b="1" cap="all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r>
              <a:rPr lang="es-ES" sz="3600" dirty="0">
                <a:solidFill>
                  <a:schemeClr val="accent1"/>
                </a:solidFill>
                <a:latin typeface="Gill Sans MT" pitchFamily="34" charset="0"/>
              </a:rPr>
              <a:t>Le exige al otro comentar acerca de circunstancias que no han sucedido.</a:t>
            </a:r>
          </a:p>
          <a:p>
            <a:pPr algn="just">
              <a:defRPr/>
            </a:pPr>
            <a:r>
              <a:rPr lang="es-ES" sz="3600" b="1" dirty="0">
                <a:solidFill>
                  <a:schemeClr val="accent1"/>
                </a:solidFill>
                <a:latin typeface="Gill Sans MT" pitchFamily="34" charset="0"/>
              </a:rPr>
              <a:t> 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789040"/>
            <a:ext cx="2808312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260648"/>
            <a:ext cx="7776864" cy="65864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Preguntas de </a:t>
            </a:r>
            <a:r>
              <a:rPr lang="es-MX" sz="45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resumen</a:t>
            </a:r>
          </a:p>
          <a:p>
            <a:pPr algn="ctr">
              <a:defRPr/>
            </a:pPr>
            <a:endParaRPr lang="es-MX" sz="4500" b="1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endParaRPr lang="es-MX" sz="45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endParaRPr lang="es-MX" sz="4500" b="1" cap="all" dirty="0" smtClean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endParaRPr lang="es-MX" sz="45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endParaRPr lang="es-MX" sz="20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  <a:p>
            <a:pPr algn="just">
              <a:defRPr/>
            </a:pPr>
            <a:r>
              <a:rPr lang="es-ES" sz="3600" dirty="0">
                <a:solidFill>
                  <a:schemeClr val="accent1"/>
                </a:solidFill>
                <a:latin typeface="Gill Sans MT" pitchFamily="34" charset="0"/>
              </a:rPr>
              <a:t>Son difíciles de contestar y pueden terminar siendo amenazantes.</a:t>
            </a:r>
          </a:p>
          <a:p>
            <a:pPr algn="just">
              <a:defRPr/>
            </a:pPr>
            <a:r>
              <a:rPr lang="es-ES" sz="3000" b="1" dirty="0">
                <a:solidFill>
                  <a:schemeClr val="accent1"/>
                </a:solidFill>
                <a:latin typeface="Gill Sans MT" pitchFamily="34" charset="0"/>
              </a:rPr>
              <a:t> 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14400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0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El </a:t>
            </a:r>
            <a:r>
              <a:rPr lang="es-MX" sz="4500" b="1" dirty="0" smtClean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Entrevistador </a:t>
            </a:r>
            <a:r>
              <a:rPr lang="es-MX" sz="45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debe tener competencias para la escucha</a:t>
            </a:r>
            <a:endParaRPr lang="es-MX" sz="2000" b="1" cap="all" dirty="0">
              <a:ln w="0"/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  <a:p>
            <a:pPr algn="just">
              <a:defRPr/>
            </a:pPr>
            <a:endParaRPr lang="es-ES" sz="3000" b="1" dirty="0">
              <a:solidFill>
                <a:schemeClr val="accent1"/>
              </a:solidFill>
              <a:latin typeface="Gill Sans MT" pitchFamily="34" charset="0"/>
            </a:endParaRP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852936"/>
            <a:ext cx="7992888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332656"/>
            <a:ext cx="792088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MX" sz="4500" b="1" dirty="0">
              <a:ln w="0"/>
              <a:solidFill>
                <a:schemeClr val="accent3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Gill Sans MT" pitchFamily="34" charset="0"/>
            </a:endParaRPr>
          </a:p>
          <a:p>
            <a:pPr algn="ctr">
              <a:defRPr/>
            </a:pPr>
            <a:r>
              <a:rPr lang="es-MX" sz="4500" b="1" dirty="0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Gill Sans MT" pitchFamily="34" charset="0"/>
              </a:rPr>
              <a:t>6 claves para la escucha</a:t>
            </a:r>
          </a:p>
          <a:p>
            <a:pPr algn="ctr">
              <a:defRPr/>
            </a:pPr>
            <a:endParaRPr lang="es-ES" sz="3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s-ES" sz="3000" dirty="0">
                <a:solidFill>
                  <a:schemeClr val="accent1"/>
                </a:solidFill>
                <a:latin typeface="Gill Sans MT" pitchFamily="34" charset="0"/>
              </a:rPr>
              <a:t>Dejando a un lado lo que está haciendo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s-ES" sz="3000" dirty="0">
                <a:solidFill>
                  <a:schemeClr val="accent1"/>
                </a:solidFill>
                <a:latin typeface="Gill Sans MT" pitchFamily="34" charset="0"/>
              </a:rPr>
              <a:t>Manteniendo contacto visual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s-ES" sz="3000" dirty="0">
                <a:solidFill>
                  <a:schemeClr val="accent1"/>
                </a:solidFill>
                <a:latin typeface="Gill Sans MT" pitchFamily="34" charset="0"/>
              </a:rPr>
              <a:t>Escuchando todo lo que le dicen antes de responder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s-ES" sz="3000" dirty="0">
                <a:solidFill>
                  <a:schemeClr val="accent1"/>
                </a:solidFill>
                <a:latin typeface="Gill Sans MT" pitchFamily="34" charset="0"/>
              </a:rPr>
              <a:t>Tomando notas del tema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s-ES" sz="3000" dirty="0">
                <a:solidFill>
                  <a:schemeClr val="accent1"/>
                </a:solidFill>
                <a:latin typeface="Gill Sans MT" pitchFamily="34" charset="0"/>
              </a:rPr>
              <a:t>Aceptando sus sentimientos</a:t>
            </a:r>
          </a:p>
          <a:p>
            <a:pPr marL="514350" indent="-514350" algn="just">
              <a:buFont typeface="+mj-lt"/>
              <a:buAutoNum type="arabicPeriod"/>
              <a:defRPr/>
            </a:pPr>
            <a:r>
              <a:rPr lang="es-ES" sz="3000" dirty="0">
                <a:solidFill>
                  <a:schemeClr val="accent1"/>
                </a:solidFill>
                <a:latin typeface="Gill Sans MT" pitchFamily="34" charset="0"/>
              </a:rPr>
              <a:t>Permitiendo el silencio o una pausa en la conversación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840760" cy="1143000"/>
          </a:xfrm>
        </p:spPr>
        <p:txBody>
          <a:bodyPr/>
          <a:lstStyle/>
          <a:p>
            <a:r>
              <a:rPr lang="es-CO" b="1" dirty="0" smtClean="0">
                <a:solidFill>
                  <a:schemeClr val="accent2">
                    <a:lumMod val="75000"/>
                  </a:schemeClr>
                </a:solidFill>
                <a:latin typeface="Gill Sans MT" pitchFamily="34" charset="0"/>
              </a:rPr>
              <a:t>LA COMUNICACIÓN </a:t>
            </a:r>
          </a:p>
        </p:txBody>
      </p:sp>
      <p:pic>
        <p:nvPicPr>
          <p:cNvPr id="38914" name="Picture 2" descr="https://encrypted-tbn3.gstatic.com/images?q=tbn:ANd9GcT2pnrdbm7tJRGU72j-Pv7l5YC8oyEDu2taD__CSDyJ1sqlU7MNr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700808"/>
            <a:ext cx="91440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2 Marcador de contenido"/>
          <p:cNvSpPr>
            <a:spLocks noGrp="1"/>
          </p:cNvSpPr>
          <p:nvPr>
            <p:ph sz="half" idx="1"/>
          </p:nvPr>
        </p:nvSpPr>
        <p:spPr>
          <a:xfrm>
            <a:off x="2123728" y="3501008"/>
            <a:ext cx="5040560" cy="2969171"/>
          </a:xfrm>
        </p:spPr>
        <p:txBody>
          <a:bodyPr>
            <a:noAutofit/>
          </a:bodyPr>
          <a:lstStyle/>
          <a:p>
            <a:pPr marL="0" indent="0" algn="ctr">
              <a:buNone/>
              <a:defRPr/>
            </a:pPr>
            <a:r>
              <a:rPr lang="es-CO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COMUNICACIÓN NO VERBAL:</a:t>
            </a:r>
            <a:endParaRPr lang="es-CO" sz="2800" dirty="0" smtClean="0">
              <a:latin typeface="+mj-lt"/>
            </a:endParaRPr>
          </a:p>
          <a:p>
            <a:pPr marL="0" indent="0" algn="ctr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s-ES" sz="2800" dirty="0" smtClean="0">
                <a:latin typeface="+mj-lt"/>
                <a:cs typeface="Arial" pitchFamily="34" charset="0"/>
              </a:rPr>
              <a:t>Albert </a:t>
            </a:r>
            <a:r>
              <a:rPr lang="es-ES" sz="2800" dirty="0" err="1" smtClean="0">
                <a:latin typeface="+mj-lt"/>
                <a:cs typeface="Arial" pitchFamily="34" charset="0"/>
              </a:rPr>
              <a:t>Mehrabian</a:t>
            </a:r>
            <a:r>
              <a:rPr lang="es-ES" sz="2800" dirty="0" smtClean="0">
                <a:latin typeface="+mj-lt"/>
                <a:cs typeface="Arial" pitchFamily="34" charset="0"/>
              </a:rPr>
              <a:t>: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2800" dirty="0" smtClean="0">
                <a:latin typeface="+mj-lt"/>
                <a:cs typeface="Arial" pitchFamily="34" charset="0"/>
              </a:rPr>
              <a:t>Las palabras: 7%.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2800" dirty="0" smtClean="0">
                <a:latin typeface="+mj-lt"/>
                <a:cs typeface="Arial" pitchFamily="34" charset="0"/>
              </a:rPr>
              <a:t>El tono de la voz: 38%.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ES" sz="2800" dirty="0" smtClean="0">
                <a:latin typeface="+mj-lt"/>
                <a:cs typeface="Arial" pitchFamily="34" charset="0"/>
              </a:rPr>
              <a:t>El lenguaje corporal 55%.</a:t>
            </a:r>
          </a:p>
          <a:p>
            <a:pPr algn="ctr">
              <a:defRPr/>
            </a:pPr>
            <a:endParaRPr lang="es-CO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6868343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933309" y="1209819"/>
            <a:ext cx="779181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4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EL LENGUAJE CORPORAL </a:t>
            </a:r>
          </a:p>
          <a:p>
            <a:pPr algn="ctr">
              <a:defRPr/>
            </a:pPr>
            <a:r>
              <a:rPr lang="es-ES" sz="4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</a:rPr>
              <a:t>DURANTE UNA ENTREVISTA</a:t>
            </a:r>
            <a:endParaRPr lang="es-ES" sz="4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</a:endParaRPr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996952"/>
            <a:ext cx="914400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755275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51520" y="908720"/>
            <a:ext cx="4176464" cy="5016758"/>
          </a:xfrm>
          <a:prstGeom prst="rect">
            <a:avLst/>
          </a:prstGeom>
          <a:ln w="15875"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s-ES" sz="2000" b="1" dirty="0"/>
              <a:t>  </a:t>
            </a:r>
            <a:r>
              <a:rPr lang="es-ES" sz="2000" dirty="0" smtClean="0">
                <a:latin typeface="Gill Sans MT" pitchFamily="34" charset="0"/>
              </a:rPr>
              <a:t>Gesto </a:t>
            </a:r>
            <a:r>
              <a:rPr lang="es-ES" sz="2000" dirty="0">
                <a:latin typeface="Gill Sans MT" pitchFamily="34" charset="0"/>
              </a:rPr>
              <a:t>de Acariciarse la mandíbula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>
                <a:latin typeface="Gill Sans MT" pitchFamily="34" charset="0"/>
              </a:rPr>
              <a:t>Toma de </a:t>
            </a:r>
            <a:r>
              <a:rPr lang="es-ES" sz="2000" dirty="0" smtClean="0">
                <a:latin typeface="Gill Sans MT" pitchFamily="34" charset="0"/>
              </a:rPr>
              <a:t>decisiones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>
                <a:latin typeface="Gill Sans MT" pitchFamily="34" charset="0"/>
              </a:rPr>
              <a:t> </a:t>
            </a:r>
            <a:r>
              <a:rPr lang="es-ES" sz="2000" dirty="0" smtClean="0">
                <a:latin typeface="Gill Sans MT" pitchFamily="34" charset="0"/>
              </a:rPr>
              <a:t>Gesto </a:t>
            </a:r>
            <a:r>
              <a:rPr lang="es-ES" sz="2000" dirty="0">
                <a:latin typeface="Gill Sans MT" pitchFamily="34" charset="0"/>
              </a:rPr>
              <a:t>de Entrelazar los dedos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 smtClean="0">
                <a:latin typeface="Gill Sans MT" pitchFamily="34" charset="0"/>
              </a:rPr>
              <a:t>Autoridad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>
                <a:latin typeface="Gill Sans MT" pitchFamily="34" charset="0"/>
              </a:rPr>
              <a:t> </a:t>
            </a:r>
            <a:r>
              <a:rPr lang="es-ES" sz="2000" dirty="0" smtClean="0">
                <a:latin typeface="Gill Sans MT" pitchFamily="34" charset="0"/>
              </a:rPr>
              <a:t>Gesto </a:t>
            </a:r>
            <a:r>
              <a:rPr lang="es-ES" sz="2000" dirty="0">
                <a:latin typeface="Gill Sans MT" pitchFamily="34" charset="0"/>
              </a:rPr>
              <a:t>de Dar un tirón al oído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 smtClean="0">
                <a:latin typeface="Gill Sans MT" pitchFamily="34" charset="0"/>
              </a:rPr>
              <a:t>Inseguridad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>
                <a:latin typeface="Gill Sans MT" pitchFamily="34" charset="0"/>
              </a:rPr>
              <a:t> </a:t>
            </a:r>
            <a:r>
              <a:rPr lang="es-ES" sz="2000" dirty="0" smtClean="0">
                <a:latin typeface="Gill Sans MT" pitchFamily="34" charset="0"/>
              </a:rPr>
              <a:t>Gesto </a:t>
            </a:r>
            <a:r>
              <a:rPr lang="es-ES" sz="2000" dirty="0">
                <a:latin typeface="Gill Sans MT" pitchFamily="34" charset="0"/>
              </a:rPr>
              <a:t>de Mirar hacia abajo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>
                <a:latin typeface="Gill Sans MT" pitchFamily="34" charset="0"/>
              </a:rPr>
              <a:t>No creer en lo que se </a:t>
            </a:r>
            <a:r>
              <a:rPr lang="es-ES" sz="2000" dirty="0" smtClean="0">
                <a:latin typeface="Gill Sans MT" pitchFamily="34" charset="0"/>
              </a:rPr>
              <a:t>escucha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>
                <a:latin typeface="Gill Sans MT" pitchFamily="34" charset="0"/>
              </a:rPr>
              <a:t> </a:t>
            </a:r>
            <a:r>
              <a:rPr lang="es-ES" sz="2000" dirty="0" smtClean="0">
                <a:latin typeface="Gill Sans MT" pitchFamily="34" charset="0"/>
              </a:rPr>
              <a:t>Gesto </a:t>
            </a:r>
            <a:r>
              <a:rPr lang="es-ES" sz="2000" dirty="0">
                <a:latin typeface="Gill Sans MT" pitchFamily="34" charset="0"/>
              </a:rPr>
              <a:t>de Frotarse las manos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>
                <a:latin typeface="Gill Sans MT" pitchFamily="34" charset="0"/>
              </a:rPr>
              <a:t>Impaciencia</a:t>
            </a:r>
            <a:r>
              <a:rPr lang="es-ES" sz="2000" b="1" dirty="0"/>
              <a:t/>
            </a:r>
            <a:br>
              <a:rPr lang="es-ES" sz="2000" b="1" dirty="0"/>
            </a:br>
            <a:r>
              <a:rPr lang="es-ES" sz="2000" b="1" dirty="0"/>
              <a:t/>
            </a:r>
            <a:br>
              <a:rPr lang="es-ES" sz="2000" b="1" dirty="0"/>
            </a:br>
            <a:endParaRPr lang="es-ES" sz="2000" b="1" dirty="0"/>
          </a:p>
        </p:txBody>
      </p:sp>
      <p:sp>
        <p:nvSpPr>
          <p:cNvPr id="5" name="4 Rectángulo"/>
          <p:cNvSpPr/>
          <p:nvPr/>
        </p:nvSpPr>
        <p:spPr>
          <a:xfrm>
            <a:off x="4572000" y="2132856"/>
            <a:ext cx="4248472" cy="4401205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s-ES" sz="2000" dirty="0" smtClean="0">
                <a:latin typeface="Gill Sans MT" pitchFamily="34" charset="0"/>
              </a:rPr>
              <a:t> Gesto </a:t>
            </a:r>
            <a:r>
              <a:rPr lang="es-ES" sz="2000" dirty="0">
                <a:latin typeface="Gill Sans MT" pitchFamily="34" charset="0"/>
              </a:rPr>
              <a:t>de Apretarse la nariz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>
                <a:latin typeface="Gill Sans MT" pitchFamily="34" charset="0"/>
              </a:rPr>
              <a:t>Evaluación </a:t>
            </a:r>
            <a:r>
              <a:rPr lang="es-ES" sz="2000" dirty="0" smtClean="0">
                <a:latin typeface="Gill Sans MT" pitchFamily="34" charset="0"/>
              </a:rPr>
              <a:t>negativa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 smtClean="0">
                <a:latin typeface="Gill Sans MT" pitchFamily="34" charset="0"/>
              </a:rPr>
              <a:t> Gesto </a:t>
            </a:r>
            <a:r>
              <a:rPr lang="es-ES" sz="2000" dirty="0">
                <a:latin typeface="Gill Sans MT" pitchFamily="34" charset="0"/>
              </a:rPr>
              <a:t>de Gesto de Golpear ligeramente los dedos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 smtClean="0">
                <a:latin typeface="Gill Sans MT" pitchFamily="34" charset="0"/>
              </a:rPr>
              <a:t>Impaciencia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 smtClean="0">
                <a:latin typeface="Gill Sans MT" pitchFamily="34" charset="0"/>
              </a:rPr>
              <a:t> Gesto </a:t>
            </a:r>
            <a:r>
              <a:rPr lang="es-ES" sz="2000" dirty="0">
                <a:latin typeface="Gill Sans MT" pitchFamily="34" charset="0"/>
              </a:rPr>
              <a:t>de Sentarse con las manos agarrando la cabeza por detrás </a:t>
            </a:r>
            <a:endParaRPr lang="es-ES" sz="2000" dirty="0" smtClean="0">
              <a:latin typeface="Gill Sans MT" pitchFamily="34" charset="0"/>
            </a:endParaRPr>
          </a:p>
          <a:p>
            <a:pPr>
              <a:defRPr/>
            </a:pPr>
            <a:endParaRPr lang="es-ES" sz="2000" dirty="0" smtClean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 smtClean="0">
                <a:latin typeface="Gill Sans MT" pitchFamily="34" charset="0"/>
              </a:rPr>
              <a:t> Seguridad </a:t>
            </a:r>
            <a:r>
              <a:rPr lang="es-ES" sz="2000" dirty="0">
                <a:latin typeface="Gill Sans MT" pitchFamily="34" charset="0"/>
              </a:rPr>
              <a:t>en sí mismo y </a:t>
            </a:r>
            <a:r>
              <a:rPr lang="es-ES" sz="2000" dirty="0" smtClean="0">
                <a:latin typeface="Gill Sans MT" pitchFamily="34" charset="0"/>
              </a:rPr>
              <a:t>superioridad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 smtClean="0">
                <a:latin typeface="Gill Sans MT" pitchFamily="34" charset="0"/>
              </a:rPr>
              <a:t>Gesto </a:t>
            </a:r>
            <a:r>
              <a:rPr lang="es-ES" sz="2000" dirty="0">
                <a:latin typeface="Gill Sans MT" pitchFamily="34" charset="0"/>
              </a:rPr>
              <a:t>de Inclinar la cabeza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>
                <a:latin typeface="Gill Sans MT" pitchFamily="34" charset="0"/>
              </a:rPr>
              <a:t>Interés</a:t>
            </a:r>
          </a:p>
        </p:txBody>
      </p:sp>
      <p:pic>
        <p:nvPicPr>
          <p:cNvPr id="5122" name="Picture 2" descr="http://s0.uvnimg.com/vidayfamilia/horoscopos/predicciones/photo/2013-08-07/gestos-delatores-de-mentiras-1_590x3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7932" y="692696"/>
            <a:ext cx="4392488" cy="12265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6750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755576" y="836712"/>
            <a:ext cx="7272808" cy="5632311"/>
          </a:xfrm>
          <a:prstGeom prst="rect">
            <a:avLst/>
          </a:prstGeom>
          <a:ln w="19050"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s-ES" dirty="0" smtClean="0">
                <a:latin typeface="Gill Sans MT" pitchFamily="34" charset="0"/>
              </a:rPr>
              <a:t> Gesto </a:t>
            </a:r>
            <a:r>
              <a:rPr lang="es-ES" dirty="0">
                <a:latin typeface="Gill Sans MT" pitchFamily="34" charset="0"/>
              </a:rPr>
              <a:t>de Palma de la mano abierta </a:t>
            </a:r>
            <a:br>
              <a:rPr lang="es-ES" dirty="0">
                <a:latin typeface="Gill Sans MT" pitchFamily="34" charset="0"/>
              </a:rPr>
            </a:br>
            <a:r>
              <a:rPr lang="es-ES" dirty="0">
                <a:latin typeface="Gill Sans MT" pitchFamily="34" charset="0"/>
              </a:rPr>
              <a:t>Sinceridad, franqueza e </a:t>
            </a:r>
            <a:r>
              <a:rPr lang="es-ES" dirty="0" smtClean="0">
                <a:latin typeface="Gill Sans MT" pitchFamily="34" charset="0"/>
              </a:rPr>
              <a:t>inocencia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 smtClean="0">
                <a:latin typeface="Gill Sans MT" pitchFamily="34" charset="0"/>
              </a:rPr>
              <a:t> Gesto </a:t>
            </a:r>
            <a:r>
              <a:rPr lang="es-ES" dirty="0">
                <a:latin typeface="Gill Sans MT" pitchFamily="34" charset="0"/>
              </a:rPr>
              <a:t>de Caminar erguido </a:t>
            </a:r>
            <a:br>
              <a:rPr lang="es-ES" dirty="0">
                <a:latin typeface="Gill Sans MT" pitchFamily="34" charset="0"/>
              </a:rPr>
            </a:br>
            <a:r>
              <a:rPr lang="es-ES" dirty="0">
                <a:latin typeface="Gill Sans MT" pitchFamily="34" charset="0"/>
              </a:rPr>
              <a:t>Confianza y seguridad en sí </a:t>
            </a:r>
            <a:r>
              <a:rPr lang="es-ES" dirty="0" smtClean="0">
                <a:latin typeface="Gill Sans MT" pitchFamily="34" charset="0"/>
              </a:rPr>
              <a:t>mismo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Pararse con las manos en las caderas </a:t>
            </a:r>
            <a:br>
              <a:rPr lang="es-ES" dirty="0">
                <a:latin typeface="Gill Sans MT" pitchFamily="34" charset="0"/>
              </a:rPr>
            </a:br>
            <a:r>
              <a:rPr lang="es-ES" dirty="0">
                <a:latin typeface="Gill Sans MT" pitchFamily="34" charset="0"/>
              </a:rPr>
              <a:t>Buena disposición para hacer </a:t>
            </a:r>
            <a:r>
              <a:rPr lang="es-ES" dirty="0" smtClean="0">
                <a:latin typeface="Gill Sans MT" pitchFamily="34" charset="0"/>
              </a:rPr>
              <a:t>algo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Jugar con el cabello </a:t>
            </a:r>
            <a:br>
              <a:rPr lang="es-ES" dirty="0">
                <a:latin typeface="Gill Sans MT" pitchFamily="34" charset="0"/>
              </a:rPr>
            </a:br>
            <a:r>
              <a:rPr lang="es-ES" dirty="0">
                <a:latin typeface="Gill Sans MT" pitchFamily="34" charset="0"/>
              </a:rPr>
              <a:t>Falta de confianza en sí mismo e </a:t>
            </a:r>
            <a:r>
              <a:rPr lang="es-ES" dirty="0" smtClean="0">
                <a:latin typeface="Gill Sans MT" pitchFamily="34" charset="0"/>
              </a:rPr>
              <a:t>inseguridad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Comerse las uñas </a:t>
            </a:r>
            <a:br>
              <a:rPr lang="es-ES" dirty="0">
                <a:latin typeface="Gill Sans MT" pitchFamily="34" charset="0"/>
              </a:rPr>
            </a:br>
            <a:r>
              <a:rPr lang="es-ES" dirty="0">
                <a:latin typeface="Gill Sans MT" pitchFamily="34" charset="0"/>
              </a:rPr>
              <a:t>Inseguridad o </a:t>
            </a:r>
            <a:r>
              <a:rPr lang="es-ES" dirty="0" smtClean="0">
                <a:latin typeface="Gill Sans MT" pitchFamily="34" charset="0"/>
              </a:rPr>
              <a:t>nervios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la cabeza descansando sobre las manos o mirar hacia el suelo </a:t>
            </a:r>
            <a:br>
              <a:rPr lang="es-ES" dirty="0">
                <a:latin typeface="Gill Sans MT" pitchFamily="34" charset="0"/>
              </a:rPr>
            </a:br>
            <a:r>
              <a:rPr lang="es-ES" dirty="0" smtClean="0">
                <a:latin typeface="Gill Sans MT" pitchFamily="34" charset="0"/>
              </a:rPr>
              <a:t>Aburrimiento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Unir los tobillos </a:t>
            </a:r>
            <a:br>
              <a:rPr lang="es-ES" dirty="0">
                <a:latin typeface="Gill Sans MT" pitchFamily="34" charset="0"/>
              </a:rPr>
            </a:br>
            <a:r>
              <a:rPr lang="es-ES" dirty="0">
                <a:latin typeface="Gill Sans MT" pitchFamily="34" charset="0"/>
              </a:rPr>
              <a:t>Aprensión</a:t>
            </a:r>
          </a:p>
        </p:txBody>
      </p:sp>
      <p:pic>
        <p:nvPicPr>
          <p:cNvPr id="4098" name="Picture 2" descr="http://bienestar.salud180.com/sites/default/files/styles/gallerie/public/field/image/2014/04/getos.jpg?itok=_l41A40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836712"/>
            <a:ext cx="3779912" cy="41044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17700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7" y="836712"/>
            <a:ext cx="7920880" cy="5632311"/>
          </a:xfrm>
          <a:prstGeom prst="rect">
            <a:avLst/>
          </a:prstGeom>
          <a:ln w="22225"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s-ES" dirty="0" smtClean="0">
                <a:latin typeface="Gill Sans MT" pitchFamily="34" charset="0"/>
              </a:rPr>
              <a:t> Gesto </a:t>
            </a:r>
            <a:r>
              <a:rPr lang="es-ES" dirty="0">
                <a:latin typeface="Gill Sans MT" pitchFamily="34" charset="0"/>
              </a:rPr>
              <a:t>de Manos agarradas hacia la espalda </a:t>
            </a:r>
            <a:br>
              <a:rPr lang="es-ES" dirty="0">
                <a:latin typeface="Gill Sans MT" pitchFamily="34" charset="0"/>
              </a:rPr>
            </a:br>
            <a:r>
              <a:rPr lang="es-ES" dirty="0">
                <a:latin typeface="Gill Sans MT" pitchFamily="34" charset="0"/>
              </a:rPr>
              <a:t>Furia, ira, frustración y </a:t>
            </a:r>
            <a:r>
              <a:rPr lang="es-ES" dirty="0" smtClean="0">
                <a:latin typeface="Gill Sans MT" pitchFamily="34" charset="0"/>
              </a:rPr>
              <a:t>aprensión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Cruzar las piernas, balanceando ligeramente el pie </a:t>
            </a:r>
            <a:br>
              <a:rPr lang="es-ES" dirty="0">
                <a:latin typeface="Gill Sans MT" pitchFamily="34" charset="0"/>
              </a:rPr>
            </a:br>
            <a:r>
              <a:rPr lang="es-ES" dirty="0" smtClean="0">
                <a:latin typeface="Gill Sans MT" pitchFamily="34" charset="0"/>
              </a:rPr>
              <a:t>Aburrimiento</a:t>
            </a:r>
            <a:r>
              <a:rPr lang="es-ES" dirty="0">
                <a:latin typeface="Gill Sans MT" pitchFamily="34" charset="0"/>
              </a:rPr>
              <a:t> </a:t>
            </a:r>
            <a:endParaRPr lang="es-ES" dirty="0" smtClean="0">
              <a:latin typeface="Gill Sans MT" pitchFamily="34" charset="0"/>
            </a:endParaRPr>
          </a:p>
          <a:p>
            <a:pPr>
              <a:defRPr/>
            </a:pPr>
            <a:endParaRPr lang="es-ES" dirty="0" smtClean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Brazos cruzados a la altura del pecho </a:t>
            </a:r>
            <a:br>
              <a:rPr lang="es-ES" dirty="0">
                <a:latin typeface="Gill Sans MT" pitchFamily="34" charset="0"/>
              </a:rPr>
            </a:br>
            <a:r>
              <a:rPr lang="es-ES" dirty="0">
                <a:latin typeface="Gill Sans MT" pitchFamily="34" charset="0"/>
              </a:rPr>
              <a:t>Actitud a la </a:t>
            </a:r>
            <a:r>
              <a:rPr lang="es-ES" dirty="0" smtClean="0">
                <a:latin typeface="Gill Sans MT" pitchFamily="34" charset="0"/>
              </a:rPr>
              <a:t>defensiva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Caminar con las manos en los bolsillos o con los hombros encorvados </a:t>
            </a:r>
            <a:br>
              <a:rPr lang="es-ES" dirty="0">
                <a:latin typeface="Gill Sans MT" pitchFamily="34" charset="0"/>
              </a:rPr>
            </a:br>
            <a:r>
              <a:rPr lang="es-ES" dirty="0" smtClean="0">
                <a:latin typeface="Gill Sans MT" pitchFamily="34" charset="0"/>
              </a:rPr>
              <a:t>Abatimiento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Manos en las mejillas </a:t>
            </a:r>
            <a:br>
              <a:rPr lang="es-ES" dirty="0">
                <a:latin typeface="Gill Sans MT" pitchFamily="34" charset="0"/>
              </a:rPr>
            </a:br>
            <a:r>
              <a:rPr lang="es-ES" dirty="0" smtClean="0">
                <a:latin typeface="Gill Sans MT" pitchFamily="34" charset="0"/>
              </a:rPr>
              <a:t>Evaluación</a:t>
            </a:r>
          </a:p>
          <a:p>
            <a:pPr>
              <a:defRPr/>
            </a:pPr>
            <a:endParaRPr lang="es-ES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Frotarse un ojo </a:t>
            </a:r>
            <a:br>
              <a:rPr lang="es-ES" dirty="0">
                <a:latin typeface="Gill Sans MT" pitchFamily="34" charset="0"/>
              </a:rPr>
            </a:br>
            <a:r>
              <a:rPr lang="es-ES" dirty="0" smtClean="0">
                <a:latin typeface="Gill Sans MT" pitchFamily="34" charset="0"/>
              </a:rPr>
              <a:t>Dudas</a:t>
            </a:r>
            <a:r>
              <a:rPr lang="es-ES" dirty="0">
                <a:latin typeface="Gill Sans MT" pitchFamily="34" charset="0"/>
              </a:rPr>
              <a:t> </a:t>
            </a:r>
            <a:endParaRPr lang="es-ES" dirty="0" smtClean="0">
              <a:latin typeface="Gill Sans MT" pitchFamily="34" charset="0"/>
            </a:endParaRPr>
          </a:p>
          <a:p>
            <a:pPr>
              <a:defRPr/>
            </a:pPr>
            <a:endParaRPr lang="es-ES" dirty="0" smtClean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dirty="0">
                <a:latin typeface="Gill Sans MT" pitchFamily="34" charset="0"/>
              </a:rPr>
              <a:t> </a:t>
            </a:r>
            <a:r>
              <a:rPr lang="es-ES" dirty="0" smtClean="0">
                <a:latin typeface="Gill Sans MT" pitchFamily="34" charset="0"/>
              </a:rPr>
              <a:t>Gesto </a:t>
            </a:r>
            <a:r>
              <a:rPr lang="es-ES" dirty="0">
                <a:latin typeface="Gill Sans MT" pitchFamily="34" charset="0"/>
              </a:rPr>
              <a:t>de Tocarse ligeramente la nariz </a:t>
            </a:r>
            <a:br>
              <a:rPr lang="es-ES" dirty="0">
                <a:latin typeface="Gill Sans MT" pitchFamily="34" charset="0"/>
              </a:rPr>
            </a:br>
            <a:r>
              <a:rPr lang="es-ES" dirty="0">
                <a:latin typeface="Gill Sans MT" pitchFamily="34" charset="0"/>
              </a:rPr>
              <a:t>Mentir, dudar o rechazar algo</a:t>
            </a:r>
          </a:p>
        </p:txBody>
      </p:sp>
      <p:pic>
        <p:nvPicPr>
          <p:cNvPr id="3074" name="Picture 2" descr="http://lenguajecorporal.org/wp-content/uploads/2010/08/gestos-300x1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789040"/>
            <a:ext cx="4104456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7602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67544" y="1628800"/>
            <a:ext cx="8352928" cy="4093428"/>
          </a:xfrm>
          <a:prstGeom prst="rect">
            <a:avLst/>
          </a:prstGeom>
          <a:ln w="19050">
            <a:solidFill>
              <a:schemeClr val="accent3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s-ES" sz="2000" dirty="0" smtClean="0">
                <a:latin typeface="Gill Sans MT" pitchFamily="34" charset="0"/>
              </a:rPr>
              <a:t> Gesto </a:t>
            </a:r>
            <a:r>
              <a:rPr lang="es-ES" sz="2000" dirty="0">
                <a:latin typeface="Gill Sans MT" pitchFamily="34" charset="0"/>
              </a:rPr>
              <a:t>de Mirar el reloj mientras se habla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>
                <a:latin typeface="Gill Sans MT" pitchFamily="34" charset="0"/>
              </a:rPr>
              <a:t>Denota prisa e </a:t>
            </a:r>
            <a:r>
              <a:rPr lang="es-ES" sz="2000" dirty="0" smtClean="0">
                <a:latin typeface="Gill Sans MT" pitchFamily="34" charset="0"/>
              </a:rPr>
              <a:t>intranquilidad.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>
                <a:latin typeface="Gill Sans MT" pitchFamily="34" charset="0"/>
              </a:rPr>
              <a:t> </a:t>
            </a:r>
            <a:r>
              <a:rPr lang="es-ES" sz="2000" dirty="0" smtClean="0">
                <a:latin typeface="Gill Sans MT" pitchFamily="34" charset="0"/>
              </a:rPr>
              <a:t>Gesto </a:t>
            </a:r>
            <a:r>
              <a:rPr lang="es-ES" sz="2000" dirty="0">
                <a:latin typeface="Gill Sans MT" pitchFamily="34" charset="0"/>
              </a:rPr>
              <a:t>de Tamborilear los dedos sobre una superficie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>
                <a:latin typeface="Gill Sans MT" pitchFamily="34" charset="0"/>
              </a:rPr>
              <a:t>Denota intranquilidad </a:t>
            </a:r>
            <a:r>
              <a:rPr lang="es-ES" sz="2000" dirty="0" smtClean="0">
                <a:latin typeface="Gill Sans MT" pitchFamily="34" charset="0"/>
              </a:rPr>
              <a:t>impaciencia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>
                <a:latin typeface="Gill Sans MT" pitchFamily="34" charset="0"/>
              </a:rPr>
              <a:t> </a:t>
            </a:r>
            <a:r>
              <a:rPr lang="es-ES" sz="2000" dirty="0" smtClean="0">
                <a:latin typeface="Gill Sans MT" pitchFamily="34" charset="0"/>
              </a:rPr>
              <a:t>Silbar </a:t>
            </a:r>
            <a:r>
              <a:rPr lang="es-ES" sz="2000" dirty="0">
                <a:latin typeface="Gill Sans MT" pitchFamily="34" charset="0"/>
              </a:rPr>
              <a:t>mientras se camina por un lugar solitario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>
                <a:latin typeface="Gill Sans MT" pitchFamily="34" charset="0"/>
              </a:rPr>
              <a:t>No estamos llamando la atención; estamos haciendo simplemente haciendo un ajuste psicológico por el temor de recibir cualquier tipo de agresión </a:t>
            </a:r>
            <a:r>
              <a:rPr lang="es-ES" sz="2000" dirty="0" smtClean="0">
                <a:latin typeface="Gill Sans MT" pitchFamily="34" charset="0"/>
              </a:rPr>
              <a:t>inesperada</a:t>
            </a:r>
          </a:p>
          <a:p>
            <a:pPr>
              <a:defRPr/>
            </a:pPr>
            <a:endParaRPr lang="es-ES" sz="2000" dirty="0">
              <a:latin typeface="Gill Sans MT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s-ES" sz="2000" dirty="0">
                <a:latin typeface="Gill Sans MT" pitchFamily="34" charset="0"/>
              </a:rPr>
              <a:t> </a:t>
            </a:r>
            <a:r>
              <a:rPr lang="es-ES" sz="2000" dirty="0" smtClean="0">
                <a:latin typeface="Gill Sans MT" pitchFamily="34" charset="0"/>
              </a:rPr>
              <a:t>Gesto </a:t>
            </a:r>
            <a:r>
              <a:rPr lang="es-ES" sz="2000" dirty="0">
                <a:latin typeface="Gill Sans MT" pitchFamily="34" charset="0"/>
              </a:rPr>
              <a:t>de Pisadas repetidas en el suelo mientras se está estático </a:t>
            </a:r>
            <a:br>
              <a:rPr lang="es-ES" sz="2000" dirty="0">
                <a:latin typeface="Gill Sans MT" pitchFamily="34" charset="0"/>
              </a:rPr>
            </a:br>
            <a:r>
              <a:rPr lang="es-ES" sz="2000" dirty="0">
                <a:latin typeface="Gill Sans MT" pitchFamily="34" charset="0"/>
              </a:rPr>
              <a:t>Sugiere nerviosismo, impaciencia, intranquilidad. Se está acumulando tensión y es posible que ésta estalle en cualquier momento. </a:t>
            </a:r>
          </a:p>
        </p:txBody>
      </p:sp>
      <p:pic>
        <p:nvPicPr>
          <p:cNvPr id="2050" name="Picture 2" descr="http://www.elartedelaestrategia.com/images/p457_0_01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836712"/>
            <a:ext cx="2664296" cy="26757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2039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implementacion-proces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74150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2997" name="WordArt 5"/>
          <p:cNvSpPr>
            <a:spLocks noChangeArrowheads="1" noChangeShapeType="1" noTextEdit="1"/>
          </p:cNvSpPr>
          <p:nvPr/>
        </p:nvSpPr>
        <p:spPr bwMode="auto">
          <a:xfrm>
            <a:off x="2484438" y="3573463"/>
            <a:ext cx="3744912" cy="1914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969696"/>
                </a:solid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Gill Sans MT"/>
              </a:rPr>
              <a:t>Gracias !</a:t>
            </a:r>
          </a:p>
        </p:txBody>
      </p:sp>
    </p:spTree>
    <p:extLst>
      <p:ext uri="{BB962C8B-B14F-4D97-AF65-F5344CB8AC3E}">
        <p14:creationId xmlns:p14="http://schemas.microsoft.com/office/powerpoint/2010/main" xmlns="" val="1138779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2129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52</TotalTime>
  <Words>309</Words>
  <Application>Microsoft Office PowerPoint</Application>
  <PresentationFormat>Presentación en pantalla (4:3)</PresentationFormat>
  <Paragraphs>132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Flujo</vt:lpstr>
      <vt:lpstr>Diapositiva 1</vt:lpstr>
      <vt:lpstr>TÉCNICAS CONVERSACIONALES Y LENGUAJE CORPORAL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LA COMUNICACIÓN 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laura marcela vanegas garcia</dc:creator>
  <cp:lastModifiedBy>laura marcela vanegas garcia</cp:lastModifiedBy>
  <cp:revision>12</cp:revision>
  <dcterms:created xsi:type="dcterms:W3CDTF">2014-11-12T02:03:48Z</dcterms:created>
  <dcterms:modified xsi:type="dcterms:W3CDTF">2014-11-26T15:45:12Z</dcterms:modified>
</cp:coreProperties>
</file>