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62" r:id="rId2"/>
    <p:sldId id="257" r:id="rId3"/>
    <p:sldId id="258" r:id="rId4"/>
    <p:sldId id="270" r:id="rId5"/>
    <p:sldId id="268" r:id="rId6"/>
    <p:sldId id="266" r:id="rId7"/>
    <p:sldId id="263" r:id="rId8"/>
    <p:sldId id="271" r:id="rId9"/>
    <p:sldId id="267" r:id="rId10"/>
    <p:sldId id="269" r:id="rId11"/>
    <p:sldId id="261" r:id="rId12"/>
  </p:sldIdLst>
  <p:sldSz cx="12188825" cy="6858000"/>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3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672C"/>
    <a:srgbClr val="0F732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74" autoAdjust="0"/>
    <p:restoredTop sz="94660"/>
  </p:normalViewPr>
  <p:slideViewPr>
    <p:cSldViewPr snapToGrid="0" snapToObjects="1">
      <p:cViewPr varScale="1">
        <p:scale>
          <a:sx n="86" d="100"/>
          <a:sy n="86" d="100"/>
        </p:scale>
        <p:origin x="300" y="96"/>
      </p:cViewPr>
      <p:guideLst>
        <p:guide orient="horz" pos="2160"/>
        <p:guide pos="3839"/>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Hoja_de_c_lculo_de_Microsoft_Excel.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Hoja_de_c_lculo_de_Microsoft_Excel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spc="0" baseline="0">
                <a:solidFill>
                  <a:schemeClr val="bg1"/>
                </a:solidFill>
                <a:latin typeface="+mn-lt"/>
                <a:ea typeface="+mn-ea"/>
                <a:cs typeface="+mn-cs"/>
              </a:defRPr>
            </a:pPr>
            <a:r>
              <a:rPr lang="es-CO" b="1" dirty="0">
                <a:solidFill>
                  <a:schemeClr val="bg1"/>
                </a:solidFill>
              </a:rPr>
              <a:t>ENCUESTA</a:t>
            </a:r>
            <a:r>
              <a:rPr lang="es-CO" b="1" baseline="0" dirty="0">
                <a:solidFill>
                  <a:schemeClr val="bg1"/>
                </a:solidFill>
              </a:rPr>
              <a:t> DE SATISFACCION CLIENTE INTERNO 2016 - UNIVERSIDAD DEL QUINDIO </a:t>
            </a:r>
            <a:endParaRPr lang="es-CO" b="1" dirty="0">
              <a:solidFill>
                <a:schemeClr val="bg1"/>
              </a:solidFill>
            </a:endParaRPr>
          </a:p>
        </c:rich>
      </c:tx>
      <c:overlay val="0"/>
      <c:spPr>
        <a:solidFill>
          <a:schemeClr val="accent6">
            <a:lumMod val="75000"/>
          </a:schemeClr>
        </a:solidFill>
        <a:ln>
          <a:noFill/>
        </a:ln>
        <a:effectLst/>
      </c:spPr>
      <c:txPr>
        <a:bodyPr rot="0" spcFirstLastPara="1" vertOverflow="ellipsis" vert="horz" wrap="square" anchor="ctr" anchorCtr="1"/>
        <a:lstStyle/>
        <a:p>
          <a:pPr>
            <a:defRPr sz="1400" b="1" i="0" u="none" strike="noStrike" kern="1200" spc="0" baseline="0">
              <a:solidFill>
                <a:schemeClr val="bg1"/>
              </a:solidFill>
              <a:latin typeface="+mn-lt"/>
              <a:ea typeface="+mn-ea"/>
              <a:cs typeface="+mn-cs"/>
            </a:defRPr>
          </a:pPr>
          <a:endParaRPr lang="es-CO"/>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spPr>
            <a:solidFill>
              <a:schemeClr val="accent1"/>
            </a:solidFill>
            <a:ln>
              <a:noFill/>
            </a:ln>
            <a:effectLst/>
            <a:sp3d/>
          </c:spPr>
          <c:invertIfNegative val="0"/>
          <c:dPt>
            <c:idx val="0"/>
            <c:invertIfNegative val="0"/>
            <c:bubble3D val="0"/>
            <c:spPr>
              <a:solidFill>
                <a:srgbClr val="FF0000"/>
              </a:solidFill>
              <a:ln>
                <a:noFill/>
              </a:ln>
              <a:effectLst/>
              <a:sp3d/>
            </c:spPr>
            <c:extLst>
              <c:ext xmlns:c16="http://schemas.microsoft.com/office/drawing/2014/chart" uri="{C3380CC4-5D6E-409C-BE32-E72D297353CC}">
                <c16:uniqueId val="{00000001-1B63-4D34-BFEA-C6CCF328ECC8}"/>
              </c:ext>
            </c:extLst>
          </c:dPt>
          <c:dPt>
            <c:idx val="1"/>
            <c:invertIfNegative val="0"/>
            <c:bubble3D val="0"/>
            <c:spPr>
              <a:solidFill>
                <a:schemeClr val="accent6">
                  <a:lumMod val="75000"/>
                </a:schemeClr>
              </a:solidFill>
              <a:ln>
                <a:noFill/>
              </a:ln>
              <a:effectLst/>
              <a:sp3d/>
            </c:spPr>
            <c:extLst>
              <c:ext xmlns:c16="http://schemas.microsoft.com/office/drawing/2014/chart" uri="{C3380CC4-5D6E-409C-BE32-E72D297353CC}">
                <c16:uniqueId val="{00000003-1B63-4D34-BFEA-C6CCF328ECC8}"/>
              </c:ext>
            </c:extLst>
          </c:dPt>
          <c:dPt>
            <c:idx val="2"/>
            <c:invertIfNegative val="0"/>
            <c:bubble3D val="0"/>
            <c:spPr>
              <a:solidFill>
                <a:schemeClr val="accent6">
                  <a:lumMod val="50000"/>
                </a:schemeClr>
              </a:solidFill>
              <a:ln>
                <a:noFill/>
              </a:ln>
              <a:effectLst/>
              <a:sp3d/>
            </c:spPr>
            <c:extLst>
              <c:ext xmlns:c16="http://schemas.microsoft.com/office/drawing/2014/chart" uri="{C3380CC4-5D6E-409C-BE32-E72D297353CC}">
                <c16:uniqueId val="{00000005-1B63-4D34-BFEA-C6CCF328ECC8}"/>
              </c:ext>
            </c:extLst>
          </c:dPt>
          <c:cat>
            <c:strRef>
              <c:f>'CONSOLIDADO '!$B$31:$B$35</c:f>
              <c:strCache>
                <c:ptCount val="5"/>
                <c:pt idx="0">
                  <c:v>Insatisfecho (A3)</c:v>
                </c:pt>
                <c:pt idx="1">
                  <c:v>Satisfecho (A1)</c:v>
                </c:pt>
                <c:pt idx="2">
                  <c:v>Muy Satisfecho (A2)</c:v>
                </c:pt>
                <c:pt idx="3">
                  <c:v>Sin respuesta</c:v>
                </c:pt>
                <c:pt idx="4">
                  <c:v>No mostrada</c:v>
                </c:pt>
              </c:strCache>
            </c:strRef>
          </c:cat>
          <c:val>
            <c:numRef>
              <c:f>'CONSOLIDADO '!$C$31:$C$35</c:f>
              <c:numCache>
                <c:formatCode>0.00%</c:formatCode>
                <c:ptCount val="5"/>
                <c:pt idx="0">
                  <c:v>8.6199999999999999E-2</c:v>
                </c:pt>
                <c:pt idx="1">
                  <c:v>0.60729999999999995</c:v>
                </c:pt>
                <c:pt idx="2">
                  <c:v>0.30709999999999998</c:v>
                </c:pt>
                <c:pt idx="3">
                  <c:v>0</c:v>
                </c:pt>
                <c:pt idx="4">
                  <c:v>0</c:v>
                </c:pt>
              </c:numCache>
            </c:numRef>
          </c:val>
          <c:extLst>
            <c:ext xmlns:c16="http://schemas.microsoft.com/office/drawing/2014/chart" uri="{C3380CC4-5D6E-409C-BE32-E72D297353CC}">
              <c16:uniqueId val="{00000006-1B63-4D34-BFEA-C6CCF328ECC8}"/>
            </c:ext>
          </c:extLst>
        </c:ser>
        <c:dLbls>
          <c:showLegendKey val="0"/>
          <c:showVal val="0"/>
          <c:showCatName val="0"/>
          <c:showSerName val="0"/>
          <c:showPercent val="0"/>
          <c:showBubbleSize val="0"/>
        </c:dLbls>
        <c:gapWidth val="150"/>
        <c:shape val="box"/>
        <c:axId val="-1480055600"/>
        <c:axId val="-1833383696"/>
        <c:axId val="0"/>
      </c:bar3DChart>
      <c:catAx>
        <c:axId val="-148005560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es-CO"/>
          </a:p>
        </c:txPr>
        <c:crossAx val="-1833383696"/>
        <c:crosses val="autoZero"/>
        <c:auto val="1"/>
        <c:lblAlgn val="ctr"/>
        <c:lblOffset val="100"/>
        <c:noMultiLvlLbl val="0"/>
      </c:catAx>
      <c:valAx>
        <c:axId val="-1833383696"/>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s-CO"/>
          </a:p>
        </c:txPr>
        <c:crossAx val="-1480055600"/>
        <c:crosses val="autoZero"/>
        <c:crossBetween val="between"/>
      </c:valAx>
      <c:spPr>
        <a:noFill/>
        <a:ln>
          <a:noFill/>
        </a:ln>
        <a:effectLst/>
      </c:spPr>
    </c:plotArea>
    <c:plotVisOnly val="1"/>
    <c:dispBlanksAs val="gap"/>
    <c:showDLblsOverMax val="0"/>
  </c:chart>
  <c:spPr>
    <a:solidFill>
      <a:schemeClr val="accent1">
        <a:lumMod val="60000"/>
        <a:lumOff val="40000"/>
      </a:schemeClr>
    </a:solidFill>
    <a:ln w="9525" cap="flat" cmpd="sng" algn="ctr">
      <a:solidFill>
        <a:schemeClr val="tx1">
          <a:lumMod val="15000"/>
          <a:lumOff val="85000"/>
        </a:schemeClr>
      </a:solidFill>
      <a:round/>
    </a:ln>
    <a:effectLst/>
  </c:spPr>
  <c:txPr>
    <a:bodyPr/>
    <a:lstStyle/>
    <a:p>
      <a:pPr>
        <a:defRPr/>
      </a:pPr>
      <a:endParaRPr lang="es-CO"/>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Promedio de satisfacción cliente interno -Macroprocesos 2017</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O"/>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spPr>
            <a:solidFill>
              <a:schemeClr val="accent1"/>
            </a:solidFill>
            <a:ln>
              <a:noFill/>
            </a:ln>
            <a:effectLst/>
            <a:sp3d/>
          </c:spPr>
          <c:invertIfNegative val="0"/>
          <c:cat>
            <c:strRef>
              <c:f>'CONSOLIDADADO MACROPROCESOS'!$C$18:$C$20</c:f>
              <c:strCache>
                <c:ptCount val="3"/>
                <c:pt idx="0">
                  <c:v>Insatisfecho </c:v>
                </c:pt>
                <c:pt idx="1">
                  <c:v>Satisfecho </c:v>
                </c:pt>
                <c:pt idx="2">
                  <c:v>Muy Satisfecho </c:v>
                </c:pt>
              </c:strCache>
            </c:strRef>
          </c:cat>
          <c:val>
            <c:numRef>
              <c:f>'CONSOLIDADADO MACROPROCESOS'!$D$18:$D$20</c:f>
              <c:numCache>
                <c:formatCode>0%</c:formatCode>
                <c:ptCount val="3"/>
                <c:pt idx="0">
                  <c:v>6.5340434683854517E-2</c:v>
                </c:pt>
                <c:pt idx="1">
                  <c:v>0.5680950618417594</c:v>
                </c:pt>
                <c:pt idx="2">
                  <c:v>0.36624703771574396</c:v>
                </c:pt>
              </c:numCache>
            </c:numRef>
          </c:val>
          <c:extLst>
            <c:ext xmlns:c16="http://schemas.microsoft.com/office/drawing/2014/chart" uri="{C3380CC4-5D6E-409C-BE32-E72D297353CC}">
              <c16:uniqueId val="{00000000-CC92-4610-A604-5F1ACD2C7C0A}"/>
            </c:ext>
          </c:extLst>
        </c:ser>
        <c:dLbls>
          <c:showLegendKey val="0"/>
          <c:showVal val="0"/>
          <c:showCatName val="0"/>
          <c:showSerName val="0"/>
          <c:showPercent val="0"/>
          <c:showBubbleSize val="0"/>
        </c:dLbls>
        <c:gapWidth val="150"/>
        <c:shape val="box"/>
        <c:axId val="243435936"/>
        <c:axId val="243438432"/>
        <c:axId val="0"/>
      </c:bar3DChart>
      <c:catAx>
        <c:axId val="243435936"/>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Variable de medición </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s-CO"/>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243438432"/>
        <c:crosses val="autoZero"/>
        <c:auto val="1"/>
        <c:lblAlgn val="ctr"/>
        <c:lblOffset val="100"/>
        <c:noMultiLvlLbl val="0"/>
      </c:catAx>
      <c:valAx>
        <c:axId val="24343843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CO"/>
                  <a:t>%</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s-CO"/>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243435936"/>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s-CO"/>
          </a:p>
        </c:txPr>
      </c:dTable>
      <c:spPr>
        <a:noFill/>
        <a:ln>
          <a:noFill/>
        </a:ln>
        <a:effectLst/>
      </c:spPr>
    </c:plotArea>
    <c:plotVisOnly val="1"/>
    <c:dispBlanksAs val="gap"/>
    <c:showDLblsOverMax val="0"/>
  </c:chart>
  <c:spPr>
    <a:noFill/>
    <a:ln>
      <a:noFill/>
    </a:ln>
    <a:effectLst/>
  </c:spPr>
  <c:txPr>
    <a:bodyPr/>
    <a:lstStyle/>
    <a:p>
      <a:pPr>
        <a:defRPr/>
      </a:pPr>
      <a:endParaRPr lang="es-CO"/>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EB3150-062B-483C-B8E5-95EC31068DB6}" type="datetimeFigureOut">
              <a:rPr lang="es-CO" smtClean="0"/>
              <a:t>03/08/2017</a:t>
            </a:fld>
            <a:endParaRPr lang="es-CO"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9FD744-059D-438B-BB68-09E4F0DD51FD}" type="slidenum">
              <a:rPr lang="es-CO" smtClean="0"/>
              <a:t>‹Nº›</a:t>
            </a:fld>
            <a:endParaRPr lang="es-CO" dirty="0"/>
          </a:p>
        </p:txBody>
      </p:sp>
    </p:spTree>
    <p:extLst>
      <p:ext uri="{BB962C8B-B14F-4D97-AF65-F5344CB8AC3E}">
        <p14:creationId xmlns:p14="http://schemas.microsoft.com/office/powerpoint/2010/main" val="26492331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914162" y="2130426"/>
            <a:ext cx="10360501" cy="1470025"/>
          </a:xfrm>
        </p:spPr>
        <p:txBody>
          <a:bodyPr/>
          <a:lstStyle/>
          <a:p>
            <a:r>
              <a:rPr lang="es-ES_tradnl" smtClean="0"/>
              <a:t>Clic para editar título</a:t>
            </a:r>
            <a:endParaRPr lang="es-ES"/>
          </a:p>
        </p:txBody>
      </p:sp>
      <p:sp>
        <p:nvSpPr>
          <p:cNvPr id="3" name="Subtítulo 2"/>
          <p:cNvSpPr>
            <a:spLocks noGrp="1"/>
          </p:cNvSpPr>
          <p:nvPr>
            <p:ph type="subTitle" idx="1"/>
          </p:nvPr>
        </p:nvSpPr>
        <p:spPr>
          <a:xfrm>
            <a:off x="1828324" y="3886200"/>
            <a:ext cx="853217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2886B753-FE81-1C49-BB56-2933D0E6D2DB}" type="datetimeFigureOut">
              <a:rPr lang="es-ES" smtClean="0"/>
              <a:t>03/08/2017</a:t>
            </a:fld>
            <a:endParaRPr lang="es-ES" dirty="0"/>
          </a:p>
        </p:txBody>
      </p:sp>
      <p:sp>
        <p:nvSpPr>
          <p:cNvPr id="5" name="Marcador de pie de página 4"/>
          <p:cNvSpPr>
            <a:spLocks noGrp="1"/>
          </p:cNvSpPr>
          <p:nvPr>
            <p:ph type="ftr" sz="quarter" idx="11"/>
          </p:nvPr>
        </p:nvSpPr>
        <p:spPr/>
        <p:txBody>
          <a:bodyPr/>
          <a:lstStyle/>
          <a:p>
            <a:endParaRPr lang="es-ES" dirty="0"/>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37773198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2886B753-FE81-1C49-BB56-2933D0E6D2DB}" type="datetimeFigureOut">
              <a:rPr lang="es-ES" smtClean="0"/>
              <a:t>03/08/2017</a:t>
            </a:fld>
            <a:endParaRPr lang="es-ES" dirty="0"/>
          </a:p>
        </p:txBody>
      </p:sp>
      <p:sp>
        <p:nvSpPr>
          <p:cNvPr id="5" name="Marcador de pie de página 4"/>
          <p:cNvSpPr>
            <a:spLocks noGrp="1"/>
          </p:cNvSpPr>
          <p:nvPr>
            <p:ph type="ftr" sz="quarter" idx="11"/>
          </p:nvPr>
        </p:nvSpPr>
        <p:spPr/>
        <p:txBody>
          <a:bodyPr/>
          <a:lstStyle/>
          <a:p>
            <a:endParaRPr lang="es-ES" dirty="0"/>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2649979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962833" y="4406901"/>
            <a:ext cx="10360501" cy="1362075"/>
          </a:xfrm>
        </p:spPr>
        <p:txBody>
          <a:bodyPr anchor="t"/>
          <a:lstStyle>
            <a:lvl1pPr algn="l">
              <a:defRPr sz="4000" b="1" cap="all"/>
            </a:lvl1pPr>
          </a:lstStyle>
          <a:p>
            <a:r>
              <a:rPr lang="es-ES_tradnl" smtClean="0"/>
              <a:t>Clic para editar título</a:t>
            </a:r>
            <a:endParaRPr lang="es-ES"/>
          </a:p>
        </p:txBody>
      </p:sp>
      <p:sp>
        <p:nvSpPr>
          <p:cNvPr id="3" name="Marcador de texto 2"/>
          <p:cNvSpPr>
            <a:spLocks noGrp="1"/>
          </p:cNvSpPr>
          <p:nvPr>
            <p:ph type="body" idx="1"/>
          </p:nvPr>
        </p:nvSpPr>
        <p:spPr>
          <a:xfrm>
            <a:off x="962833" y="2906713"/>
            <a:ext cx="1036050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Marcador de fecha 3"/>
          <p:cNvSpPr>
            <a:spLocks noGrp="1"/>
          </p:cNvSpPr>
          <p:nvPr>
            <p:ph type="dt" sz="half" idx="10"/>
          </p:nvPr>
        </p:nvSpPr>
        <p:spPr/>
        <p:txBody>
          <a:bodyPr/>
          <a:lstStyle/>
          <a:p>
            <a:fld id="{2886B753-FE81-1C49-BB56-2933D0E6D2DB}" type="datetimeFigureOut">
              <a:rPr lang="es-ES" smtClean="0"/>
              <a:t>03/08/2017</a:t>
            </a:fld>
            <a:endParaRPr lang="es-ES" dirty="0"/>
          </a:p>
        </p:txBody>
      </p:sp>
      <p:sp>
        <p:nvSpPr>
          <p:cNvPr id="5" name="Marcador de pie de página 4"/>
          <p:cNvSpPr>
            <a:spLocks noGrp="1"/>
          </p:cNvSpPr>
          <p:nvPr>
            <p:ph type="ftr" sz="quarter" idx="11"/>
          </p:nvPr>
        </p:nvSpPr>
        <p:spPr/>
        <p:txBody>
          <a:bodyPr/>
          <a:lstStyle/>
          <a:p>
            <a:endParaRPr lang="es-ES" dirty="0"/>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25189181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sz="half" idx="1"/>
          </p:nvPr>
        </p:nvSpPr>
        <p:spPr>
          <a:xfrm>
            <a:off x="812589" y="1600201"/>
            <a:ext cx="720960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contenido 3"/>
          <p:cNvSpPr>
            <a:spLocks noGrp="1"/>
          </p:cNvSpPr>
          <p:nvPr>
            <p:ph sz="half" idx="2"/>
          </p:nvPr>
        </p:nvSpPr>
        <p:spPr>
          <a:xfrm>
            <a:off x="8225341" y="1600201"/>
            <a:ext cx="72096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fecha 4"/>
          <p:cNvSpPr>
            <a:spLocks noGrp="1"/>
          </p:cNvSpPr>
          <p:nvPr>
            <p:ph type="dt" sz="half" idx="10"/>
          </p:nvPr>
        </p:nvSpPr>
        <p:spPr/>
        <p:txBody>
          <a:bodyPr/>
          <a:lstStyle/>
          <a:p>
            <a:fld id="{2886B753-FE81-1C49-BB56-2933D0E6D2DB}" type="datetimeFigureOut">
              <a:rPr lang="es-ES" smtClean="0"/>
              <a:t>03/08/2017</a:t>
            </a:fld>
            <a:endParaRPr lang="es-ES" dirty="0"/>
          </a:p>
        </p:txBody>
      </p:sp>
      <p:sp>
        <p:nvSpPr>
          <p:cNvPr id="6" name="Marcador de pie de página 5"/>
          <p:cNvSpPr>
            <a:spLocks noGrp="1"/>
          </p:cNvSpPr>
          <p:nvPr>
            <p:ph type="ftr" sz="quarter" idx="11"/>
          </p:nvPr>
        </p:nvSpPr>
        <p:spPr/>
        <p:txBody>
          <a:bodyPr/>
          <a:lstStyle/>
          <a:p>
            <a:endParaRPr lang="es-ES" dirty="0"/>
          </a:p>
        </p:txBody>
      </p:sp>
      <p:sp>
        <p:nvSpPr>
          <p:cNvPr id="7" name="Marcador de número de diapositiva 6"/>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471659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09441" y="274638"/>
            <a:ext cx="10969943" cy="1143000"/>
          </a:xfrm>
        </p:spPr>
        <p:txBody>
          <a:bodyPr/>
          <a:lstStyle>
            <a:lvl1pPr>
              <a:defRPr/>
            </a:lvl1pPr>
          </a:lstStyle>
          <a:p>
            <a:r>
              <a:rPr lang="es-ES_tradnl" smtClean="0"/>
              <a:t>Clic para editar título</a:t>
            </a:r>
            <a:endParaRPr lang="es-ES"/>
          </a:p>
        </p:txBody>
      </p:sp>
      <p:sp>
        <p:nvSpPr>
          <p:cNvPr id="3" name="Marcador de texto 2"/>
          <p:cNvSpPr>
            <a:spLocks noGrp="1"/>
          </p:cNvSpPr>
          <p:nvPr>
            <p:ph type="body" idx="1"/>
          </p:nvPr>
        </p:nvSpPr>
        <p:spPr>
          <a:xfrm>
            <a:off x="609441" y="1535113"/>
            <a:ext cx="538551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4" name="Marcador de contenido 3"/>
          <p:cNvSpPr>
            <a:spLocks noGrp="1"/>
          </p:cNvSpPr>
          <p:nvPr>
            <p:ph sz="half" idx="2"/>
          </p:nvPr>
        </p:nvSpPr>
        <p:spPr>
          <a:xfrm>
            <a:off x="609441" y="2174875"/>
            <a:ext cx="538551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texto 4"/>
          <p:cNvSpPr>
            <a:spLocks noGrp="1"/>
          </p:cNvSpPr>
          <p:nvPr>
            <p:ph type="body" sz="quarter" idx="3"/>
          </p:nvPr>
        </p:nvSpPr>
        <p:spPr>
          <a:xfrm>
            <a:off x="6191754" y="1535113"/>
            <a:ext cx="538763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6" name="Marcador de contenido 5"/>
          <p:cNvSpPr>
            <a:spLocks noGrp="1"/>
          </p:cNvSpPr>
          <p:nvPr>
            <p:ph sz="quarter" idx="4"/>
          </p:nvPr>
        </p:nvSpPr>
        <p:spPr>
          <a:xfrm>
            <a:off x="6191754" y="2174875"/>
            <a:ext cx="538763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7" name="Marcador de fecha 6"/>
          <p:cNvSpPr>
            <a:spLocks noGrp="1"/>
          </p:cNvSpPr>
          <p:nvPr>
            <p:ph type="dt" sz="half" idx="10"/>
          </p:nvPr>
        </p:nvSpPr>
        <p:spPr/>
        <p:txBody>
          <a:bodyPr/>
          <a:lstStyle/>
          <a:p>
            <a:fld id="{2886B753-FE81-1C49-BB56-2933D0E6D2DB}" type="datetimeFigureOut">
              <a:rPr lang="es-ES" smtClean="0"/>
              <a:t>03/08/2017</a:t>
            </a:fld>
            <a:endParaRPr lang="es-ES" dirty="0"/>
          </a:p>
        </p:txBody>
      </p:sp>
      <p:sp>
        <p:nvSpPr>
          <p:cNvPr id="8" name="Marcador de pie de página 7"/>
          <p:cNvSpPr>
            <a:spLocks noGrp="1"/>
          </p:cNvSpPr>
          <p:nvPr>
            <p:ph type="ftr" sz="quarter" idx="11"/>
          </p:nvPr>
        </p:nvSpPr>
        <p:spPr/>
        <p:txBody>
          <a:bodyPr/>
          <a:lstStyle/>
          <a:p>
            <a:endParaRPr lang="es-ES" dirty="0"/>
          </a:p>
        </p:txBody>
      </p:sp>
      <p:sp>
        <p:nvSpPr>
          <p:cNvPr id="9" name="Marcador de número de diapositiva 8"/>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175323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fecha 2"/>
          <p:cNvSpPr>
            <a:spLocks noGrp="1"/>
          </p:cNvSpPr>
          <p:nvPr>
            <p:ph type="dt" sz="half" idx="10"/>
          </p:nvPr>
        </p:nvSpPr>
        <p:spPr/>
        <p:txBody>
          <a:bodyPr/>
          <a:lstStyle/>
          <a:p>
            <a:fld id="{2886B753-FE81-1C49-BB56-2933D0E6D2DB}" type="datetimeFigureOut">
              <a:rPr lang="es-ES" smtClean="0"/>
              <a:t>03/08/2017</a:t>
            </a:fld>
            <a:endParaRPr lang="es-ES" dirty="0"/>
          </a:p>
        </p:txBody>
      </p:sp>
      <p:sp>
        <p:nvSpPr>
          <p:cNvPr id="4" name="Marcador de pie de página 3"/>
          <p:cNvSpPr>
            <a:spLocks noGrp="1"/>
          </p:cNvSpPr>
          <p:nvPr>
            <p:ph type="ftr" sz="quarter" idx="11"/>
          </p:nvPr>
        </p:nvSpPr>
        <p:spPr/>
        <p:txBody>
          <a:bodyPr/>
          <a:lstStyle/>
          <a:p>
            <a:endParaRPr lang="es-ES" dirty="0"/>
          </a:p>
        </p:txBody>
      </p:sp>
      <p:sp>
        <p:nvSpPr>
          <p:cNvPr id="5" name="Marcador de número de diapositiva 4"/>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2571421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886B753-FE81-1C49-BB56-2933D0E6D2DB}" type="datetimeFigureOut">
              <a:rPr lang="es-ES" smtClean="0"/>
              <a:t>03/08/2017</a:t>
            </a:fld>
            <a:endParaRPr lang="es-ES" dirty="0"/>
          </a:p>
        </p:txBody>
      </p:sp>
      <p:sp>
        <p:nvSpPr>
          <p:cNvPr id="3" name="Marcador de pie de página 2"/>
          <p:cNvSpPr>
            <a:spLocks noGrp="1"/>
          </p:cNvSpPr>
          <p:nvPr>
            <p:ph type="ftr" sz="quarter" idx="11"/>
          </p:nvPr>
        </p:nvSpPr>
        <p:spPr/>
        <p:txBody>
          <a:bodyPr/>
          <a:lstStyle/>
          <a:p>
            <a:endParaRPr lang="es-ES" dirty="0"/>
          </a:p>
        </p:txBody>
      </p:sp>
      <p:sp>
        <p:nvSpPr>
          <p:cNvPr id="4" name="Marcador de número de diapositiva 3"/>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4715603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09442" y="273050"/>
            <a:ext cx="4010039" cy="1162050"/>
          </a:xfrm>
        </p:spPr>
        <p:txBody>
          <a:bodyPr anchor="b"/>
          <a:lstStyle>
            <a:lvl1pPr algn="l">
              <a:defRPr sz="2000" b="1"/>
            </a:lvl1pPr>
          </a:lstStyle>
          <a:p>
            <a:r>
              <a:rPr lang="es-ES_tradnl" smtClean="0"/>
              <a:t>Clic para editar título</a:t>
            </a:r>
            <a:endParaRPr lang="es-ES"/>
          </a:p>
        </p:txBody>
      </p:sp>
      <p:sp>
        <p:nvSpPr>
          <p:cNvPr id="3" name="Marcador de contenido 2"/>
          <p:cNvSpPr>
            <a:spLocks noGrp="1"/>
          </p:cNvSpPr>
          <p:nvPr>
            <p:ph idx="1"/>
          </p:nvPr>
        </p:nvSpPr>
        <p:spPr>
          <a:xfrm>
            <a:off x="4765492" y="273051"/>
            <a:ext cx="681389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texto 3"/>
          <p:cNvSpPr>
            <a:spLocks noGrp="1"/>
          </p:cNvSpPr>
          <p:nvPr>
            <p:ph type="body" sz="half" idx="2"/>
          </p:nvPr>
        </p:nvSpPr>
        <p:spPr>
          <a:xfrm>
            <a:off x="609442" y="1435101"/>
            <a:ext cx="401003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2886B753-FE81-1C49-BB56-2933D0E6D2DB}" type="datetimeFigureOut">
              <a:rPr lang="es-ES" smtClean="0"/>
              <a:t>03/08/2017</a:t>
            </a:fld>
            <a:endParaRPr lang="es-ES" dirty="0"/>
          </a:p>
        </p:txBody>
      </p:sp>
      <p:sp>
        <p:nvSpPr>
          <p:cNvPr id="6" name="Marcador de pie de página 5"/>
          <p:cNvSpPr>
            <a:spLocks noGrp="1"/>
          </p:cNvSpPr>
          <p:nvPr>
            <p:ph type="ftr" sz="quarter" idx="11"/>
          </p:nvPr>
        </p:nvSpPr>
        <p:spPr/>
        <p:txBody>
          <a:bodyPr/>
          <a:lstStyle/>
          <a:p>
            <a:endParaRPr lang="es-ES" dirty="0"/>
          </a:p>
        </p:txBody>
      </p:sp>
      <p:sp>
        <p:nvSpPr>
          <p:cNvPr id="7" name="Marcador de número de diapositiva 6"/>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28184718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2389095" y="4800600"/>
            <a:ext cx="7313295" cy="566738"/>
          </a:xfrm>
        </p:spPr>
        <p:txBody>
          <a:bodyPr anchor="b"/>
          <a:lstStyle>
            <a:lvl1pPr algn="l">
              <a:defRPr sz="2000" b="1"/>
            </a:lvl1pPr>
          </a:lstStyle>
          <a:p>
            <a:r>
              <a:rPr lang="es-ES_tradnl" smtClean="0"/>
              <a:t>Clic para editar título</a:t>
            </a:r>
            <a:endParaRPr lang="es-ES"/>
          </a:p>
        </p:txBody>
      </p:sp>
      <p:sp>
        <p:nvSpPr>
          <p:cNvPr id="3" name="Marcador de posición de imagen 2"/>
          <p:cNvSpPr>
            <a:spLocks noGrp="1"/>
          </p:cNvSpPr>
          <p:nvPr>
            <p:ph type="pic" idx="1"/>
          </p:nvPr>
        </p:nvSpPr>
        <p:spPr>
          <a:xfrm>
            <a:off x="2389095" y="612775"/>
            <a:ext cx="731329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Marcador de texto 3"/>
          <p:cNvSpPr>
            <a:spLocks noGrp="1"/>
          </p:cNvSpPr>
          <p:nvPr>
            <p:ph type="body" sz="half" idx="2"/>
          </p:nvPr>
        </p:nvSpPr>
        <p:spPr>
          <a:xfrm>
            <a:off x="2389095" y="5367338"/>
            <a:ext cx="731329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2886B753-FE81-1C49-BB56-2933D0E6D2DB}" type="datetimeFigureOut">
              <a:rPr lang="es-ES" smtClean="0"/>
              <a:t>03/08/2017</a:t>
            </a:fld>
            <a:endParaRPr lang="es-ES" dirty="0"/>
          </a:p>
        </p:txBody>
      </p:sp>
      <p:sp>
        <p:nvSpPr>
          <p:cNvPr id="6" name="Marcador de pie de página 5"/>
          <p:cNvSpPr>
            <a:spLocks noGrp="1"/>
          </p:cNvSpPr>
          <p:nvPr>
            <p:ph type="ftr" sz="quarter" idx="11"/>
          </p:nvPr>
        </p:nvSpPr>
        <p:spPr/>
        <p:txBody>
          <a:bodyPr/>
          <a:lstStyle/>
          <a:p>
            <a:endParaRPr lang="es-ES" dirty="0"/>
          </a:p>
        </p:txBody>
      </p:sp>
      <p:sp>
        <p:nvSpPr>
          <p:cNvPr id="7" name="Marcador de número de diapositiva 6"/>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3013092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2886B753-FE81-1C49-BB56-2933D0E6D2DB}" type="datetimeFigureOut">
              <a:rPr lang="es-ES" smtClean="0"/>
              <a:t>03/08/2017</a:t>
            </a:fld>
            <a:endParaRPr lang="es-ES" dirty="0"/>
          </a:p>
        </p:txBody>
      </p:sp>
      <p:sp>
        <p:nvSpPr>
          <p:cNvPr id="5" name="Marcador de pie de página 4"/>
          <p:cNvSpPr>
            <a:spLocks noGrp="1"/>
          </p:cNvSpPr>
          <p:nvPr>
            <p:ph type="ftr" sz="quarter" idx="11"/>
          </p:nvPr>
        </p:nvSpPr>
        <p:spPr/>
        <p:txBody>
          <a:bodyPr/>
          <a:lstStyle/>
          <a:p>
            <a:endParaRPr lang="es-ES" dirty="0"/>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18924480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11780415" y="274639"/>
            <a:ext cx="3654531" cy="5851525"/>
          </a:xfrm>
        </p:spPr>
        <p:txBody>
          <a:bodyPr vert="eaVert"/>
          <a:lstStyle/>
          <a:p>
            <a:r>
              <a:rPr lang="es-ES_tradnl" smtClean="0"/>
              <a:t>Clic para editar título</a:t>
            </a:r>
            <a:endParaRPr lang="es-ES"/>
          </a:p>
        </p:txBody>
      </p:sp>
      <p:sp>
        <p:nvSpPr>
          <p:cNvPr id="3" name="Marcador de texto vertical 2"/>
          <p:cNvSpPr>
            <a:spLocks noGrp="1"/>
          </p:cNvSpPr>
          <p:nvPr>
            <p:ph type="body" orient="vert" idx="1"/>
          </p:nvPr>
        </p:nvSpPr>
        <p:spPr>
          <a:xfrm>
            <a:off x="812589" y="274639"/>
            <a:ext cx="10764680" cy="5851525"/>
          </a:xfrm>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2886B753-FE81-1C49-BB56-2933D0E6D2DB}" type="datetimeFigureOut">
              <a:rPr lang="es-ES" smtClean="0"/>
              <a:t>03/08/2017</a:t>
            </a:fld>
            <a:endParaRPr lang="es-ES" dirty="0"/>
          </a:p>
        </p:txBody>
      </p:sp>
      <p:sp>
        <p:nvSpPr>
          <p:cNvPr id="5" name="Marcador de pie de página 4"/>
          <p:cNvSpPr>
            <a:spLocks noGrp="1"/>
          </p:cNvSpPr>
          <p:nvPr>
            <p:ph type="ftr" sz="quarter" idx="11"/>
          </p:nvPr>
        </p:nvSpPr>
        <p:spPr/>
        <p:txBody>
          <a:bodyPr/>
          <a:lstStyle/>
          <a:p>
            <a:endParaRPr lang="es-ES" dirty="0"/>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1081934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609441" y="274638"/>
            <a:ext cx="10969943" cy="1143000"/>
          </a:xfrm>
          <a:prstGeom prst="rect">
            <a:avLst/>
          </a:prstGeom>
        </p:spPr>
        <p:txBody>
          <a:bodyPr vert="horz" lIns="91440" tIns="45720" rIns="91440" bIns="45720" rtlCol="0" anchor="ctr">
            <a:normAutofit/>
          </a:bodyPr>
          <a:lstStyle/>
          <a:p>
            <a:r>
              <a:rPr lang="es-ES_tradnl" smtClean="0"/>
              <a:t>Clic para editar título</a:t>
            </a:r>
            <a:endParaRPr lang="es-ES"/>
          </a:p>
        </p:txBody>
      </p:sp>
      <p:sp>
        <p:nvSpPr>
          <p:cNvPr id="3" name="Marcador de texto 2"/>
          <p:cNvSpPr>
            <a:spLocks noGrp="1"/>
          </p:cNvSpPr>
          <p:nvPr>
            <p:ph type="body" idx="1"/>
          </p:nvPr>
        </p:nvSpPr>
        <p:spPr>
          <a:xfrm>
            <a:off x="609441" y="1600201"/>
            <a:ext cx="10969943" cy="4525963"/>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2"/>
          </p:nvPr>
        </p:nvSpPr>
        <p:spPr>
          <a:xfrm>
            <a:off x="609441" y="6356351"/>
            <a:ext cx="2844059"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86B753-FE81-1C49-BB56-2933D0E6D2DB}" type="datetimeFigureOut">
              <a:rPr lang="es-ES" smtClean="0"/>
              <a:t>03/08/2017</a:t>
            </a:fld>
            <a:endParaRPr lang="es-ES" dirty="0"/>
          </a:p>
        </p:txBody>
      </p:sp>
      <p:sp>
        <p:nvSpPr>
          <p:cNvPr id="5" name="Marcador de pie de página 4"/>
          <p:cNvSpPr>
            <a:spLocks noGrp="1"/>
          </p:cNvSpPr>
          <p:nvPr>
            <p:ph type="ftr" sz="quarter" idx="3"/>
          </p:nvPr>
        </p:nvSpPr>
        <p:spPr>
          <a:xfrm>
            <a:off x="4164515" y="6356351"/>
            <a:ext cx="385979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Marcador de número de diapositiva 5"/>
          <p:cNvSpPr>
            <a:spLocks noGrp="1"/>
          </p:cNvSpPr>
          <p:nvPr>
            <p:ph type="sldNum" sz="quarter" idx="4"/>
          </p:nvPr>
        </p:nvSpPr>
        <p:spPr>
          <a:xfrm>
            <a:off x="8735325" y="6356351"/>
            <a:ext cx="284405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C43AD7-FF55-CA41-AFDE-3E020E66E583}" type="slidenum">
              <a:rPr lang="es-ES" smtClean="0"/>
              <a:t>‹Nº›</a:t>
            </a:fld>
            <a:endParaRPr lang="es-ES" dirty="0"/>
          </a:p>
        </p:txBody>
      </p:sp>
    </p:spTree>
    <p:extLst>
      <p:ext uri="{BB962C8B-B14F-4D97-AF65-F5344CB8AC3E}">
        <p14:creationId xmlns:p14="http://schemas.microsoft.com/office/powerpoint/2010/main" val="2055141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Plantillas Institucionales-0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561" y="1"/>
            <a:ext cx="12776738" cy="6858000"/>
          </a:xfrm>
          <a:prstGeom prst="rect">
            <a:avLst/>
          </a:prstGeom>
        </p:spPr>
      </p:pic>
      <p:sp>
        <p:nvSpPr>
          <p:cNvPr id="11" name="CuadroTexto 10"/>
          <p:cNvSpPr txBox="1"/>
          <p:nvPr/>
        </p:nvSpPr>
        <p:spPr>
          <a:xfrm>
            <a:off x="293076" y="2670035"/>
            <a:ext cx="11513703" cy="1477328"/>
          </a:xfrm>
          <a:prstGeom prst="rect">
            <a:avLst/>
          </a:prstGeom>
          <a:noFill/>
        </p:spPr>
        <p:txBody>
          <a:bodyPr wrap="square" rtlCol="0">
            <a:spAutoFit/>
          </a:bodyPr>
          <a:lstStyle/>
          <a:p>
            <a:pPr algn="ctr"/>
            <a:r>
              <a:rPr lang="es-ES" sz="5000" b="1" dirty="0" smtClean="0">
                <a:latin typeface="Helvetica"/>
                <a:cs typeface="Helvetica"/>
              </a:rPr>
              <a:t>Universidad del Quindío</a:t>
            </a:r>
          </a:p>
          <a:p>
            <a:pPr algn="ctr"/>
            <a:r>
              <a:rPr lang="es-ES" sz="4000" b="1" dirty="0" smtClean="0">
                <a:solidFill>
                  <a:srgbClr val="0D672C"/>
                </a:solidFill>
                <a:latin typeface="Helvetica"/>
                <a:cs typeface="Helvetica"/>
              </a:rPr>
              <a:t>SISTEMA INTEGRADO DE GESTION</a:t>
            </a:r>
            <a:endParaRPr lang="es-ES" sz="3000" b="1" dirty="0" smtClean="0">
              <a:solidFill>
                <a:srgbClr val="0D672C"/>
              </a:solidFill>
              <a:latin typeface="Helvetica"/>
              <a:cs typeface="Helvetica"/>
            </a:endParaRPr>
          </a:p>
        </p:txBody>
      </p:sp>
    </p:spTree>
    <p:extLst>
      <p:ext uri="{BB962C8B-B14F-4D97-AF65-F5344CB8AC3E}">
        <p14:creationId xmlns:p14="http://schemas.microsoft.com/office/powerpoint/2010/main" val="12647283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93075" y="1855521"/>
            <a:ext cx="11513703" cy="2400657"/>
          </a:xfrm>
          <a:prstGeom prst="rect">
            <a:avLst/>
          </a:prstGeom>
          <a:noFill/>
        </p:spPr>
        <p:txBody>
          <a:bodyPr wrap="square" rtlCol="0">
            <a:spAutoFit/>
          </a:bodyPr>
          <a:lstStyle/>
          <a:p>
            <a:pPr algn="ctr"/>
            <a:r>
              <a:rPr lang="es-ES" sz="5000" b="1" dirty="0" smtClean="0">
                <a:latin typeface="Helvetica"/>
                <a:cs typeface="Helvetica"/>
              </a:rPr>
              <a:t>Encuesta de satisfacción Cliente Interno 2017</a:t>
            </a:r>
          </a:p>
          <a:p>
            <a:pPr algn="ctr"/>
            <a:endParaRPr lang="es-ES" sz="5000" b="1" dirty="0">
              <a:latin typeface="Helvetica"/>
              <a:cs typeface="Helvetica"/>
            </a:endParaRPr>
          </a:p>
        </p:txBody>
      </p:sp>
      <p:sp>
        <p:nvSpPr>
          <p:cNvPr id="6" name="CuadroTexto 5"/>
          <p:cNvSpPr txBox="1"/>
          <p:nvPr/>
        </p:nvSpPr>
        <p:spPr>
          <a:xfrm>
            <a:off x="293076" y="3887907"/>
            <a:ext cx="11513703" cy="984885"/>
          </a:xfrm>
          <a:prstGeom prst="rect">
            <a:avLst/>
          </a:prstGeom>
          <a:noFill/>
        </p:spPr>
        <p:txBody>
          <a:bodyPr wrap="square" rtlCol="0">
            <a:spAutoFit/>
          </a:bodyPr>
          <a:lstStyle/>
          <a:p>
            <a:pPr algn="ctr"/>
            <a:r>
              <a:rPr lang="es-ES" sz="3000" dirty="0" smtClean="0">
                <a:latin typeface="Helvetica"/>
                <a:cs typeface="Helvetica"/>
              </a:rPr>
              <a:t>Macroprocesos Estratégicos, Misionales y de Apoyo  </a:t>
            </a:r>
          </a:p>
          <a:p>
            <a:pPr algn="ctr"/>
            <a:r>
              <a:rPr lang="es-ES" sz="2800" dirty="0" smtClean="0">
                <a:latin typeface="Helvetica"/>
                <a:cs typeface="Helvetica"/>
              </a:rPr>
              <a:t>Equipos SIG ( Sistema Integrado de Gestión)</a:t>
            </a:r>
          </a:p>
        </p:txBody>
      </p:sp>
      <p:sp>
        <p:nvSpPr>
          <p:cNvPr id="7" name="CuadroTexto 6"/>
          <p:cNvSpPr txBox="1"/>
          <p:nvPr/>
        </p:nvSpPr>
        <p:spPr>
          <a:xfrm>
            <a:off x="293076" y="5831586"/>
            <a:ext cx="11513703" cy="400110"/>
          </a:xfrm>
          <a:prstGeom prst="rect">
            <a:avLst/>
          </a:prstGeom>
          <a:noFill/>
        </p:spPr>
        <p:txBody>
          <a:bodyPr wrap="square" rtlCol="0">
            <a:spAutoFit/>
          </a:bodyPr>
          <a:lstStyle/>
          <a:p>
            <a:pPr algn="ctr"/>
            <a:r>
              <a:rPr lang="es-ES" sz="2000" dirty="0" smtClean="0">
                <a:latin typeface="Helvetica"/>
                <a:cs typeface="Helvetica"/>
              </a:rPr>
              <a:t>Agosto 3 de 2017</a:t>
            </a:r>
            <a:endParaRPr lang="es-ES" sz="2000" dirty="0">
              <a:latin typeface="Helvetica"/>
              <a:cs typeface="Helvetica"/>
            </a:endParaRPr>
          </a:p>
        </p:txBody>
      </p:sp>
    </p:spTree>
    <p:extLst>
      <p:ext uri="{BB962C8B-B14F-4D97-AF65-F5344CB8AC3E}">
        <p14:creationId xmlns:p14="http://schemas.microsoft.com/office/powerpoint/2010/main" val="35373570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77"/>
          <p:cNvSpPr/>
          <p:nvPr/>
        </p:nvSpPr>
        <p:spPr>
          <a:xfrm>
            <a:off x="2711624" y="404664"/>
            <a:ext cx="2520280" cy="6299801"/>
          </a:xfrm>
          <a:prstGeom prst="rect">
            <a:avLst/>
          </a:prstGeom>
          <a:ln w="12700">
            <a:miter lim="400000"/>
          </a:ln>
          <a:extLst>
            <a:ext uri="{C572A759-6A51-4108-AA02-DFA0A04FC94B}">
              <ma14:wrappingTextBoxFlag xmlns="" xmlns:ma14="http://schemas.microsoft.com/office/mac/drawingml/2011/main"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lgn="dist">
              <a:defRPr sz="1800" b="0"/>
            </a:pPr>
            <a:r>
              <a:rPr lang="es-CO" sz="40000" b="0" dirty="0" smtClean="0">
                <a:solidFill>
                  <a:schemeClr val="bg1">
                    <a:lumMod val="85000"/>
                  </a:schemeClr>
                </a:solidFill>
                <a:latin typeface="Helvetica"/>
                <a:cs typeface="Helvetica"/>
              </a:rPr>
              <a:t>1</a:t>
            </a:r>
            <a:endParaRPr sz="40000" b="0" dirty="0">
              <a:solidFill>
                <a:schemeClr val="bg1">
                  <a:lumMod val="85000"/>
                </a:schemeClr>
              </a:solidFill>
              <a:latin typeface="Helvetica"/>
              <a:cs typeface="Helvetica"/>
            </a:endParaRPr>
          </a:p>
        </p:txBody>
      </p:sp>
      <p:sp>
        <p:nvSpPr>
          <p:cNvPr id="10" name="Shape 77"/>
          <p:cNvSpPr/>
          <p:nvPr/>
        </p:nvSpPr>
        <p:spPr>
          <a:xfrm>
            <a:off x="119336" y="3968189"/>
            <a:ext cx="12072664" cy="575156"/>
          </a:xfrm>
          <a:prstGeom prst="rect">
            <a:avLst/>
          </a:prstGeom>
          <a:ln w="12700">
            <a:miter lim="400000"/>
          </a:ln>
          <a:extLst>
            <a:ext uri="{C572A759-6A51-4108-AA02-DFA0A04FC94B}">
              <ma14:wrappingTextBoxFlag xmlns="" xmlns:ma14="http://schemas.microsoft.com/office/mac/drawingml/2011/main"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2800" dirty="0" smtClean="0">
                <a:effectLst>
                  <a:outerShdw blurRad="50800" dist="38100" dir="8100000" algn="tr" rotWithShape="0">
                    <a:prstClr val="black">
                      <a:alpha val="40000"/>
                    </a:prstClr>
                  </a:outerShdw>
                </a:effectLst>
                <a:latin typeface="Helvetica"/>
                <a:cs typeface="Helvetica"/>
              </a:rPr>
              <a:t>Resultados Encuesta de Satisfacción Cliente Interno</a:t>
            </a:r>
            <a:endParaRPr sz="2800" dirty="0">
              <a:effectLst>
                <a:outerShdw blurRad="50800" dist="38100" dir="8100000" algn="tr" rotWithShape="0">
                  <a:prstClr val="black">
                    <a:alpha val="40000"/>
                  </a:prstClr>
                </a:outerShdw>
              </a:effectLst>
              <a:latin typeface="Helvetica"/>
              <a:cs typeface="Helvetica"/>
            </a:endParaRPr>
          </a:p>
        </p:txBody>
      </p:sp>
    </p:spTree>
    <p:extLst>
      <p:ext uri="{BB962C8B-B14F-4D97-AF65-F5344CB8AC3E}">
        <p14:creationId xmlns:p14="http://schemas.microsoft.com/office/powerpoint/2010/main" val="40749110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77"/>
          <p:cNvSpPr/>
          <p:nvPr/>
        </p:nvSpPr>
        <p:spPr>
          <a:xfrm>
            <a:off x="0" y="241515"/>
            <a:ext cx="12072664" cy="452046"/>
          </a:xfrm>
          <a:prstGeom prst="rect">
            <a:avLst/>
          </a:prstGeom>
          <a:ln w="12700">
            <a:miter lim="400000"/>
          </a:ln>
          <a:extLst>
            <a:ext uri="{C572A759-6A51-4108-AA02-DFA0A04FC94B}">
              <ma14:wrappingTextBoxFlag xmlns="" xmlns:ma14="http://schemas.microsoft.com/office/mac/drawingml/2011/main"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2000" dirty="0" smtClean="0">
                <a:effectLst>
                  <a:outerShdw blurRad="50800" dist="38100" dir="8100000" algn="tr" rotWithShape="0">
                    <a:prstClr val="black">
                      <a:alpha val="40000"/>
                    </a:prstClr>
                  </a:outerShdw>
                </a:effectLst>
                <a:latin typeface="Helvetica"/>
                <a:cs typeface="Helvetica"/>
              </a:rPr>
              <a:t>Encuesta de Satisfacción de Cliente Interno 2017    </a:t>
            </a:r>
            <a:endParaRPr sz="2000" dirty="0">
              <a:effectLst>
                <a:outerShdw blurRad="50800" dist="38100" dir="8100000" algn="tr" rotWithShape="0">
                  <a:prstClr val="black">
                    <a:alpha val="40000"/>
                  </a:prstClr>
                </a:outerShdw>
              </a:effectLst>
              <a:latin typeface="Helvetica"/>
              <a:cs typeface="Helvetica"/>
            </a:endParaRPr>
          </a:p>
        </p:txBody>
      </p:sp>
      <p:graphicFrame>
        <p:nvGraphicFramePr>
          <p:cNvPr id="6" name="Tabla 5"/>
          <p:cNvGraphicFramePr>
            <a:graphicFrameLocks noGrp="1"/>
          </p:cNvGraphicFramePr>
          <p:nvPr>
            <p:extLst>
              <p:ext uri="{D42A27DB-BD31-4B8C-83A1-F6EECF244321}">
                <p14:modId xmlns:p14="http://schemas.microsoft.com/office/powerpoint/2010/main" val="4149791426"/>
              </p:ext>
            </p:extLst>
          </p:nvPr>
        </p:nvGraphicFramePr>
        <p:xfrm>
          <a:off x="2854709" y="780587"/>
          <a:ext cx="6724188" cy="5140710"/>
        </p:xfrm>
        <a:graphic>
          <a:graphicData uri="http://schemas.openxmlformats.org/drawingml/2006/table">
            <a:tbl>
              <a:tblPr firstRow="1" bandRow="1"/>
              <a:tblGrid>
                <a:gridCol w="2542481">
                  <a:extLst>
                    <a:ext uri="{9D8B030D-6E8A-4147-A177-3AD203B41FA5}">
                      <a16:colId xmlns:a16="http://schemas.microsoft.com/office/drawing/2014/main" val="913603343"/>
                    </a:ext>
                  </a:extLst>
                </a:gridCol>
                <a:gridCol w="4181707">
                  <a:extLst>
                    <a:ext uri="{9D8B030D-6E8A-4147-A177-3AD203B41FA5}">
                      <a16:colId xmlns:a16="http://schemas.microsoft.com/office/drawing/2014/main" val="736718043"/>
                    </a:ext>
                  </a:extLst>
                </a:gridCol>
              </a:tblGrid>
              <a:tr h="220927">
                <a:tc gridSpan="2">
                  <a:txBody>
                    <a:bodyPr/>
                    <a:lstStyle/>
                    <a:p>
                      <a:pPr algn="ctr" rtl="0" fontAlgn="ctr"/>
                      <a:r>
                        <a:rPr lang="es-CO" sz="1100" b="1" i="0" u="none" strike="noStrike" dirty="0">
                          <a:solidFill>
                            <a:srgbClr val="FFFFFF"/>
                          </a:solidFill>
                          <a:effectLst/>
                          <a:latin typeface="Arial" panose="020B0604020202020204" pitchFamily="34" charset="0"/>
                        </a:rPr>
                        <a:t>Ficha técnica</a:t>
                      </a:r>
                    </a:p>
                  </a:txBody>
                  <a:tcPr marL="6078" marR="6078" marT="607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375623"/>
                    </a:solidFill>
                  </a:tcPr>
                </a:tc>
                <a:tc hMerge="1">
                  <a:txBody>
                    <a:bodyPr/>
                    <a:lstStyle/>
                    <a:p>
                      <a:endParaRPr lang="es-CO"/>
                    </a:p>
                  </a:txBody>
                  <a:tcPr/>
                </a:tc>
                <a:extLst>
                  <a:ext uri="{0D108BD9-81ED-4DB2-BD59-A6C34878D82A}">
                    <a16:rowId xmlns:a16="http://schemas.microsoft.com/office/drawing/2014/main" val="2302549132"/>
                  </a:ext>
                </a:extLst>
              </a:tr>
              <a:tr h="1420842">
                <a:tc>
                  <a:txBody>
                    <a:bodyPr/>
                    <a:lstStyle/>
                    <a:p>
                      <a:pPr algn="ctr" rtl="0" fontAlgn="ctr"/>
                      <a:r>
                        <a:rPr lang="es-CO" sz="1400" b="1" i="0" u="none" strike="noStrike" dirty="0">
                          <a:solidFill>
                            <a:srgbClr val="000000"/>
                          </a:solidFill>
                          <a:effectLst/>
                          <a:latin typeface="Calibri" panose="020F0502020204030204" pitchFamily="34" charset="0"/>
                        </a:rPr>
                        <a:t>OBJETIVO</a:t>
                      </a:r>
                    </a:p>
                  </a:txBody>
                  <a:tcPr marL="6078" marR="6078" marT="607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6E0B4"/>
                    </a:solidFill>
                  </a:tcPr>
                </a:tc>
                <a:tc>
                  <a:txBody>
                    <a:bodyPr/>
                    <a:lstStyle/>
                    <a:p>
                      <a:pPr algn="just" rtl="0" fontAlgn="ctr"/>
                      <a:r>
                        <a:rPr lang="es-CO" sz="1400" b="0" i="0" u="none" strike="noStrike" dirty="0">
                          <a:solidFill>
                            <a:srgbClr val="000000"/>
                          </a:solidFill>
                          <a:effectLst/>
                          <a:latin typeface="Calibri" panose="020F0502020204030204" pitchFamily="34" charset="0"/>
                        </a:rPr>
                        <a:t>Objetivo “Determinar el grado de satisfacción e insatisfacción de los servicios prestados por los diferentes MACROPROCESOS”. Es muy importantes su colaboración para determinar en algunos MACROPROCESOS acciones de mejora para ser plasmadas en los planes de mejoramiento.  </a:t>
                      </a:r>
                    </a:p>
                  </a:txBody>
                  <a:tcPr marL="6078" marR="6078" marT="607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6E0B4"/>
                    </a:solidFill>
                  </a:tcPr>
                </a:tc>
                <a:extLst>
                  <a:ext uri="{0D108BD9-81ED-4DB2-BD59-A6C34878D82A}">
                    <a16:rowId xmlns:a16="http://schemas.microsoft.com/office/drawing/2014/main" val="2634255609"/>
                  </a:ext>
                </a:extLst>
              </a:tr>
              <a:tr h="360387">
                <a:tc rowSpan="2">
                  <a:txBody>
                    <a:bodyPr/>
                    <a:lstStyle/>
                    <a:p>
                      <a:pPr algn="ctr" rtl="0" fontAlgn="ctr"/>
                      <a:r>
                        <a:rPr lang="es-CO" sz="1400" b="1" i="0" u="none" strike="noStrike">
                          <a:solidFill>
                            <a:srgbClr val="000000"/>
                          </a:solidFill>
                          <a:effectLst/>
                          <a:latin typeface="Calibri" panose="020F0502020204030204" pitchFamily="34" charset="0"/>
                        </a:rPr>
                        <a:t>POBLACIÓN</a:t>
                      </a:r>
                    </a:p>
                  </a:txBody>
                  <a:tcPr marL="6078" marR="6078" marT="607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2EFDA"/>
                    </a:solidFill>
                  </a:tcPr>
                </a:tc>
                <a:tc>
                  <a:txBody>
                    <a:bodyPr/>
                    <a:lstStyle/>
                    <a:p>
                      <a:pPr algn="l" rtl="0" fontAlgn="ctr"/>
                      <a:r>
                        <a:rPr lang="es-CO" sz="1400" b="0" i="0" u="none" strike="noStrike" dirty="0">
                          <a:solidFill>
                            <a:srgbClr val="000000"/>
                          </a:solidFill>
                          <a:effectLst/>
                          <a:latin typeface="Calibri" panose="020F0502020204030204" pitchFamily="34" charset="0"/>
                        </a:rPr>
                        <a:t>Total de registros en la Tabla de Encuestados/as: 788</a:t>
                      </a:r>
                    </a:p>
                  </a:txBody>
                  <a:tcPr marL="6078" marR="6078" marT="607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2EFDA"/>
                    </a:solidFill>
                  </a:tcPr>
                </a:tc>
                <a:extLst>
                  <a:ext uri="{0D108BD9-81ED-4DB2-BD59-A6C34878D82A}">
                    <a16:rowId xmlns:a16="http://schemas.microsoft.com/office/drawing/2014/main" val="1027162398"/>
                  </a:ext>
                </a:extLst>
              </a:tr>
              <a:tr h="579935">
                <a:tc vMerge="1">
                  <a:txBody>
                    <a:bodyPr/>
                    <a:lstStyle/>
                    <a:p>
                      <a:endParaRPr lang="es-CO"/>
                    </a:p>
                  </a:txBody>
                  <a:tcPr/>
                </a:tc>
                <a:tc>
                  <a:txBody>
                    <a:bodyPr/>
                    <a:lstStyle/>
                    <a:p>
                      <a:pPr algn="l" rtl="0" fontAlgn="ctr"/>
                      <a:r>
                        <a:rPr lang="es-CO" sz="1400" b="0" i="0" u="none" strike="noStrike" dirty="0">
                          <a:solidFill>
                            <a:srgbClr val="000000"/>
                          </a:solidFill>
                          <a:effectLst/>
                          <a:latin typeface="Calibri" panose="020F0502020204030204" pitchFamily="34" charset="0"/>
                        </a:rPr>
                        <a:t>Administrativos, Docentes, Directores de programa, Decanos, Jefes oficinas y/o Lideres de macroproceso.  </a:t>
                      </a:r>
                    </a:p>
                  </a:txBody>
                  <a:tcPr marL="6078" marR="6078" marT="6078" marB="0" anchor="ctr">
                    <a:lnL>
                      <a:noFill/>
                    </a:lnL>
                    <a:lnR>
                      <a:noFill/>
                    </a:lnR>
                    <a:lnT w="12700" cap="flat" cmpd="sng" algn="ctr">
                      <a:solidFill>
                        <a:srgbClr val="FFFFFF"/>
                      </a:solidFill>
                      <a:prstDash val="solid"/>
                      <a:round/>
                      <a:headEnd type="none" w="med" len="med"/>
                      <a:tailEnd type="none" w="med" len="med"/>
                    </a:lnT>
                    <a:lnB>
                      <a:noFill/>
                    </a:lnB>
                    <a:solidFill>
                      <a:srgbClr val="A9D08E"/>
                    </a:solidFill>
                  </a:tcPr>
                </a:tc>
                <a:extLst>
                  <a:ext uri="{0D108BD9-81ED-4DB2-BD59-A6C34878D82A}">
                    <a16:rowId xmlns:a16="http://schemas.microsoft.com/office/drawing/2014/main" val="3822271049"/>
                  </a:ext>
                </a:extLst>
              </a:tr>
              <a:tr h="448759">
                <a:tc>
                  <a:txBody>
                    <a:bodyPr/>
                    <a:lstStyle/>
                    <a:p>
                      <a:pPr algn="ctr" rtl="0" fontAlgn="ctr"/>
                      <a:r>
                        <a:rPr lang="es-CO" sz="1400" b="1" i="0" u="none" strike="noStrike">
                          <a:solidFill>
                            <a:srgbClr val="000000"/>
                          </a:solidFill>
                          <a:effectLst/>
                          <a:latin typeface="Calibri" panose="020F0502020204030204" pitchFamily="34" charset="0"/>
                        </a:rPr>
                        <a:t>TAMAÑO DE LA MUESTRA</a:t>
                      </a:r>
                    </a:p>
                  </a:txBody>
                  <a:tcPr marL="6078" marR="6078" marT="607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2EFDA"/>
                    </a:solidFill>
                  </a:tcPr>
                </a:tc>
                <a:tc>
                  <a:txBody>
                    <a:bodyPr/>
                    <a:lstStyle/>
                    <a:p>
                      <a:pPr algn="l" rtl="0" fontAlgn="t"/>
                      <a:r>
                        <a:rPr lang="es-CO" sz="1400" b="0" i="0" u="none" strike="noStrike" dirty="0">
                          <a:solidFill>
                            <a:srgbClr val="000000"/>
                          </a:solidFill>
                          <a:effectLst/>
                          <a:latin typeface="Calibri" panose="020F0502020204030204" pitchFamily="34" charset="0"/>
                        </a:rPr>
                        <a:t>Total de encuestas completadas: 253</a:t>
                      </a:r>
                    </a:p>
                  </a:txBody>
                  <a:tcPr marL="6078" marR="6078" marT="6078"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w="12700" cap="flat" cmpd="sng" algn="ctr">
                      <a:solidFill>
                        <a:srgbClr val="FFFFFF"/>
                      </a:solidFill>
                      <a:prstDash val="solid"/>
                      <a:round/>
                      <a:headEnd type="none" w="med" len="med"/>
                      <a:tailEnd type="none" w="med" len="med"/>
                    </a:lnB>
                    <a:solidFill>
                      <a:srgbClr val="E2EFDA"/>
                    </a:solidFill>
                  </a:tcPr>
                </a:tc>
                <a:extLst>
                  <a:ext uri="{0D108BD9-81ED-4DB2-BD59-A6C34878D82A}">
                    <a16:rowId xmlns:a16="http://schemas.microsoft.com/office/drawing/2014/main" val="839939902"/>
                  </a:ext>
                </a:extLst>
              </a:tr>
              <a:tr h="713873">
                <a:tc>
                  <a:txBody>
                    <a:bodyPr/>
                    <a:lstStyle/>
                    <a:p>
                      <a:pPr algn="ctr" rtl="0" fontAlgn="ctr"/>
                      <a:r>
                        <a:rPr lang="es-CO" sz="1400" b="1" i="0" u="none" strike="noStrike">
                          <a:solidFill>
                            <a:srgbClr val="000000"/>
                          </a:solidFill>
                          <a:effectLst/>
                          <a:latin typeface="Calibri" panose="020F0502020204030204" pitchFamily="34" charset="0"/>
                        </a:rPr>
                        <a:t>VARIABLES</a:t>
                      </a:r>
                    </a:p>
                  </a:txBody>
                  <a:tcPr marL="6078" marR="6078" marT="607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9D08E"/>
                    </a:solidFill>
                  </a:tcPr>
                </a:tc>
                <a:tc>
                  <a:txBody>
                    <a:bodyPr/>
                    <a:lstStyle/>
                    <a:p>
                      <a:pPr algn="l" rtl="0" fontAlgn="ctr"/>
                      <a:r>
                        <a:rPr lang="es-CO" sz="1400" b="0" i="0" u="none" strike="noStrike" dirty="0">
                          <a:solidFill>
                            <a:srgbClr val="000000"/>
                          </a:solidFill>
                          <a:effectLst/>
                          <a:latin typeface="Calibri" panose="020F0502020204030204" pitchFamily="34" charset="0"/>
                        </a:rPr>
                        <a:t>Confiabilidad, capacidad de respuesta, seguridad, expectativas del servicio, empatía, mejoras de los procesos de cada  macroproceso</a:t>
                      </a:r>
                    </a:p>
                  </a:txBody>
                  <a:tcPr marL="6078" marR="6078" marT="607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9D08E"/>
                    </a:solidFill>
                  </a:tcPr>
                </a:tc>
                <a:extLst>
                  <a:ext uri="{0D108BD9-81ED-4DB2-BD59-A6C34878D82A}">
                    <a16:rowId xmlns:a16="http://schemas.microsoft.com/office/drawing/2014/main" val="1138721069"/>
                  </a:ext>
                </a:extLst>
              </a:tr>
              <a:tr h="573031">
                <a:tc>
                  <a:txBody>
                    <a:bodyPr/>
                    <a:lstStyle/>
                    <a:p>
                      <a:pPr algn="ctr" rtl="0" fontAlgn="ctr"/>
                      <a:r>
                        <a:rPr lang="es-CO" sz="1400" b="1" i="0" u="none" strike="noStrike">
                          <a:solidFill>
                            <a:srgbClr val="000000"/>
                          </a:solidFill>
                          <a:effectLst/>
                          <a:latin typeface="Calibri" panose="020F0502020204030204" pitchFamily="34" charset="0"/>
                        </a:rPr>
                        <a:t>MÉTODO PARA EL ANÁLISIS DE RESULTADOS </a:t>
                      </a:r>
                    </a:p>
                  </a:txBody>
                  <a:tcPr marL="6078" marR="6078" marT="607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2EFDA"/>
                    </a:solidFill>
                  </a:tcPr>
                </a:tc>
                <a:tc>
                  <a:txBody>
                    <a:bodyPr/>
                    <a:lstStyle/>
                    <a:p>
                      <a:pPr algn="l" rtl="0" fontAlgn="t"/>
                      <a:r>
                        <a:rPr lang="es-CO" sz="1400" b="0" i="0" u="none" strike="noStrike" dirty="0">
                          <a:solidFill>
                            <a:srgbClr val="000000"/>
                          </a:solidFill>
                          <a:effectLst/>
                          <a:latin typeface="Calibri" panose="020F0502020204030204" pitchFamily="34" charset="0"/>
                        </a:rPr>
                        <a:t> PLATAFORMA GESEN-UQ</a:t>
                      </a:r>
                    </a:p>
                  </a:txBody>
                  <a:tcPr marL="6078" marR="6078" marT="6078"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2EFDA"/>
                    </a:solidFill>
                  </a:tcPr>
                </a:tc>
                <a:extLst>
                  <a:ext uri="{0D108BD9-81ED-4DB2-BD59-A6C34878D82A}">
                    <a16:rowId xmlns:a16="http://schemas.microsoft.com/office/drawing/2014/main" val="629835645"/>
                  </a:ext>
                </a:extLst>
              </a:tr>
              <a:tr h="463948">
                <a:tc>
                  <a:txBody>
                    <a:bodyPr/>
                    <a:lstStyle/>
                    <a:p>
                      <a:pPr algn="ctr" fontAlgn="t"/>
                      <a:r>
                        <a:rPr lang="es-CO" sz="1400" b="1" i="0" u="none" strike="noStrike">
                          <a:effectLst/>
                          <a:latin typeface="Calibri" panose="020F0502020204030204" pitchFamily="34" charset="0"/>
                        </a:rPr>
                        <a:t>Administrador/a: </a:t>
                      </a:r>
                    </a:p>
                  </a:txBody>
                  <a:tcPr marL="6078" marR="6078" marT="6078" marB="0">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9D08E"/>
                    </a:solidFill>
                  </a:tcPr>
                </a:tc>
                <a:tc>
                  <a:txBody>
                    <a:bodyPr/>
                    <a:lstStyle/>
                    <a:p>
                      <a:pPr algn="l" rtl="0" fontAlgn="t"/>
                      <a:r>
                        <a:rPr lang="es-CO" sz="1400" b="0" i="0" u="none" strike="noStrike" dirty="0">
                          <a:solidFill>
                            <a:srgbClr val="000000"/>
                          </a:solidFill>
                          <a:effectLst/>
                          <a:latin typeface="Calibri" panose="020F0502020204030204" pitchFamily="34" charset="0"/>
                        </a:rPr>
                        <a:t>Gestión de Encuestas (gesen@uniquindio.edu.co)</a:t>
                      </a:r>
                    </a:p>
                  </a:txBody>
                  <a:tcPr marL="6078" marR="6078" marT="48627" marB="48627">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9D08E"/>
                    </a:solidFill>
                  </a:tcPr>
                </a:tc>
                <a:extLst>
                  <a:ext uri="{0D108BD9-81ED-4DB2-BD59-A6C34878D82A}">
                    <a16:rowId xmlns:a16="http://schemas.microsoft.com/office/drawing/2014/main" val="3744899771"/>
                  </a:ext>
                </a:extLst>
              </a:tr>
              <a:tr h="359008">
                <a:tc>
                  <a:txBody>
                    <a:bodyPr/>
                    <a:lstStyle/>
                    <a:p>
                      <a:pPr algn="ctr" rtl="0" fontAlgn="ctr"/>
                      <a:r>
                        <a:rPr lang="es-CO" sz="1400" b="1" i="0" u="none" strike="noStrike">
                          <a:solidFill>
                            <a:srgbClr val="000000"/>
                          </a:solidFill>
                          <a:effectLst/>
                          <a:latin typeface="Calibri" panose="020F0502020204030204" pitchFamily="34" charset="0"/>
                        </a:rPr>
                        <a:t>FECHA DE APLICACIÓN</a:t>
                      </a:r>
                    </a:p>
                  </a:txBody>
                  <a:tcPr marL="6078" marR="6078" marT="607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2EFDA"/>
                    </a:solidFill>
                  </a:tcPr>
                </a:tc>
                <a:tc>
                  <a:txBody>
                    <a:bodyPr/>
                    <a:lstStyle/>
                    <a:p>
                      <a:pPr algn="l" rtl="0" fontAlgn="ctr"/>
                      <a:r>
                        <a:rPr lang="es-CO" sz="1400" b="0" i="0" u="none" strike="noStrike" dirty="0">
                          <a:solidFill>
                            <a:srgbClr val="000000"/>
                          </a:solidFill>
                          <a:effectLst/>
                          <a:latin typeface="Calibri" panose="020F0502020204030204" pitchFamily="34" charset="0"/>
                        </a:rPr>
                        <a:t>Primer semestre de 2017</a:t>
                      </a:r>
                    </a:p>
                  </a:txBody>
                  <a:tcPr marL="6078" marR="6078" marT="607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2EFDA"/>
                    </a:solidFill>
                  </a:tcPr>
                </a:tc>
                <a:extLst>
                  <a:ext uri="{0D108BD9-81ED-4DB2-BD59-A6C34878D82A}">
                    <a16:rowId xmlns:a16="http://schemas.microsoft.com/office/drawing/2014/main" val="4175039140"/>
                  </a:ext>
                </a:extLst>
              </a:tr>
            </a:tbl>
          </a:graphicData>
        </a:graphic>
      </p:graphicFrame>
    </p:spTree>
    <p:extLst>
      <p:ext uri="{BB962C8B-B14F-4D97-AF65-F5344CB8AC3E}">
        <p14:creationId xmlns:p14="http://schemas.microsoft.com/office/powerpoint/2010/main" val="41699009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77"/>
          <p:cNvSpPr/>
          <p:nvPr/>
        </p:nvSpPr>
        <p:spPr>
          <a:xfrm>
            <a:off x="0" y="241515"/>
            <a:ext cx="12072664" cy="452046"/>
          </a:xfrm>
          <a:prstGeom prst="rect">
            <a:avLst/>
          </a:prstGeom>
          <a:ln w="12700">
            <a:miter lim="400000"/>
          </a:ln>
          <a:extLst>
            <a:ext uri="{C572A759-6A51-4108-AA02-DFA0A04FC94B}">
              <ma14:wrappingTextBoxFlag xmlns="" xmlns:ma14="http://schemas.microsoft.com/office/mac/drawingml/2011/main"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2000" dirty="0" smtClean="0">
                <a:effectLst>
                  <a:outerShdw blurRad="50800" dist="38100" dir="8100000" algn="tr" rotWithShape="0">
                    <a:prstClr val="black">
                      <a:alpha val="40000"/>
                    </a:prstClr>
                  </a:outerShdw>
                </a:effectLst>
                <a:latin typeface="Helvetica"/>
                <a:cs typeface="Helvetica"/>
              </a:rPr>
              <a:t>Satisfacción Cliente Interno 2017 por Macroprocesos    </a:t>
            </a:r>
            <a:endParaRPr sz="2000" dirty="0">
              <a:effectLst>
                <a:outerShdw blurRad="50800" dist="38100" dir="8100000" algn="tr" rotWithShape="0">
                  <a:prstClr val="black">
                    <a:alpha val="40000"/>
                  </a:prstClr>
                </a:outerShdw>
              </a:effectLst>
              <a:latin typeface="Helvetica"/>
              <a:cs typeface="Helvetica"/>
            </a:endParaRPr>
          </a:p>
        </p:txBody>
      </p:sp>
      <p:graphicFrame>
        <p:nvGraphicFramePr>
          <p:cNvPr id="2" name="Tabla 1"/>
          <p:cNvGraphicFramePr>
            <a:graphicFrameLocks noGrp="1"/>
          </p:cNvGraphicFramePr>
          <p:nvPr>
            <p:extLst>
              <p:ext uri="{D42A27DB-BD31-4B8C-83A1-F6EECF244321}">
                <p14:modId xmlns:p14="http://schemas.microsoft.com/office/powerpoint/2010/main" val="1464157765"/>
              </p:ext>
            </p:extLst>
          </p:nvPr>
        </p:nvGraphicFramePr>
        <p:xfrm>
          <a:off x="323385" y="921813"/>
          <a:ext cx="10716321" cy="4519982"/>
        </p:xfrm>
        <a:graphic>
          <a:graphicData uri="http://schemas.openxmlformats.org/drawingml/2006/table">
            <a:tbl>
              <a:tblPr/>
              <a:tblGrid>
                <a:gridCol w="1351779">
                  <a:extLst>
                    <a:ext uri="{9D8B030D-6E8A-4147-A177-3AD203B41FA5}">
                      <a16:colId xmlns:a16="http://schemas.microsoft.com/office/drawing/2014/main" val="811987876"/>
                    </a:ext>
                  </a:extLst>
                </a:gridCol>
                <a:gridCol w="1124377">
                  <a:extLst>
                    <a:ext uri="{9D8B030D-6E8A-4147-A177-3AD203B41FA5}">
                      <a16:colId xmlns:a16="http://schemas.microsoft.com/office/drawing/2014/main" val="2061677297"/>
                    </a:ext>
                  </a:extLst>
                </a:gridCol>
                <a:gridCol w="1137010">
                  <a:extLst>
                    <a:ext uri="{9D8B030D-6E8A-4147-A177-3AD203B41FA5}">
                      <a16:colId xmlns:a16="http://schemas.microsoft.com/office/drawing/2014/main" val="2605451062"/>
                    </a:ext>
                  </a:extLst>
                </a:gridCol>
                <a:gridCol w="1174911">
                  <a:extLst>
                    <a:ext uri="{9D8B030D-6E8A-4147-A177-3AD203B41FA5}">
                      <a16:colId xmlns:a16="http://schemas.microsoft.com/office/drawing/2014/main" val="694441799"/>
                    </a:ext>
                  </a:extLst>
                </a:gridCol>
                <a:gridCol w="1279136">
                  <a:extLst>
                    <a:ext uri="{9D8B030D-6E8A-4147-A177-3AD203B41FA5}">
                      <a16:colId xmlns:a16="http://schemas.microsoft.com/office/drawing/2014/main" val="4108870143"/>
                    </a:ext>
                  </a:extLst>
                </a:gridCol>
                <a:gridCol w="1225444">
                  <a:extLst>
                    <a:ext uri="{9D8B030D-6E8A-4147-A177-3AD203B41FA5}">
                      <a16:colId xmlns:a16="http://schemas.microsoft.com/office/drawing/2014/main" val="1173449430"/>
                    </a:ext>
                  </a:extLst>
                </a:gridCol>
                <a:gridCol w="1225444">
                  <a:extLst>
                    <a:ext uri="{9D8B030D-6E8A-4147-A177-3AD203B41FA5}">
                      <a16:colId xmlns:a16="http://schemas.microsoft.com/office/drawing/2014/main" val="8516254"/>
                    </a:ext>
                  </a:extLst>
                </a:gridCol>
                <a:gridCol w="1061210">
                  <a:extLst>
                    <a:ext uri="{9D8B030D-6E8A-4147-A177-3AD203B41FA5}">
                      <a16:colId xmlns:a16="http://schemas.microsoft.com/office/drawing/2014/main" val="3558550970"/>
                    </a:ext>
                  </a:extLst>
                </a:gridCol>
                <a:gridCol w="1137010">
                  <a:extLst>
                    <a:ext uri="{9D8B030D-6E8A-4147-A177-3AD203B41FA5}">
                      <a16:colId xmlns:a16="http://schemas.microsoft.com/office/drawing/2014/main" val="3038654744"/>
                    </a:ext>
                  </a:extLst>
                </a:gridCol>
              </a:tblGrid>
              <a:tr h="1227972">
                <a:tc>
                  <a:txBody>
                    <a:bodyPr/>
                    <a:lstStyle/>
                    <a:p>
                      <a:pPr algn="ctr" fontAlgn="ctr"/>
                      <a:r>
                        <a:rPr lang="es-CO" sz="1000" b="1" i="0" u="none" strike="noStrike">
                          <a:solidFill>
                            <a:srgbClr val="FFFFFF"/>
                          </a:solidFill>
                          <a:effectLst/>
                          <a:latin typeface="Arial" panose="020B0604020202020204" pitchFamily="34" charset="0"/>
                        </a:rPr>
                        <a:t>Opción</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s-CO" sz="1100" b="1" i="0" u="none" strike="noStrike" dirty="0">
                          <a:solidFill>
                            <a:srgbClr val="FFFFFF"/>
                          </a:solidFill>
                          <a:effectLst/>
                          <a:latin typeface="Calibri" panose="020F0502020204030204" pitchFamily="34" charset="0"/>
                        </a:rPr>
                        <a:t>MACROPROCESO GESTION FINANCIERA </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s-CO" sz="1100" b="1" i="0" u="none" strike="noStrike" dirty="0">
                          <a:solidFill>
                            <a:srgbClr val="FFFFFF"/>
                          </a:solidFill>
                          <a:effectLst/>
                          <a:latin typeface="Calibri" panose="020F0502020204030204" pitchFamily="34" charset="0"/>
                        </a:rPr>
                        <a:t>MACROPROCESO GESTION DOCUMENTAL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s-CO" sz="1100" b="1" i="0" u="none" strike="noStrike" dirty="0">
                          <a:solidFill>
                            <a:srgbClr val="FFFFFF"/>
                          </a:solidFill>
                          <a:effectLst/>
                          <a:latin typeface="Calibri" panose="020F0502020204030204" pitchFamily="34" charset="0"/>
                        </a:rPr>
                        <a:t>MACROPROCESO INVESTIGACIONES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s-CO" sz="1100" b="1" i="0" u="none" strike="noStrike" dirty="0">
                          <a:solidFill>
                            <a:srgbClr val="FFFFFF"/>
                          </a:solidFill>
                          <a:effectLst/>
                          <a:latin typeface="Calibri" panose="020F0502020204030204" pitchFamily="34" charset="0"/>
                        </a:rPr>
                        <a:t>MACROPROCESO PLANEACION ESTRATEGICA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s-CO" sz="1100" b="1" i="0" u="none" strike="noStrike" dirty="0">
                          <a:solidFill>
                            <a:srgbClr val="FFFFFF"/>
                          </a:solidFill>
                          <a:effectLst/>
                          <a:latin typeface="Calibri" panose="020F0502020204030204" pitchFamily="34" charset="0"/>
                        </a:rPr>
                        <a:t>MACROPROCESO GESTION Y ASEGURAMIENTO DE LA CALIDAD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s-CO" sz="1100" b="1" i="0" u="none" strike="noStrike" dirty="0">
                          <a:solidFill>
                            <a:srgbClr val="FFFFFF"/>
                          </a:solidFill>
                          <a:effectLst/>
                          <a:latin typeface="Calibri" panose="020F0502020204030204" pitchFamily="34" charset="0"/>
                        </a:rPr>
                        <a:t>MACROPROCESO GESTION BIBLIOTECA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s-CO" sz="1100" b="1" i="0" u="none" strike="noStrike" dirty="0">
                          <a:solidFill>
                            <a:srgbClr val="FFFFFF"/>
                          </a:solidFill>
                          <a:effectLst/>
                          <a:latin typeface="Calibri" panose="020F0502020204030204" pitchFamily="34" charset="0"/>
                        </a:rPr>
                        <a:t>MACROPROCESO APOYO ACADEMICO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s-CO" sz="1100" b="1" i="0" u="none" strike="noStrike" dirty="0">
                          <a:solidFill>
                            <a:srgbClr val="FFFFFF"/>
                          </a:solidFill>
                          <a:effectLst/>
                          <a:latin typeface="Calibri" panose="020F0502020204030204" pitchFamily="34" charset="0"/>
                        </a:rPr>
                        <a:t>MACROPROCESO EXTENSION Y DESARROLLO SOCIAL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1283371351"/>
                  </a:ext>
                </a:extLst>
              </a:tr>
              <a:tr h="222080">
                <a:tc>
                  <a:txBody>
                    <a:bodyPr/>
                    <a:lstStyle/>
                    <a:p>
                      <a:pPr algn="l" fontAlgn="ctr"/>
                      <a:r>
                        <a:rPr lang="es-CO" sz="1000" b="1" i="0" u="none" strike="noStrike">
                          <a:effectLst/>
                          <a:latin typeface="Arial" panose="020B0604020202020204" pitchFamily="34" charset="0"/>
                        </a:rPr>
                        <a:t>Insatisfecho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b"/>
                      <a:r>
                        <a:rPr lang="es-CO" sz="1000" b="1" i="0" u="none" strike="noStrike">
                          <a:effectLst/>
                          <a:latin typeface="Arial" panose="020B0604020202020204" pitchFamily="34" charset="0"/>
                        </a:rPr>
                        <a:t>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10%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64686206"/>
                  </a:ext>
                </a:extLst>
              </a:tr>
              <a:tr h="222080">
                <a:tc>
                  <a:txBody>
                    <a:bodyPr/>
                    <a:lstStyle/>
                    <a:p>
                      <a:pPr algn="l" fontAlgn="ctr"/>
                      <a:r>
                        <a:rPr lang="es-CO" sz="1000" b="1" i="0" u="none" strike="noStrike">
                          <a:effectLst/>
                          <a:latin typeface="Arial" panose="020B0604020202020204" pitchFamily="34" charset="0"/>
                        </a:rPr>
                        <a:t>Satisfecho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b"/>
                      <a:r>
                        <a:rPr lang="es-CO" sz="1000" b="1" i="0" u="none" strike="noStrike">
                          <a:effectLst/>
                          <a:latin typeface="Arial" panose="020B0604020202020204" pitchFamily="34" charset="0"/>
                        </a:rPr>
                        <a:t>57%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47%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50%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56%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48%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53%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63%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63%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35031106"/>
                  </a:ext>
                </a:extLst>
              </a:tr>
              <a:tr h="222080">
                <a:tc>
                  <a:txBody>
                    <a:bodyPr/>
                    <a:lstStyle/>
                    <a:p>
                      <a:pPr algn="l" fontAlgn="ctr"/>
                      <a:r>
                        <a:rPr lang="es-CO" sz="1000" b="1" i="0" u="none" strike="noStrike">
                          <a:effectLst/>
                          <a:latin typeface="Arial" panose="020B0604020202020204" pitchFamily="34" charset="0"/>
                        </a:rPr>
                        <a:t>Muy Satisfecho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b"/>
                      <a:r>
                        <a:rPr lang="es-CO" sz="1000" b="1" i="0" u="none" strike="noStrike">
                          <a:effectLst/>
                          <a:latin typeface="Arial" panose="020B0604020202020204" pitchFamily="34" charset="0"/>
                        </a:rPr>
                        <a:t>35%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51%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41%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36%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52%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38%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31%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31%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82577651"/>
                  </a:ext>
                </a:extLst>
              </a:tr>
              <a:tr h="365779">
                <a:tc>
                  <a:txBody>
                    <a:bodyPr/>
                    <a:lstStyle/>
                    <a:p>
                      <a:pPr algn="l" fontAlgn="b"/>
                      <a:r>
                        <a:rPr lang="es-CO" sz="1000" b="1" i="0" u="none" strike="noStrike">
                          <a:effectLst/>
                          <a:latin typeface="Arial" panose="020B0604020202020204" pitchFamily="34" charset="0"/>
                        </a:rPr>
                        <a:t>Total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0B4"/>
                    </a:solidFill>
                  </a:tcPr>
                </a:tc>
                <a:tc>
                  <a:txBody>
                    <a:bodyPr/>
                    <a:lstStyle/>
                    <a:p>
                      <a:pPr algn="ctr" fontAlgn="b"/>
                      <a:r>
                        <a:rPr lang="es-CO" sz="1000" b="1" i="0" u="none" strike="noStrike">
                          <a:effectLst/>
                          <a:latin typeface="Arial" panose="020B0604020202020204" pitchFamily="34" charset="0"/>
                        </a:rPr>
                        <a:t>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0B4"/>
                    </a:solidFill>
                  </a:tcPr>
                </a:tc>
                <a:tc>
                  <a:txBody>
                    <a:bodyPr/>
                    <a:lstStyle/>
                    <a:p>
                      <a:pPr algn="ctr" fontAlgn="b"/>
                      <a:r>
                        <a:rPr lang="es-CO" sz="1000" b="1" i="0" u="none" strike="noStrike">
                          <a:effectLst/>
                          <a:latin typeface="Arial" panose="020B0604020202020204" pitchFamily="34" charset="0"/>
                        </a:rPr>
                        <a:t>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0B4"/>
                    </a:solidFill>
                  </a:tcPr>
                </a:tc>
                <a:tc>
                  <a:txBody>
                    <a:bodyPr/>
                    <a:lstStyle/>
                    <a:p>
                      <a:pPr algn="ctr" fontAlgn="b"/>
                      <a:r>
                        <a:rPr lang="es-CO" sz="1000" b="1" i="0" u="none" strike="noStrike">
                          <a:effectLst/>
                          <a:latin typeface="Arial" panose="020B0604020202020204" pitchFamily="34" charset="0"/>
                        </a:rPr>
                        <a:t>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0B4"/>
                    </a:solidFill>
                  </a:tcPr>
                </a:tc>
                <a:tc>
                  <a:txBody>
                    <a:bodyPr/>
                    <a:lstStyle/>
                    <a:p>
                      <a:pPr algn="ctr" fontAlgn="b"/>
                      <a:r>
                        <a:rPr lang="es-CO" sz="1000" b="1" i="0" u="none" strike="noStrike">
                          <a:effectLst/>
                          <a:latin typeface="Arial" panose="020B0604020202020204" pitchFamily="34" charset="0"/>
                        </a:rPr>
                        <a:t>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0B4"/>
                    </a:solidFill>
                  </a:tcPr>
                </a:tc>
                <a:tc>
                  <a:txBody>
                    <a:bodyPr/>
                    <a:lstStyle/>
                    <a:p>
                      <a:pPr algn="ctr" fontAlgn="b"/>
                      <a:r>
                        <a:rPr lang="es-CO" sz="1000" b="1" i="0" u="none" strike="noStrike">
                          <a:effectLst/>
                          <a:latin typeface="Arial" panose="020B0604020202020204" pitchFamily="34" charset="0"/>
                        </a:rPr>
                        <a:t>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0B4"/>
                    </a:solidFill>
                  </a:tcPr>
                </a:tc>
                <a:tc>
                  <a:txBody>
                    <a:bodyPr/>
                    <a:lstStyle/>
                    <a:p>
                      <a:pPr algn="ctr" fontAlgn="b"/>
                      <a:r>
                        <a:rPr lang="es-CO" sz="1000" b="1" i="0" u="none" strike="noStrike">
                          <a:effectLst/>
                          <a:latin typeface="Arial" panose="020B0604020202020204" pitchFamily="34" charset="0"/>
                        </a:rPr>
                        <a:t>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0B4"/>
                    </a:solidFill>
                  </a:tcPr>
                </a:tc>
                <a:tc>
                  <a:txBody>
                    <a:bodyPr/>
                    <a:lstStyle/>
                    <a:p>
                      <a:pPr algn="ctr" fontAlgn="b"/>
                      <a:r>
                        <a:rPr lang="es-CO" sz="1000" b="1" i="0" u="none" strike="noStrike">
                          <a:effectLst/>
                          <a:latin typeface="Arial" panose="020B0604020202020204" pitchFamily="34" charset="0"/>
                        </a:rPr>
                        <a:t>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0B4"/>
                    </a:solidFill>
                  </a:tcPr>
                </a:tc>
                <a:tc>
                  <a:txBody>
                    <a:bodyPr/>
                    <a:lstStyle/>
                    <a:p>
                      <a:pPr algn="ctr" fontAlgn="b"/>
                      <a:r>
                        <a:rPr lang="es-CO" sz="1000" b="1" i="0" u="none" strike="noStrike">
                          <a:effectLst/>
                          <a:latin typeface="Arial" panose="020B0604020202020204" pitchFamily="34" charset="0"/>
                        </a:rPr>
                        <a:t>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0B4"/>
                    </a:solidFill>
                  </a:tcPr>
                </a:tc>
                <a:extLst>
                  <a:ext uri="{0D108BD9-81ED-4DB2-BD59-A6C34878D82A}">
                    <a16:rowId xmlns:a16="http://schemas.microsoft.com/office/drawing/2014/main" val="3736917718"/>
                  </a:ext>
                </a:extLst>
              </a:tr>
              <a:tr h="235144">
                <a:tc>
                  <a:txBody>
                    <a:bodyPr/>
                    <a:lstStyle/>
                    <a:p>
                      <a:pPr algn="l" fontAlgn="b"/>
                      <a:endParaRPr lang="es-CO" sz="1000" b="1" i="0" u="none" strike="noStrike">
                        <a:effectLst/>
                        <a:latin typeface="Arial" panose="020B060402020202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1000" b="0" i="0" u="none" strike="noStrike">
                        <a:effectLst/>
                        <a:latin typeface="Arial" panose="020B060402020202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1000" b="0" i="0" u="none" strike="noStrike">
                        <a:effectLst/>
                        <a:latin typeface="Arial" panose="020B060402020202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1000" b="0" i="0" u="none" strike="noStrike">
                        <a:effectLst/>
                        <a:latin typeface="Arial" panose="020B060402020202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1000" b="0" i="0" u="none" strike="noStrike">
                        <a:effectLst/>
                        <a:latin typeface="Arial" panose="020B060402020202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1000" b="0" i="0" u="none" strike="noStrike">
                        <a:effectLst/>
                        <a:latin typeface="Arial" panose="020B060402020202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1000" b="0" i="0" u="none" strike="noStrike">
                        <a:effectLst/>
                        <a:latin typeface="Arial" panose="020B060402020202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1000" b="0" i="0" u="none" strike="noStrike">
                        <a:effectLst/>
                        <a:latin typeface="Arial" panose="020B060402020202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1000" b="0" i="0" u="none" strike="noStrike">
                        <a:effectLst/>
                        <a:latin typeface="Arial" panose="020B060402020202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87380680"/>
                  </a:ext>
                </a:extLst>
              </a:tr>
              <a:tr h="1032019">
                <a:tc>
                  <a:txBody>
                    <a:bodyPr/>
                    <a:lstStyle/>
                    <a:p>
                      <a:pPr algn="ctr" fontAlgn="ctr"/>
                      <a:r>
                        <a:rPr lang="es-CO" sz="1000" b="1" i="0" u="none" strike="noStrike">
                          <a:solidFill>
                            <a:srgbClr val="FFFFFF"/>
                          </a:solidFill>
                          <a:effectLst/>
                          <a:latin typeface="Arial" panose="020B0604020202020204" pitchFamily="34" charset="0"/>
                        </a:rPr>
                        <a:t>Opción</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s-CO" sz="1100" b="1" i="0" u="none" strike="noStrike" dirty="0">
                          <a:solidFill>
                            <a:srgbClr val="FFFFFF"/>
                          </a:solidFill>
                          <a:effectLst/>
                          <a:latin typeface="Calibri" panose="020F0502020204030204" pitchFamily="34" charset="0"/>
                        </a:rPr>
                        <a:t>MACROPROCESO DOCENCIA </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s-CO" sz="1100" b="1" i="0" u="none" strike="noStrike" dirty="0">
                          <a:solidFill>
                            <a:srgbClr val="FFFFFF"/>
                          </a:solidFill>
                          <a:effectLst/>
                          <a:latin typeface="Calibri" panose="020F0502020204030204" pitchFamily="34" charset="0"/>
                        </a:rPr>
                        <a:t>MACROPROCESO RECURSOS ACADEMICOS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s-CO" sz="1100" b="1" i="0" u="none" strike="noStrike" dirty="0">
                          <a:solidFill>
                            <a:srgbClr val="FFFFFF"/>
                          </a:solidFill>
                          <a:effectLst/>
                          <a:latin typeface="Calibri" panose="020F0502020204030204" pitchFamily="34" charset="0"/>
                        </a:rPr>
                        <a:t>MACROPROCESO  COMUNICACIONES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s-CO" sz="1100" b="1" i="0" u="none" strike="noStrike" dirty="0">
                          <a:solidFill>
                            <a:srgbClr val="FFFFFF"/>
                          </a:solidFill>
                          <a:effectLst/>
                          <a:latin typeface="Calibri" panose="020F0502020204030204" pitchFamily="34" charset="0"/>
                        </a:rPr>
                        <a:t>MACROPROCESO ADMINISTRACION DEL CAMPUS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s-CO" sz="1100" b="1" i="0" u="none" strike="noStrike" dirty="0">
                          <a:solidFill>
                            <a:srgbClr val="FFFFFF"/>
                          </a:solidFill>
                          <a:effectLst/>
                          <a:latin typeface="Calibri" panose="020F0502020204030204" pitchFamily="34" charset="0"/>
                        </a:rPr>
                        <a:t>MACROPROCESO GESTION HUMANA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s-CO" sz="1100" b="1" i="0" u="none" strike="noStrike" dirty="0">
                          <a:solidFill>
                            <a:srgbClr val="FFFFFF"/>
                          </a:solidFill>
                          <a:effectLst/>
                          <a:latin typeface="Calibri" panose="020F0502020204030204" pitchFamily="34" charset="0"/>
                        </a:rPr>
                        <a:t>MACROPROCESO BIENESTAR INSTITUCIONAL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s-CO" sz="1100" b="1" i="0" u="none" strike="noStrike" dirty="0">
                          <a:solidFill>
                            <a:srgbClr val="FFFFFF"/>
                          </a:solidFill>
                          <a:effectLst/>
                          <a:latin typeface="Calibri" panose="020F0502020204030204" pitchFamily="34" charset="0"/>
                        </a:rPr>
                        <a:t>MACROPROCESO GESTION JURIDICA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s-CO" sz="1100" b="1" i="0" u="none" strike="noStrike" dirty="0">
                          <a:solidFill>
                            <a:srgbClr val="FFFFFF"/>
                          </a:solidFill>
                          <a:effectLst/>
                          <a:latin typeface="Calibri" panose="020F0502020204030204" pitchFamily="34" charset="0"/>
                        </a:rPr>
                        <a:t>MACROPROCESO GESTION TICS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618854271"/>
                  </a:ext>
                </a:extLst>
              </a:tr>
              <a:tr h="222080">
                <a:tc>
                  <a:txBody>
                    <a:bodyPr/>
                    <a:lstStyle/>
                    <a:p>
                      <a:pPr algn="l" fontAlgn="ctr"/>
                      <a:r>
                        <a:rPr lang="es-CO" sz="1000" b="1" i="0" u="none" strike="noStrike">
                          <a:effectLst/>
                          <a:latin typeface="Arial" panose="020B0604020202020204" pitchFamily="34" charset="0"/>
                        </a:rPr>
                        <a:t>Insatisfecho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b"/>
                      <a:r>
                        <a:rPr lang="es-CO" sz="1000" b="1" i="0" u="none" strike="noStrike">
                          <a:effectLst/>
                          <a:latin typeface="Arial" panose="020B0604020202020204" pitchFamily="34" charset="0"/>
                        </a:rPr>
                        <a:t>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12372946"/>
                  </a:ext>
                </a:extLst>
              </a:tr>
              <a:tr h="222080">
                <a:tc>
                  <a:txBody>
                    <a:bodyPr/>
                    <a:lstStyle/>
                    <a:p>
                      <a:pPr algn="l" fontAlgn="ctr"/>
                      <a:r>
                        <a:rPr lang="es-CO" sz="1000" b="1" i="0" u="none" strike="noStrike">
                          <a:effectLst/>
                          <a:latin typeface="Arial" panose="020B0604020202020204" pitchFamily="34" charset="0"/>
                        </a:rPr>
                        <a:t>Satisfecho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b"/>
                      <a:r>
                        <a:rPr lang="es-CO" sz="1000" b="1" i="0" u="none" strike="noStrike">
                          <a:effectLst/>
                          <a:latin typeface="Arial" panose="020B0604020202020204" pitchFamily="34" charset="0"/>
                        </a:rPr>
                        <a:t>51%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55%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56%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54%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61%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57%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69%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27443093"/>
                  </a:ext>
                </a:extLst>
              </a:tr>
              <a:tr h="222080">
                <a:tc>
                  <a:txBody>
                    <a:bodyPr/>
                    <a:lstStyle/>
                    <a:p>
                      <a:pPr algn="l" fontAlgn="ctr"/>
                      <a:r>
                        <a:rPr lang="es-CO" sz="1000" b="1" i="0" u="none" strike="noStrike">
                          <a:effectLst/>
                          <a:latin typeface="Arial" panose="020B0604020202020204" pitchFamily="34" charset="0"/>
                        </a:rPr>
                        <a:t>Muy Satisfecho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b"/>
                      <a:r>
                        <a:rPr lang="es-CO" sz="1000" b="1" i="0" u="none" strike="noStrike">
                          <a:effectLst/>
                          <a:latin typeface="Arial" panose="020B0604020202020204" pitchFamily="34" charset="0"/>
                        </a:rPr>
                        <a:t>41%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42%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24%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38%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38%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32%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36%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000" b="1" i="0" u="none" strike="noStrike">
                          <a:effectLst/>
                          <a:latin typeface="Arial" panose="020B0604020202020204" pitchFamily="34" charset="0"/>
                        </a:rPr>
                        <a:t>25%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27080953"/>
                  </a:ext>
                </a:extLst>
              </a:tr>
              <a:tr h="326588">
                <a:tc>
                  <a:txBody>
                    <a:bodyPr/>
                    <a:lstStyle/>
                    <a:p>
                      <a:pPr algn="l" fontAlgn="b"/>
                      <a:r>
                        <a:rPr lang="es-CO" sz="1000" b="1" i="0" u="none" strike="noStrike">
                          <a:effectLst/>
                          <a:latin typeface="Arial" panose="020B0604020202020204" pitchFamily="34" charset="0"/>
                        </a:rPr>
                        <a:t>Total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0B4"/>
                    </a:solidFill>
                  </a:tcPr>
                </a:tc>
                <a:tc>
                  <a:txBody>
                    <a:bodyPr/>
                    <a:lstStyle/>
                    <a:p>
                      <a:pPr algn="ctr" fontAlgn="b"/>
                      <a:r>
                        <a:rPr lang="es-CO" sz="1000" b="1" i="0" u="none" strike="noStrike">
                          <a:effectLst/>
                          <a:latin typeface="Arial" panose="020B0604020202020204" pitchFamily="34" charset="0"/>
                        </a:rPr>
                        <a:t>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0B4"/>
                    </a:solidFill>
                  </a:tcPr>
                </a:tc>
                <a:tc>
                  <a:txBody>
                    <a:bodyPr/>
                    <a:lstStyle/>
                    <a:p>
                      <a:pPr algn="ctr" fontAlgn="b"/>
                      <a:r>
                        <a:rPr lang="es-CO" sz="1000" b="1" i="0" u="none" strike="noStrike">
                          <a:effectLst/>
                          <a:latin typeface="Arial" panose="020B0604020202020204" pitchFamily="34" charset="0"/>
                        </a:rPr>
                        <a:t>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0B4"/>
                    </a:solidFill>
                  </a:tcPr>
                </a:tc>
                <a:tc>
                  <a:txBody>
                    <a:bodyPr/>
                    <a:lstStyle/>
                    <a:p>
                      <a:pPr algn="ctr" fontAlgn="b"/>
                      <a:r>
                        <a:rPr lang="es-CO" sz="1000" b="1" i="0" u="none" strike="noStrike">
                          <a:effectLst/>
                          <a:latin typeface="Arial" panose="020B0604020202020204" pitchFamily="34" charset="0"/>
                        </a:rPr>
                        <a:t>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0B4"/>
                    </a:solidFill>
                  </a:tcPr>
                </a:tc>
                <a:tc>
                  <a:txBody>
                    <a:bodyPr/>
                    <a:lstStyle/>
                    <a:p>
                      <a:pPr algn="ctr" fontAlgn="b"/>
                      <a:r>
                        <a:rPr lang="es-CO" sz="1000" b="1" i="0" u="none" strike="noStrike">
                          <a:effectLst/>
                          <a:latin typeface="Arial" panose="020B0604020202020204" pitchFamily="34" charset="0"/>
                        </a:rPr>
                        <a:t>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0B4"/>
                    </a:solidFill>
                  </a:tcPr>
                </a:tc>
                <a:tc>
                  <a:txBody>
                    <a:bodyPr/>
                    <a:lstStyle/>
                    <a:p>
                      <a:pPr algn="ctr" fontAlgn="b"/>
                      <a:r>
                        <a:rPr lang="es-CO" sz="1000" b="1" i="0" u="none" strike="noStrike">
                          <a:effectLst/>
                          <a:latin typeface="Arial" panose="020B0604020202020204" pitchFamily="34" charset="0"/>
                        </a:rPr>
                        <a:t>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0B4"/>
                    </a:solidFill>
                  </a:tcPr>
                </a:tc>
                <a:tc>
                  <a:txBody>
                    <a:bodyPr/>
                    <a:lstStyle/>
                    <a:p>
                      <a:pPr algn="ctr" fontAlgn="b"/>
                      <a:r>
                        <a:rPr lang="es-CO" sz="1000" b="1" i="0" u="none" strike="noStrike">
                          <a:effectLst/>
                          <a:latin typeface="Arial" panose="020B0604020202020204" pitchFamily="34" charset="0"/>
                        </a:rPr>
                        <a:t>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0B4"/>
                    </a:solidFill>
                  </a:tcPr>
                </a:tc>
                <a:tc>
                  <a:txBody>
                    <a:bodyPr/>
                    <a:lstStyle/>
                    <a:p>
                      <a:pPr algn="ctr" fontAlgn="b"/>
                      <a:r>
                        <a:rPr lang="es-CO" sz="1000" b="1" i="0" u="none" strike="noStrike">
                          <a:effectLst/>
                          <a:latin typeface="Arial" panose="020B0604020202020204" pitchFamily="34" charset="0"/>
                        </a:rPr>
                        <a:t>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0B4"/>
                    </a:solidFill>
                  </a:tcPr>
                </a:tc>
                <a:tc>
                  <a:txBody>
                    <a:bodyPr/>
                    <a:lstStyle/>
                    <a:p>
                      <a:pPr algn="ctr" fontAlgn="b"/>
                      <a:r>
                        <a:rPr lang="es-CO" sz="1000" b="1" i="0" u="none" strike="noStrike" dirty="0">
                          <a:effectLst/>
                          <a:latin typeface="Arial" panose="020B0604020202020204" pitchFamily="34" charset="0"/>
                        </a:rPr>
                        <a:t>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0B4"/>
                    </a:solidFill>
                  </a:tcPr>
                </a:tc>
                <a:extLst>
                  <a:ext uri="{0D108BD9-81ED-4DB2-BD59-A6C34878D82A}">
                    <a16:rowId xmlns:a16="http://schemas.microsoft.com/office/drawing/2014/main" val="2620189077"/>
                  </a:ext>
                </a:extLst>
              </a:tr>
            </a:tbl>
          </a:graphicData>
        </a:graphic>
      </p:graphicFrame>
    </p:spTree>
    <p:extLst>
      <p:ext uri="{BB962C8B-B14F-4D97-AF65-F5344CB8AC3E}">
        <p14:creationId xmlns:p14="http://schemas.microsoft.com/office/powerpoint/2010/main" val="14581743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77"/>
          <p:cNvSpPr/>
          <p:nvPr/>
        </p:nvSpPr>
        <p:spPr>
          <a:xfrm>
            <a:off x="2711624" y="404664"/>
            <a:ext cx="2520280" cy="6299801"/>
          </a:xfrm>
          <a:prstGeom prst="rect">
            <a:avLst/>
          </a:prstGeom>
          <a:ln w="12700">
            <a:miter lim="400000"/>
          </a:ln>
          <a:extLst>
            <a:ext uri="{C572A759-6A51-4108-AA02-DFA0A04FC94B}">
              <ma14:wrappingTextBoxFlag xmlns="" xmlns:ma14="http://schemas.microsoft.com/office/mac/drawingml/2011/main"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lgn="dist">
              <a:defRPr sz="1800" b="0"/>
            </a:pPr>
            <a:r>
              <a:rPr lang="es-CO" sz="40000" b="0" dirty="0" smtClean="0">
                <a:solidFill>
                  <a:schemeClr val="bg1">
                    <a:lumMod val="85000"/>
                  </a:schemeClr>
                </a:solidFill>
                <a:latin typeface="Helvetica"/>
                <a:cs typeface="Helvetica"/>
              </a:rPr>
              <a:t>2</a:t>
            </a:r>
            <a:endParaRPr sz="40000" b="0" dirty="0">
              <a:solidFill>
                <a:schemeClr val="bg1">
                  <a:lumMod val="85000"/>
                </a:schemeClr>
              </a:solidFill>
              <a:latin typeface="Helvetica"/>
              <a:cs typeface="Helvetica"/>
            </a:endParaRPr>
          </a:p>
        </p:txBody>
      </p:sp>
      <p:sp>
        <p:nvSpPr>
          <p:cNvPr id="10" name="Shape 77"/>
          <p:cNvSpPr/>
          <p:nvPr/>
        </p:nvSpPr>
        <p:spPr>
          <a:xfrm>
            <a:off x="119336" y="3752745"/>
            <a:ext cx="12072664" cy="1006044"/>
          </a:xfrm>
          <a:prstGeom prst="rect">
            <a:avLst/>
          </a:prstGeom>
          <a:ln w="12700">
            <a:miter lim="400000"/>
          </a:ln>
          <a:extLst>
            <a:ext uri="{C572A759-6A51-4108-AA02-DFA0A04FC94B}">
              <ma14:wrappingTextBoxFlag xmlns="" xmlns:ma14="http://schemas.microsoft.com/office/mac/drawingml/2011/main"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2800" dirty="0" smtClean="0">
                <a:effectLst>
                  <a:outerShdw blurRad="50800" dist="38100" dir="8100000" algn="tr" rotWithShape="0">
                    <a:prstClr val="black">
                      <a:alpha val="40000"/>
                    </a:prstClr>
                  </a:outerShdw>
                </a:effectLst>
                <a:latin typeface="Helvetica"/>
                <a:cs typeface="Helvetica"/>
              </a:rPr>
              <a:t>Comportamiento de los Resultados De Las Encuestas De Satisfacción  Cliente interno últimos 2 años    </a:t>
            </a:r>
            <a:endParaRPr sz="2800" dirty="0">
              <a:effectLst>
                <a:outerShdw blurRad="50800" dist="38100" dir="8100000" algn="tr" rotWithShape="0">
                  <a:prstClr val="black">
                    <a:alpha val="40000"/>
                  </a:prstClr>
                </a:outerShdw>
              </a:effectLst>
              <a:latin typeface="Helvetica"/>
              <a:cs typeface="Helvetica"/>
            </a:endParaRPr>
          </a:p>
        </p:txBody>
      </p:sp>
    </p:spTree>
    <p:extLst>
      <p:ext uri="{BB962C8B-B14F-4D97-AF65-F5344CB8AC3E}">
        <p14:creationId xmlns:p14="http://schemas.microsoft.com/office/powerpoint/2010/main" val="27878124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77"/>
          <p:cNvSpPr/>
          <p:nvPr/>
        </p:nvSpPr>
        <p:spPr>
          <a:xfrm>
            <a:off x="0" y="241515"/>
            <a:ext cx="12072664" cy="452046"/>
          </a:xfrm>
          <a:prstGeom prst="rect">
            <a:avLst/>
          </a:prstGeom>
          <a:ln w="12700">
            <a:miter lim="400000"/>
          </a:ln>
          <a:extLst>
            <a:ext uri="{C572A759-6A51-4108-AA02-DFA0A04FC94B}">
              <ma14:wrappingTextBoxFlag xmlns="" xmlns:ma14="http://schemas.microsoft.com/office/mac/drawingml/2011/main"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2000" dirty="0" smtClean="0">
                <a:effectLst>
                  <a:outerShdw blurRad="50800" dist="38100" dir="8100000" algn="tr" rotWithShape="0">
                    <a:prstClr val="black">
                      <a:alpha val="40000"/>
                    </a:prstClr>
                  </a:outerShdw>
                </a:effectLst>
                <a:latin typeface="Helvetica"/>
                <a:cs typeface="Helvetica"/>
              </a:rPr>
              <a:t>Comportamiento de las Encuestas de Satisfacción Cliente Interno 2016 – Últimos 2 años    </a:t>
            </a:r>
            <a:endParaRPr sz="2000" dirty="0">
              <a:effectLst>
                <a:outerShdw blurRad="50800" dist="38100" dir="8100000" algn="tr" rotWithShape="0">
                  <a:prstClr val="black">
                    <a:alpha val="40000"/>
                  </a:prstClr>
                </a:outerShdw>
              </a:effectLst>
              <a:latin typeface="Helvetica"/>
              <a:cs typeface="Helvetica"/>
            </a:endParaRPr>
          </a:p>
        </p:txBody>
      </p:sp>
      <p:pic>
        <p:nvPicPr>
          <p:cNvPr id="7" name="Imagen 6"/>
          <p:cNvPicPr>
            <a:picLocks noChangeAspect="1"/>
          </p:cNvPicPr>
          <p:nvPr/>
        </p:nvPicPr>
        <p:blipFill>
          <a:blip r:embed="rId2"/>
          <a:stretch>
            <a:fillRect/>
          </a:stretch>
        </p:blipFill>
        <p:spPr>
          <a:xfrm>
            <a:off x="299613" y="1060404"/>
            <a:ext cx="4930309" cy="4075339"/>
          </a:xfrm>
          <a:prstGeom prst="rect">
            <a:avLst/>
          </a:prstGeom>
        </p:spPr>
      </p:pic>
      <p:graphicFrame>
        <p:nvGraphicFramePr>
          <p:cNvPr id="6" name="Gráfico 5"/>
          <p:cNvGraphicFramePr>
            <a:graphicFrameLocks/>
          </p:cNvGraphicFramePr>
          <p:nvPr>
            <p:extLst>
              <p:ext uri="{D42A27DB-BD31-4B8C-83A1-F6EECF244321}">
                <p14:modId xmlns:p14="http://schemas.microsoft.com/office/powerpoint/2010/main" val="415006787"/>
              </p:ext>
            </p:extLst>
          </p:nvPr>
        </p:nvGraphicFramePr>
        <p:xfrm>
          <a:off x="5776333" y="1060404"/>
          <a:ext cx="4761570" cy="338893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Tabla 7"/>
          <p:cNvGraphicFramePr>
            <a:graphicFrameLocks noGrp="1"/>
          </p:cNvGraphicFramePr>
          <p:nvPr>
            <p:extLst>
              <p:ext uri="{D42A27DB-BD31-4B8C-83A1-F6EECF244321}">
                <p14:modId xmlns:p14="http://schemas.microsoft.com/office/powerpoint/2010/main" val="1507843621"/>
              </p:ext>
            </p:extLst>
          </p:nvPr>
        </p:nvGraphicFramePr>
        <p:xfrm>
          <a:off x="9286953" y="1750188"/>
          <a:ext cx="2501900" cy="1647825"/>
        </p:xfrm>
        <a:graphic>
          <a:graphicData uri="http://schemas.openxmlformats.org/drawingml/2006/table">
            <a:tbl>
              <a:tblPr/>
              <a:tblGrid>
                <a:gridCol w="1320800">
                  <a:extLst>
                    <a:ext uri="{9D8B030D-6E8A-4147-A177-3AD203B41FA5}">
                      <a16:colId xmlns:a16="http://schemas.microsoft.com/office/drawing/2014/main" val="20000"/>
                    </a:ext>
                  </a:extLst>
                </a:gridCol>
                <a:gridCol w="1181100">
                  <a:extLst>
                    <a:ext uri="{9D8B030D-6E8A-4147-A177-3AD203B41FA5}">
                      <a16:colId xmlns:a16="http://schemas.microsoft.com/office/drawing/2014/main" val="20001"/>
                    </a:ext>
                  </a:extLst>
                </a:gridCol>
              </a:tblGrid>
              <a:tr h="200025">
                <a:tc>
                  <a:txBody>
                    <a:bodyPr/>
                    <a:lstStyle/>
                    <a:p>
                      <a:pPr algn="l" fontAlgn="b"/>
                      <a:r>
                        <a:rPr lang="es-CO" sz="1100" b="0" i="0" u="none" strike="noStrike" dirty="0">
                          <a:solidFill>
                            <a:srgbClr val="000000"/>
                          </a:solidFill>
                          <a:effectLst/>
                          <a:latin typeface="Calibri" panose="020F0502020204030204" pitchFamily="34" charset="0"/>
                        </a:rPr>
                        <a:t>Opción</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1100" b="0" i="0" u="none" strike="noStrike" dirty="0">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0B4"/>
                    </a:solidFill>
                  </a:tcPr>
                </a:tc>
                <a:extLst>
                  <a:ext uri="{0D108BD9-81ED-4DB2-BD59-A6C34878D82A}">
                    <a16:rowId xmlns:a16="http://schemas.microsoft.com/office/drawing/2014/main" val="10000"/>
                  </a:ext>
                </a:extLst>
              </a:tr>
              <a:tr h="238125">
                <a:tc>
                  <a:txBody>
                    <a:bodyPr/>
                    <a:lstStyle/>
                    <a:p>
                      <a:pPr algn="l" fontAlgn="b"/>
                      <a:r>
                        <a:rPr lang="es-CO" sz="1100" b="0" i="0" u="none" strike="noStrike" dirty="0">
                          <a:solidFill>
                            <a:srgbClr val="000000"/>
                          </a:solidFill>
                          <a:effectLst/>
                          <a:latin typeface="Calibri" panose="020F0502020204030204" pitchFamily="34" charset="0"/>
                        </a:rPr>
                        <a:t>Insatisfecho (A3)</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s-CO" sz="1400" b="1" i="0" u="none" strike="noStrike" dirty="0">
                          <a:solidFill>
                            <a:srgbClr val="000000"/>
                          </a:solidFill>
                          <a:effectLst/>
                          <a:latin typeface="Calibri" panose="020F0502020204030204" pitchFamily="34" charset="0"/>
                        </a:rPr>
                        <a:t>8,62%</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extLst>
                  <a:ext uri="{0D108BD9-81ED-4DB2-BD59-A6C34878D82A}">
                    <a16:rowId xmlns:a16="http://schemas.microsoft.com/office/drawing/2014/main" val="10001"/>
                  </a:ext>
                </a:extLst>
              </a:tr>
              <a:tr h="238125">
                <a:tc>
                  <a:txBody>
                    <a:bodyPr/>
                    <a:lstStyle/>
                    <a:p>
                      <a:pPr algn="l" fontAlgn="b"/>
                      <a:r>
                        <a:rPr lang="es-CO" sz="1100" b="0" i="0" u="none" strike="noStrike" dirty="0">
                          <a:solidFill>
                            <a:srgbClr val="000000"/>
                          </a:solidFill>
                          <a:effectLst/>
                          <a:latin typeface="Calibri" panose="020F0502020204030204" pitchFamily="34" charset="0"/>
                        </a:rPr>
                        <a:t>Satisfecho (A1)</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s-CO" sz="1400" b="1" i="0" u="none" strike="noStrike" dirty="0">
                          <a:solidFill>
                            <a:srgbClr val="000000"/>
                          </a:solidFill>
                          <a:effectLst/>
                          <a:latin typeface="Calibri" panose="020F0502020204030204" pitchFamily="34" charset="0"/>
                        </a:rPr>
                        <a:t>60,73%</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extLst>
                  <a:ext uri="{0D108BD9-81ED-4DB2-BD59-A6C34878D82A}">
                    <a16:rowId xmlns:a16="http://schemas.microsoft.com/office/drawing/2014/main" val="10002"/>
                  </a:ext>
                </a:extLst>
              </a:tr>
              <a:tr h="238125">
                <a:tc>
                  <a:txBody>
                    <a:bodyPr/>
                    <a:lstStyle/>
                    <a:p>
                      <a:pPr algn="l" fontAlgn="b"/>
                      <a:r>
                        <a:rPr lang="es-CO" sz="1100" b="0" i="0" u="none" strike="noStrike" dirty="0">
                          <a:solidFill>
                            <a:srgbClr val="000000"/>
                          </a:solidFill>
                          <a:effectLst/>
                          <a:latin typeface="Calibri" panose="020F0502020204030204" pitchFamily="34" charset="0"/>
                        </a:rPr>
                        <a:t>Muy Satisfecho (A2)</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s-CO" sz="1400" b="1" i="0" u="none" strike="noStrike" dirty="0">
                          <a:solidFill>
                            <a:srgbClr val="000000"/>
                          </a:solidFill>
                          <a:effectLst/>
                          <a:latin typeface="Calibri" panose="020F0502020204030204" pitchFamily="34" charset="0"/>
                        </a:rPr>
                        <a:t>30,71%</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extLst>
                  <a:ext uri="{0D108BD9-81ED-4DB2-BD59-A6C34878D82A}">
                    <a16:rowId xmlns:a16="http://schemas.microsoft.com/office/drawing/2014/main" val="10003"/>
                  </a:ext>
                </a:extLst>
              </a:tr>
              <a:tr h="238125">
                <a:tc>
                  <a:txBody>
                    <a:bodyPr/>
                    <a:lstStyle/>
                    <a:p>
                      <a:pPr algn="l" fontAlgn="b"/>
                      <a:r>
                        <a:rPr lang="es-CO" sz="1100" b="0" i="0" u="none" strike="noStrike" dirty="0">
                          <a:solidFill>
                            <a:srgbClr val="000000"/>
                          </a:solidFill>
                          <a:effectLst/>
                          <a:latin typeface="Calibri" panose="020F0502020204030204" pitchFamily="34" charset="0"/>
                        </a:rPr>
                        <a:t>Sin respuesta</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s-CO" sz="1400" b="1" i="0" u="none" strike="noStrike" dirty="0">
                          <a:solidFill>
                            <a:srgbClr val="000000"/>
                          </a:solidFill>
                          <a:effectLst/>
                          <a:latin typeface="Calibri" panose="020F0502020204030204" pitchFamily="34" charset="0"/>
                        </a:rPr>
                        <a:t>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extLst>
                  <a:ext uri="{0D108BD9-81ED-4DB2-BD59-A6C34878D82A}">
                    <a16:rowId xmlns:a16="http://schemas.microsoft.com/office/drawing/2014/main" val="10004"/>
                  </a:ext>
                </a:extLst>
              </a:tr>
              <a:tr h="247650">
                <a:tc>
                  <a:txBody>
                    <a:bodyPr/>
                    <a:lstStyle/>
                    <a:p>
                      <a:pPr algn="l" fontAlgn="b"/>
                      <a:r>
                        <a:rPr lang="es-CO" sz="1100" b="0" i="0" u="none" strike="noStrike" dirty="0">
                          <a:solidFill>
                            <a:srgbClr val="000000"/>
                          </a:solidFill>
                          <a:effectLst/>
                          <a:latin typeface="Calibri" panose="020F0502020204030204" pitchFamily="34" charset="0"/>
                        </a:rPr>
                        <a:t>No mostrada</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s-CO" sz="1400" b="1" i="0" u="none" strike="noStrike" dirty="0">
                          <a:solidFill>
                            <a:srgbClr val="000000"/>
                          </a:solidFill>
                          <a:effectLst/>
                          <a:latin typeface="Calibri" panose="020F0502020204030204" pitchFamily="34" charset="0"/>
                        </a:rPr>
                        <a:t>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9D08E"/>
                    </a:solidFill>
                  </a:tcPr>
                </a:tc>
                <a:extLst>
                  <a:ext uri="{0D108BD9-81ED-4DB2-BD59-A6C34878D82A}">
                    <a16:rowId xmlns:a16="http://schemas.microsoft.com/office/drawing/2014/main" val="10005"/>
                  </a:ext>
                </a:extLst>
              </a:tr>
              <a:tr h="247650">
                <a:tc>
                  <a:txBody>
                    <a:bodyPr/>
                    <a:lstStyle/>
                    <a:p>
                      <a:pPr algn="l" fontAlgn="b"/>
                      <a:r>
                        <a:rPr lang="es-CO" sz="1100" b="0" i="0" u="none" strike="noStrike" dirty="0">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0B4"/>
                    </a:solidFill>
                  </a:tcPr>
                </a:tc>
                <a:tc>
                  <a:txBody>
                    <a:bodyPr/>
                    <a:lstStyle/>
                    <a:p>
                      <a:pPr algn="r" fontAlgn="b"/>
                      <a:r>
                        <a:rPr lang="es-CO" sz="1400" b="1" i="0" u="none" strike="noStrike" dirty="0">
                          <a:solidFill>
                            <a:srgbClr val="000000"/>
                          </a:solidFill>
                          <a:effectLst/>
                          <a:latin typeface="Calibri" panose="020F0502020204030204" pitchFamily="34" charset="0"/>
                        </a:rPr>
                        <a:t>100,00%</a:t>
                      </a:r>
                    </a:p>
                  </a:txBody>
                  <a:tcPr marL="9525" marR="9525" marT="9525"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0B4"/>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4707562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77"/>
          <p:cNvSpPr/>
          <p:nvPr/>
        </p:nvSpPr>
        <p:spPr>
          <a:xfrm>
            <a:off x="0" y="241515"/>
            <a:ext cx="12072664" cy="452046"/>
          </a:xfrm>
          <a:prstGeom prst="rect">
            <a:avLst/>
          </a:prstGeom>
          <a:ln w="12700">
            <a:miter lim="400000"/>
          </a:ln>
          <a:extLst>
            <a:ext uri="{C572A759-6A51-4108-AA02-DFA0A04FC94B}">
              <ma14:wrappingTextBoxFlag xmlns="" xmlns:ma14="http://schemas.microsoft.com/office/mac/drawingml/2011/main"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2000" dirty="0" smtClean="0">
                <a:effectLst>
                  <a:outerShdw blurRad="50800" dist="38100" dir="8100000" algn="tr" rotWithShape="0">
                    <a:prstClr val="black">
                      <a:alpha val="40000"/>
                    </a:prstClr>
                  </a:outerShdw>
                </a:effectLst>
                <a:latin typeface="Helvetica"/>
                <a:cs typeface="Helvetica"/>
              </a:rPr>
              <a:t>Comportamiento de las Encuestas de Satisfacción Cliente Interno 2017 – Actual     </a:t>
            </a:r>
            <a:endParaRPr sz="2000" dirty="0">
              <a:effectLst>
                <a:outerShdw blurRad="50800" dist="38100" dir="8100000" algn="tr" rotWithShape="0">
                  <a:prstClr val="black">
                    <a:alpha val="40000"/>
                  </a:prstClr>
                </a:outerShdw>
              </a:effectLst>
              <a:latin typeface="Helvetica"/>
              <a:cs typeface="Helvetica"/>
            </a:endParaRPr>
          </a:p>
        </p:txBody>
      </p:sp>
      <p:graphicFrame>
        <p:nvGraphicFramePr>
          <p:cNvPr id="5" name="Gráfico 4"/>
          <p:cNvGraphicFramePr>
            <a:graphicFrameLocks/>
          </p:cNvGraphicFramePr>
          <p:nvPr>
            <p:extLst>
              <p:ext uri="{D42A27DB-BD31-4B8C-83A1-F6EECF244321}">
                <p14:modId xmlns:p14="http://schemas.microsoft.com/office/powerpoint/2010/main" val="3779006867"/>
              </p:ext>
            </p:extLst>
          </p:nvPr>
        </p:nvGraphicFramePr>
        <p:xfrm>
          <a:off x="1784194" y="1260088"/>
          <a:ext cx="8151541" cy="479502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3859751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77"/>
          <p:cNvSpPr/>
          <p:nvPr/>
        </p:nvSpPr>
        <p:spPr>
          <a:xfrm>
            <a:off x="2711624" y="404664"/>
            <a:ext cx="2520280" cy="6299801"/>
          </a:xfrm>
          <a:prstGeom prst="rect">
            <a:avLst/>
          </a:prstGeom>
          <a:ln w="12700">
            <a:miter lim="400000"/>
          </a:ln>
          <a:extLst>
            <a:ext uri="{C572A759-6A51-4108-AA02-DFA0A04FC94B}">
              <ma14:wrappingTextBoxFlag xmlns="" xmlns:ma14="http://schemas.microsoft.com/office/mac/drawingml/2011/main"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lgn="dist">
              <a:defRPr sz="1800" b="0"/>
            </a:pPr>
            <a:r>
              <a:rPr lang="es-CO" sz="40000" b="0" dirty="0" smtClean="0">
                <a:solidFill>
                  <a:schemeClr val="bg1">
                    <a:lumMod val="85000"/>
                  </a:schemeClr>
                </a:solidFill>
                <a:latin typeface="Helvetica"/>
                <a:cs typeface="Helvetica"/>
              </a:rPr>
              <a:t>3</a:t>
            </a:r>
            <a:endParaRPr sz="40000" b="0" dirty="0">
              <a:solidFill>
                <a:schemeClr val="bg1">
                  <a:lumMod val="85000"/>
                </a:schemeClr>
              </a:solidFill>
              <a:latin typeface="Helvetica"/>
              <a:cs typeface="Helvetica"/>
            </a:endParaRPr>
          </a:p>
        </p:txBody>
      </p:sp>
      <p:sp>
        <p:nvSpPr>
          <p:cNvPr id="10" name="Shape 77"/>
          <p:cNvSpPr/>
          <p:nvPr/>
        </p:nvSpPr>
        <p:spPr>
          <a:xfrm>
            <a:off x="119336" y="3968189"/>
            <a:ext cx="12072664" cy="575156"/>
          </a:xfrm>
          <a:prstGeom prst="rect">
            <a:avLst/>
          </a:prstGeom>
          <a:ln w="12700">
            <a:miter lim="400000"/>
          </a:ln>
          <a:extLst>
            <a:ext uri="{C572A759-6A51-4108-AA02-DFA0A04FC94B}">
              <ma14:wrappingTextBoxFlag xmlns="" xmlns:ma14="http://schemas.microsoft.com/office/mac/drawingml/2011/main"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2800" dirty="0" smtClean="0">
                <a:effectLst>
                  <a:outerShdw blurRad="50800" dist="38100" dir="8100000" algn="tr" rotWithShape="0">
                    <a:prstClr val="black">
                      <a:alpha val="40000"/>
                    </a:prstClr>
                  </a:outerShdw>
                </a:effectLst>
                <a:latin typeface="Helvetica"/>
                <a:cs typeface="Helvetica"/>
              </a:rPr>
              <a:t>Conclusiones   </a:t>
            </a:r>
            <a:endParaRPr sz="2800" dirty="0">
              <a:effectLst>
                <a:outerShdw blurRad="50800" dist="38100" dir="8100000" algn="tr" rotWithShape="0">
                  <a:prstClr val="black">
                    <a:alpha val="40000"/>
                  </a:prstClr>
                </a:outerShdw>
              </a:effectLst>
              <a:latin typeface="Helvetica"/>
              <a:cs typeface="Helvetica"/>
            </a:endParaRPr>
          </a:p>
        </p:txBody>
      </p:sp>
    </p:spTree>
    <p:extLst>
      <p:ext uri="{BB962C8B-B14F-4D97-AF65-F5344CB8AC3E}">
        <p14:creationId xmlns:p14="http://schemas.microsoft.com/office/powerpoint/2010/main" val="35807719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77"/>
          <p:cNvSpPr/>
          <p:nvPr/>
        </p:nvSpPr>
        <p:spPr>
          <a:xfrm>
            <a:off x="0" y="668235"/>
            <a:ext cx="12072664" cy="452046"/>
          </a:xfrm>
          <a:prstGeom prst="rect">
            <a:avLst/>
          </a:prstGeom>
          <a:ln w="12700">
            <a:miter lim="400000"/>
          </a:ln>
          <a:extLst>
            <a:ext uri="{C572A759-6A51-4108-AA02-DFA0A04FC94B}">
              <ma14:wrappingTextBoxFlag xmlns="" xmlns:ma14="http://schemas.microsoft.com/office/mac/drawingml/2011/main"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2000" dirty="0" smtClean="0">
                <a:effectLst>
                  <a:outerShdw blurRad="50800" dist="38100" dir="8100000" algn="tr" rotWithShape="0">
                    <a:prstClr val="black">
                      <a:alpha val="40000"/>
                    </a:prstClr>
                  </a:outerShdw>
                </a:effectLst>
                <a:latin typeface="Helvetica"/>
                <a:cs typeface="Helvetica"/>
              </a:rPr>
              <a:t>Conclusiones Encuesta de Satisfacción Cliente Interno 2017 </a:t>
            </a:r>
            <a:endParaRPr sz="2000" dirty="0">
              <a:effectLst>
                <a:outerShdw blurRad="50800" dist="38100" dir="8100000" algn="tr" rotWithShape="0">
                  <a:prstClr val="black">
                    <a:alpha val="40000"/>
                  </a:prstClr>
                </a:outerShdw>
              </a:effectLst>
              <a:latin typeface="Helvetica"/>
              <a:cs typeface="Helvetica"/>
            </a:endParaRPr>
          </a:p>
        </p:txBody>
      </p:sp>
      <p:sp>
        <p:nvSpPr>
          <p:cNvPr id="2" name="CuadroTexto 1"/>
          <p:cNvSpPr txBox="1"/>
          <p:nvPr/>
        </p:nvSpPr>
        <p:spPr>
          <a:xfrm>
            <a:off x="801188" y="1260088"/>
            <a:ext cx="10082401" cy="5632311"/>
          </a:xfrm>
          <a:prstGeom prst="rect">
            <a:avLst/>
          </a:prstGeom>
          <a:noFill/>
        </p:spPr>
        <p:txBody>
          <a:bodyPr wrap="square" rtlCol="0">
            <a:spAutoFit/>
          </a:bodyPr>
          <a:lstStyle/>
          <a:p>
            <a:pPr marL="285750" indent="-285750" algn="just">
              <a:buFontTx/>
              <a:buChar char="-"/>
            </a:pPr>
            <a:r>
              <a:rPr lang="es-CO" dirty="0" smtClean="0"/>
              <a:t>Se puede observar que la satisfacción consolidada de los 17 MACROPROCESOS de la Universidad de cliente interno frente a los diferentes servicios de los procesos de la institución se mantiene con una tendencia a disminuir con respecto al año anterior (2016) esto obedece a que el 57% de los usuarios se encuentran satisfechos con los servicios prestados por los MACROPROCESOS; incrementando para el I semestre 2017 la variable “muy satisfechos” la cual se incrementa con respecto al año anterior en un 7% aprox. Esto obedece al proceso que actualmente vive la Universidad en el proceso de Acreditación Institucional.  Al igual que se refleja en las diferentes acciones de mejora que se han venido implementado en los diferentes MACROPROCESOS, por otra refleja la madures que ha alcanzado el  sistema de gestión de la calidad;  aumentando la percepción de los clientes en muy satisfechos. </a:t>
            </a:r>
          </a:p>
          <a:p>
            <a:pPr marL="285750" indent="-285750" algn="just">
              <a:buFontTx/>
              <a:buChar char="-"/>
            </a:pPr>
            <a:endParaRPr lang="es-CO" dirty="0" smtClean="0"/>
          </a:p>
          <a:p>
            <a:pPr marL="285750" indent="-285750" algn="just">
              <a:buFontTx/>
              <a:buChar char="-"/>
            </a:pPr>
            <a:r>
              <a:rPr lang="es-CO" dirty="0" smtClean="0"/>
              <a:t>Podemos concluir que para  el I semestre 2017 se  incremento la participación del personal administrativo, docente, investigadores, lideres y demás usuarios involucrados en </a:t>
            </a:r>
            <a:r>
              <a:rPr lang="es-CO" dirty="0"/>
              <a:t>los MACROPROCESOS con </a:t>
            </a:r>
            <a:r>
              <a:rPr lang="es-CO" dirty="0" smtClean="0"/>
              <a:t>el objetivo de obtener una muestra mas representativa que permitiera obtener resultadas mas relevantes  </a:t>
            </a:r>
          </a:p>
          <a:p>
            <a:pPr marL="285750" indent="-285750" algn="just">
              <a:buFontTx/>
              <a:buChar char="-"/>
            </a:pPr>
            <a:r>
              <a:rPr lang="es-CO" dirty="0" smtClean="0"/>
              <a:t>Con respecto a la insatisfacción de los usuarios frente a los diferentes servicios que prestan los MACROPROCESOS se observa una tendencia hacia la disminución frente a los dos años anteriores. </a:t>
            </a:r>
          </a:p>
          <a:p>
            <a:pPr algn="just"/>
            <a:endParaRPr lang="es-CO" dirty="0" smtClean="0"/>
          </a:p>
          <a:p>
            <a:pPr marL="285750" indent="-285750" algn="just">
              <a:buFontTx/>
              <a:buChar char="-"/>
            </a:pPr>
            <a:endParaRPr lang="es-CO" dirty="0" smtClean="0"/>
          </a:p>
          <a:p>
            <a:pPr marL="285750" indent="-285750" algn="just">
              <a:buFontTx/>
              <a:buChar char="-"/>
            </a:pPr>
            <a:endParaRPr lang="es-CO" dirty="0" smtClean="0"/>
          </a:p>
          <a:p>
            <a:pPr marL="285750" indent="-285750">
              <a:buFontTx/>
              <a:buChar char="-"/>
            </a:pPr>
            <a:endParaRPr lang="es-CO" dirty="0"/>
          </a:p>
        </p:txBody>
      </p:sp>
    </p:spTree>
    <p:extLst>
      <p:ext uri="{BB962C8B-B14F-4D97-AF65-F5344CB8AC3E}">
        <p14:creationId xmlns:p14="http://schemas.microsoft.com/office/powerpoint/2010/main" val="22586699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Plantillas Institucionales-0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4072" y="-1"/>
            <a:ext cx="12776740" cy="6858001"/>
          </a:xfrm>
          <a:prstGeom prst="rect">
            <a:avLst/>
          </a:prstGeom>
        </p:spPr>
      </p:pic>
    </p:spTree>
    <p:extLst>
      <p:ext uri="{BB962C8B-B14F-4D97-AF65-F5344CB8AC3E}">
        <p14:creationId xmlns:p14="http://schemas.microsoft.com/office/powerpoint/2010/main" val="4097172723"/>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632</TotalTime>
  <Words>699</Words>
  <Application>Microsoft Office PowerPoint</Application>
  <PresentationFormat>Personalizado</PresentationFormat>
  <Paragraphs>147</Paragraphs>
  <Slides>11</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11</vt:i4>
      </vt:variant>
    </vt:vector>
  </HeadingPairs>
  <TitlesOfParts>
    <vt:vector size="16" baseType="lpstr">
      <vt:lpstr>Arial</vt:lpstr>
      <vt:lpstr>Calibri</vt:lpstr>
      <vt:lpstr>Helvetica</vt:lpstr>
      <vt:lpstr>Helvetica Light</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ARQ + TEC 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Mauricio Hernández</dc:creator>
  <cp:lastModifiedBy>Angy Paola Acosta Franco</cp:lastModifiedBy>
  <cp:revision>46</cp:revision>
  <dcterms:created xsi:type="dcterms:W3CDTF">2016-01-27T14:47:22Z</dcterms:created>
  <dcterms:modified xsi:type="dcterms:W3CDTF">2017-08-03T21:18:15Z</dcterms:modified>
</cp:coreProperties>
</file>