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2" r:id="rId1"/>
    <p:sldMasterId id="2147483875" r:id="rId2"/>
  </p:sldMasterIdLst>
  <p:notesMasterIdLst>
    <p:notesMasterId r:id="rId46"/>
  </p:notesMasterIdLst>
  <p:handoutMasterIdLst>
    <p:handoutMasterId r:id="rId47"/>
  </p:handoutMasterIdLst>
  <p:sldIdLst>
    <p:sldId id="256" r:id="rId3"/>
    <p:sldId id="482" r:id="rId4"/>
    <p:sldId id="396" r:id="rId5"/>
    <p:sldId id="466" r:id="rId6"/>
    <p:sldId id="470" r:id="rId7"/>
    <p:sldId id="459" r:id="rId8"/>
    <p:sldId id="467" r:id="rId9"/>
    <p:sldId id="458" r:id="rId10"/>
    <p:sldId id="457" r:id="rId11"/>
    <p:sldId id="486" r:id="rId12"/>
    <p:sldId id="445" r:id="rId13"/>
    <p:sldId id="325" r:id="rId14"/>
    <p:sldId id="319" r:id="rId15"/>
    <p:sldId id="305" r:id="rId16"/>
    <p:sldId id="326" r:id="rId17"/>
    <p:sldId id="487" r:id="rId18"/>
    <p:sldId id="306" r:id="rId19"/>
    <p:sldId id="385" r:id="rId20"/>
    <p:sldId id="328" r:id="rId21"/>
    <p:sldId id="478" r:id="rId22"/>
    <p:sldId id="389" r:id="rId23"/>
    <p:sldId id="391" r:id="rId24"/>
    <p:sldId id="476" r:id="rId25"/>
    <p:sldId id="479" r:id="rId26"/>
    <p:sldId id="481" r:id="rId27"/>
    <p:sldId id="477" r:id="rId28"/>
    <p:sldId id="462" r:id="rId29"/>
    <p:sldId id="469" r:id="rId30"/>
    <p:sldId id="484" r:id="rId31"/>
    <p:sldId id="465" r:id="rId32"/>
    <p:sldId id="485" r:id="rId33"/>
    <p:sldId id="472" r:id="rId34"/>
    <p:sldId id="474" r:id="rId35"/>
    <p:sldId id="475" r:id="rId36"/>
    <p:sldId id="483" r:id="rId37"/>
    <p:sldId id="468" r:id="rId38"/>
    <p:sldId id="312" r:id="rId39"/>
    <p:sldId id="324" r:id="rId40"/>
    <p:sldId id="331" r:id="rId41"/>
    <p:sldId id="330" r:id="rId42"/>
    <p:sldId id="432" r:id="rId43"/>
    <p:sldId id="387" r:id="rId44"/>
    <p:sldId id="453" r:id="rId45"/>
  </p:sldIdLst>
  <p:sldSz cx="9144000" cy="6858000" type="screen4x3"/>
  <p:notesSz cx="6799263" cy="9931400"/>
  <p:defaultTextStyle>
    <a:defPPr>
      <a:defRPr lang="en-US"/>
    </a:defPPr>
    <a:lvl1pPr algn="l" rtl="0" fontAlgn="base">
      <a:spcBef>
        <a:spcPct val="0"/>
      </a:spcBef>
      <a:spcAft>
        <a:spcPct val="0"/>
      </a:spcAft>
      <a:defRPr kumimoji="1" sz="2400" kern="1200">
        <a:solidFill>
          <a:schemeClr val="tx1"/>
        </a:solidFill>
        <a:latin typeface="Times New Roman" charset="0"/>
        <a:ea typeface="ＭＳ Ｐゴシック" charset="0"/>
        <a:cs typeface="ＭＳ Ｐゴシック" charset="0"/>
      </a:defRPr>
    </a:lvl1pPr>
    <a:lvl2pPr marL="457200" algn="l" rtl="0" fontAlgn="base">
      <a:spcBef>
        <a:spcPct val="0"/>
      </a:spcBef>
      <a:spcAft>
        <a:spcPct val="0"/>
      </a:spcAft>
      <a:defRPr kumimoji="1" sz="2400" kern="1200">
        <a:solidFill>
          <a:schemeClr val="tx1"/>
        </a:solidFill>
        <a:latin typeface="Times New Roman" charset="0"/>
        <a:ea typeface="ＭＳ Ｐゴシック" charset="0"/>
        <a:cs typeface="ＭＳ Ｐゴシック" charset="0"/>
      </a:defRPr>
    </a:lvl2pPr>
    <a:lvl3pPr marL="914400" algn="l" rtl="0" fontAlgn="base">
      <a:spcBef>
        <a:spcPct val="0"/>
      </a:spcBef>
      <a:spcAft>
        <a:spcPct val="0"/>
      </a:spcAft>
      <a:defRPr kumimoji="1" sz="2400" kern="1200">
        <a:solidFill>
          <a:schemeClr val="tx1"/>
        </a:solidFill>
        <a:latin typeface="Times New Roman" charset="0"/>
        <a:ea typeface="ＭＳ Ｐゴシック" charset="0"/>
        <a:cs typeface="ＭＳ Ｐゴシック" charset="0"/>
      </a:defRPr>
    </a:lvl3pPr>
    <a:lvl4pPr marL="1371600" algn="l" rtl="0" fontAlgn="base">
      <a:spcBef>
        <a:spcPct val="0"/>
      </a:spcBef>
      <a:spcAft>
        <a:spcPct val="0"/>
      </a:spcAft>
      <a:defRPr kumimoji="1" sz="2400" kern="1200">
        <a:solidFill>
          <a:schemeClr val="tx1"/>
        </a:solidFill>
        <a:latin typeface="Times New Roman" charset="0"/>
        <a:ea typeface="ＭＳ Ｐゴシック" charset="0"/>
        <a:cs typeface="ＭＳ Ｐゴシック" charset="0"/>
      </a:defRPr>
    </a:lvl4pPr>
    <a:lvl5pPr marL="1828800" algn="l" rtl="0" fontAlgn="base">
      <a:spcBef>
        <a:spcPct val="0"/>
      </a:spcBef>
      <a:spcAft>
        <a:spcPct val="0"/>
      </a:spcAft>
      <a:defRPr kumimoji="1" sz="2400" kern="1200">
        <a:solidFill>
          <a:schemeClr val="tx1"/>
        </a:solidFill>
        <a:latin typeface="Times New Roman" charset="0"/>
        <a:ea typeface="ＭＳ Ｐゴシック" charset="0"/>
        <a:cs typeface="ＭＳ Ｐゴシック" charset="0"/>
      </a:defRPr>
    </a:lvl5pPr>
    <a:lvl6pPr marL="2286000" algn="l" defTabSz="457200" rtl="0" eaLnBrk="1" latinLnBrk="0" hangingPunct="1">
      <a:defRPr kumimoji="1" sz="2400" kern="1200">
        <a:solidFill>
          <a:schemeClr val="tx1"/>
        </a:solidFill>
        <a:latin typeface="Times New Roman" charset="0"/>
        <a:ea typeface="ＭＳ Ｐゴシック" charset="0"/>
        <a:cs typeface="ＭＳ Ｐゴシック" charset="0"/>
      </a:defRPr>
    </a:lvl6pPr>
    <a:lvl7pPr marL="2743200" algn="l" defTabSz="457200" rtl="0" eaLnBrk="1" latinLnBrk="0" hangingPunct="1">
      <a:defRPr kumimoji="1" sz="2400" kern="1200">
        <a:solidFill>
          <a:schemeClr val="tx1"/>
        </a:solidFill>
        <a:latin typeface="Times New Roman" charset="0"/>
        <a:ea typeface="ＭＳ Ｐゴシック" charset="0"/>
        <a:cs typeface="ＭＳ Ｐゴシック" charset="0"/>
      </a:defRPr>
    </a:lvl7pPr>
    <a:lvl8pPr marL="3200400" algn="l" defTabSz="457200" rtl="0" eaLnBrk="1" latinLnBrk="0" hangingPunct="1">
      <a:defRPr kumimoji="1" sz="2400" kern="1200">
        <a:solidFill>
          <a:schemeClr val="tx1"/>
        </a:solidFill>
        <a:latin typeface="Times New Roman" charset="0"/>
        <a:ea typeface="ＭＳ Ｐゴシック" charset="0"/>
        <a:cs typeface="ＭＳ Ｐゴシック" charset="0"/>
      </a:defRPr>
    </a:lvl8pPr>
    <a:lvl9pPr marL="3657600" algn="l" defTabSz="457200" rtl="0" eaLnBrk="1" latinLnBrk="0" hangingPunct="1">
      <a:defRPr kumimoji="1" sz="2400" kern="1200">
        <a:solidFill>
          <a:schemeClr val="tx1"/>
        </a:solidFill>
        <a:latin typeface="Times New Roman"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9">
          <p15:clr>
            <a:srgbClr val="A4A3A4"/>
          </p15:clr>
        </p15:guide>
        <p15:guide id="2" pos="214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98989"/>
    <a:srgbClr val="428A86"/>
    <a:srgbClr val="3E77A0"/>
    <a:srgbClr val="146FFF"/>
    <a:srgbClr val="F9793C"/>
    <a:srgbClr val="1158AC"/>
    <a:srgbClr val="2E8DC6"/>
    <a:srgbClr val="17AF0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8" d="100"/>
          <a:sy n="58" d="100"/>
        </p:scale>
        <p:origin x="84" y="6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728"/>
    </p:cViewPr>
  </p:sorterViewPr>
  <p:notesViewPr>
    <p:cSldViewPr>
      <p:cViewPr varScale="1">
        <p:scale>
          <a:sx n="49" d="100"/>
          <a:sy n="49" d="100"/>
        </p:scale>
        <p:origin x="-1320" y="-96"/>
      </p:cViewPr>
      <p:guideLst>
        <p:guide orient="horz" pos="3129"/>
        <p:guide pos="2143"/>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7778" name="Rectangle 2"/>
          <p:cNvSpPr>
            <a:spLocks noGrp="1" noChangeArrowheads="1"/>
          </p:cNvSpPr>
          <p:nvPr>
            <p:ph type="hdr" sz="quarter"/>
          </p:nvPr>
        </p:nvSpPr>
        <p:spPr bwMode="auto">
          <a:xfrm>
            <a:off x="0" y="0"/>
            <a:ext cx="2946400" cy="495300"/>
          </a:xfrm>
          <a:prstGeom prst="rect">
            <a:avLst/>
          </a:prstGeom>
          <a:noFill/>
          <a:ln w="9525">
            <a:noFill/>
            <a:miter lim="800000"/>
            <a:headEnd/>
            <a:tailEnd/>
          </a:ln>
          <a:effectLst/>
        </p:spPr>
        <p:txBody>
          <a:bodyPr vert="horz" wrap="square" lIns="92803" tIns="46402" rIns="92803" bIns="46402" numCol="1" anchor="t" anchorCtr="0" compatLnSpc="1">
            <a:prstTxWarp prst="textNoShape">
              <a:avLst/>
            </a:prstTxWarp>
          </a:bodyPr>
          <a:lstStyle>
            <a:lvl1pPr defTabSz="927378">
              <a:defRPr sz="1200">
                <a:latin typeface="Times New Roman" pitchFamily="18" charset="0"/>
                <a:ea typeface="+mn-ea"/>
                <a:cs typeface="+mn-cs"/>
              </a:defRPr>
            </a:lvl1pPr>
          </a:lstStyle>
          <a:p>
            <a:pPr>
              <a:defRPr/>
            </a:pPr>
            <a:endParaRPr lang="es-ES"/>
          </a:p>
        </p:txBody>
      </p:sp>
      <p:sp>
        <p:nvSpPr>
          <p:cNvPr id="587779" name="Rectangle 3"/>
          <p:cNvSpPr>
            <a:spLocks noGrp="1" noChangeArrowheads="1"/>
          </p:cNvSpPr>
          <p:nvPr>
            <p:ph type="dt" sz="quarter" idx="1"/>
          </p:nvPr>
        </p:nvSpPr>
        <p:spPr bwMode="auto">
          <a:xfrm>
            <a:off x="3852863" y="0"/>
            <a:ext cx="2946400" cy="495300"/>
          </a:xfrm>
          <a:prstGeom prst="rect">
            <a:avLst/>
          </a:prstGeom>
          <a:noFill/>
          <a:ln w="9525">
            <a:noFill/>
            <a:miter lim="800000"/>
            <a:headEnd/>
            <a:tailEnd/>
          </a:ln>
          <a:effectLst/>
        </p:spPr>
        <p:txBody>
          <a:bodyPr vert="horz" wrap="square" lIns="92803" tIns="46402" rIns="92803" bIns="46402" numCol="1" anchor="t" anchorCtr="0" compatLnSpc="1">
            <a:prstTxWarp prst="textNoShape">
              <a:avLst/>
            </a:prstTxWarp>
          </a:bodyPr>
          <a:lstStyle>
            <a:lvl1pPr algn="r" defTabSz="927378">
              <a:defRPr sz="1200">
                <a:latin typeface="Times New Roman" pitchFamily="18" charset="0"/>
                <a:ea typeface="+mn-ea"/>
                <a:cs typeface="+mn-cs"/>
              </a:defRPr>
            </a:lvl1pPr>
          </a:lstStyle>
          <a:p>
            <a:pPr>
              <a:defRPr/>
            </a:pPr>
            <a:endParaRPr lang="es-ES"/>
          </a:p>
        </p:txBody>
      </p:sp>
      <p:sp>
        <p:nvSpPr>
          <p:cNvPr id="587780" name="Rectangle 4"/>
          <p:cNvSpPr>
            <a:spLocks noGrp="1" noChangeArrowheads="1"/>
          </p:cNvSpPr>
          <p:nvPr>
            <p:ph type="ftr" sz="quarter" idx="2"/>
          </p:nvPr>
        </p:nvSpPr>
        <p:spPr bwMode="auto">
          <a:xfrm>
            <a:off x="0" y="9436100"/>
            <a:ext cx="2946400" cy="495300"/>
          </a:xfrm>
          <a:prstGeom prst="rect">
            <a:avLst/>
          </a:prstGeom>
          <a:noFill/>
          <a:ln w="9525">
            <a:noFill/>
            <a:miter lim="800000"/>
            <a:headEnd/>
            <a:tailEnd/>
          </a:ln>
          <a:effectLst/>
        </p:spPr>
        <p:txBody>
          <a:bodyPr vert="horz" wrap="square" lIns="92803" tIns="46402" rIns="92803" bIns="46402" numCol="1" anchor="b" anchorCtr="0" compatLnSpc="1">
            <a:prstTxWarp prst="textNoShape">
              <a:avLst/>
            </a:prstTxWarp>
          </a:bodyPr>
          <a:lstStyle>
            <a:lvl1pPr defTabSz="927378">
              <a:defRPr sz="1200">
                <a:latin typeface="Times New Roman" pitchFamily="18" charset="0"/>
                <a:ea typeface="+mn-ea"/>
                <a:cs typeface="+mn-cs"/>
              </a:defRPr>
            </a:lvl1pPr>
          </a:lstStyle>
          <a:p>
            <a:pPr>
              <a:defRPr/>
            </a:pPr>
            <a:endParaRPr lang="es-ES"/>
          </a:p>
        </p:txBody>
      </p:sp>
      <p:sp>
        <p:nvSpPr>
          <p:cNvPr id="587781" name="Rectangle 5"/>
          <p:cNvSpPr>
            <a:spLocks noGrp="1" noChangeArrowheads="1"/>
          </p:cNvSpPr>
          <p:nvPr>
            <p:ph type="sldNum" sz="quarter" idx="3"/>
          </p:nvPr>
        </p:nvSpPr>
        <p:spPr bwMode="auto">
          <a:xfrm>
            <a:off x="3852863" y="9436100"/>
            <a:ext cx="2946400" cy="495300"/>
          </a:xfrm>
          <a:prstGeom prst="rect">
            <a:avLst/>
          </a:prstGeom>
          <a:noFill/>
          <a:ln w="9525">
            <a:noFill/>
            <a:miter lim="800000"/>
            <a:headEnd/>
            <a:tailEnd/>
          </a:ln>
          <a:effectLst/>
        </p:spPr>
        <p:txBody>
          <a:bodyPr vert="horz" wrap="square" lIns="92803" tIns="46402" rIns="92803" bIns="46402" numCol="1" anchor="b" anchorCtr="0" compatLnSpc="1">
            <a:prstTxWarp prst="textNoShape">
              <a:avLst/>
            </a:prstTxWarp>
          </a:bodyPr>
          <a:lstStyle>
            <a:lvl1pPr algn="r" defTabSz="927100">
              <a:defRPr sz="1200">
                <a:cs typeface="Arial" charset="0"/>
              </a:defRPr>
            </a:lvl1pPr>
          </a:lstStyle>
          <a:p>
            <a:pPr>
              <a:defRPr/>
            </a:pPr>
            <a:fld id="{55C2F57A-D3A0-DE4D-A41B-E32648E8ED6B}" type="slidenum">
              <a:rPr lang="es-ES"/>
              <a:pPr>
                <a:defRPr/>
              </a:pPr>
              <a:t>‹Nº›</a:t>
            </a:fld>
            <a:endParaRPr lang="es-ES"/>
          </a:p>
        </p:txBody>
      </p:sp>
    </p:spTree>
    <p:extLst>
      <p:ext uri="{BB962C8B-B14F-4D97-AF65-F5344CB8AC3E}">
        <p14:creationId xmlns:p14="http://schemas.microsoft.com/office/powerpoint/2010/main" val="3102561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46400" cy="496888"/>
          </a:xfrm>
          <a:prstGeom prst="rect">
            <a:avLst/>
          </a:prstGeom>
        </p:spPr>
        <p:txBody>
          <a:bodyPr vert="horz" lIns="91467" tIns="45734" rIns="91467" bIns="45734" rtlCol="0"/>
          <a:lstStyle>
            <a:lvl1pPr algn="l">
              <a:defRPr sz="1200">
                <a:latin typeface="Times New Roman" pitchFamily="18" charset="0"/>
                <a:ea typeface="+mn-ea"/>
                <a:cs typeface="+mn-cs"/>
              </a:defRPr>
            </a:lvl1pPr>
          </a:lstStyle>
          <a:p>
            <a:pPr>
              <a:defRPr/>
            </a:pPr>
            <a:endParaRPr lang="es-ES"/>
          </a:p>
        </p:txBody>
      </p:sp>
      <p:sp>
        <p:nvSpPr>
          <p:cNvPr id="3" name="2 Marcador de fecha"/>
          <p:cNvSpPr>
            <a:spLocks noGrp="1"/>
          </p:cNvSpPr>
          <p:nvPr>
            <p:ph type="dt" idx="1"/>
          </p:nvPr>
        </p:nvSpPr>
        <p:spPr>
          <a:xfrm>
            <a:off x="3851275" y="0"/>
            <a:ext cx="2946400" cy="496888"/>
          </a:xfrm>
          <a:prstGeom prst="rect">
            <a:avLst/>
          </a:prstGeom>
        </p:spPr>
        <p:txBody>
          <a:bodyPr vert="horz" wrap="square" lIns="91467" tIns="45734" rIns="91467" bIns="45734" numCol="1" anchor="t" anchorCtr="0" compatLnSpc="1">
            <a:prstTxWarp prst="textNoShape">
              <a:avLst/>
            </a:prstTxWarp>
          </a:bodyPr>
          <a:lstStyle>
            <a:lvl1pPr algn="r">
              <a:defRPr sz="1200">
                <a:cs typeface="Arial" charset="0"/>
              </a:defRPr>
            </a:lvl1pPr>
          </a:lstStyle>
          <a:p>
            <a:pPr>
              <a:defRPr/>
            </a:pPr>
            <a:fld id="{F1F4F7B6-631E-074B-8DE4-978E6B338869}" type="datetime1">
              <a:rPr lang="es-ES"/>
              <a:pPr>
                <a:defRPr/>
              </a:pPr>
              <a:t>05/03/2019</a:t>
            </a:fld>
            <a:endParaRPr lang="es-ES"/>
          </a:p>
        </p:txBody>
      </p:sp>
      <p:sp>
        <p:nvSpPr>
          <p:cNvPr id="4" name="3 Marcador de imagen de diapositiva"/>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67" tIns="45734" rIns="91467" bIns="45734" rtlCol="0" anchor="ctr"/>
          <a:lstStyle/>
          <a:p>
            <a:pPr lvl="0"/>
            <a:endParaRPr lang="es-ES" noProof="0" smtClean="0"/>
          </a:p>
        </p:txBody>
      </p:sp>
      <p:sp>
        <p:nvSpPr>
          <p:cNvPr id="5" name="4 Marcador de notas"/>
          <p:cNvSpPr>
            <a:spLocks noGrp="1"/>
          </p:cNvSpPr>
          <p:nvPr>
            <p:ph type="body" sz="quarter" idx="3"/>
          </p:nvPr>
        </p:nvSpPr>
        <p:spPr>
          <a:xfrm>
            <a:off x="679450" y="4716463"/>
            <a:ext cx="5440363" cy="4470400"/>
          </a:xfrm>
          <a:prstGeom prst="rect">
            <a:avLst/>
          </a:prstGeom>
        </p:spPr>
        <p:txBody>
          <a:bodyPr vert="horz" wrap="square" lIns="91467" tIns="45734" rIns="91467" bIns="45734" numCol="1" anchor="t" anchorCtr="0" compatLnSpc="1">
            <a:prstTxWarp prst="textNoShape">
              <a:avLst/>
            </a:prstTxWarp>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9432925"/>
            <a:ext cx="2946400" cy="496888"/>
          </a:xfrm>
          <a:prstGeom prst="rect">
            <a:avLst/>
          </a:prstGeom>
        </p:spPr>
        <p:txBody>
          <a:bodyPr vert="horz" lIns="91467" tIns="45734" rIns="91467" bIns="45734" rtlCol="0" anchor="b"/>
          <a:lstStyle>
            <a:lvl1pPr algn="l">
              <a:defRPr sz="1200">
                <a:latin typeface="Times New Roman" pitchFamily="18" charset="0"/>
                <a:ea typeface="+mn-ea"/>
                <a:cs typeface="+mn-cs"/>
              </a:defRPr>
            </a:lvl1pPr>
          </a:lstStyle>
          <a:p>
            <a:pPr>
              <a:defRPr/>
            </a:pPr>
            <a:endParaRPr lang="es-ES"/>
          </a:p>
        </p:txBody>
      </p:sp>
      <p:sp>
        <p:nvSpPr>
          <p:cNvPr id="7" name="6 Marcador de número de diapositiva"/>
          <p:cNvSpPr>
            <a:spLocks noGrp="1"/>
          </p:cNvSpPr>
          <p:nvPr>
            <p:ph type="sldNum" sz="quarter" idx="5"/>
          </p:nvPr>
        </p:nvSpPr>
        <p:spPr>
          <a:xfrm>
            <a:off x="3851275" y="9432925"/>
            <a:ext cx="2946400" cy="496888"/>
          </a:xfrm>
          <a:prstGeom prst="rect">
            <a:avLst/>
          </a:prstGeom>
        </p:spPr>
        <p:txBody>
          <a:bodyPr vert="horz" wrap="square" lIns="91467" tIns="45734" rIns="91467" bIns="45734" numCol="1" anchor="b" anchorCtr="0" compatLnSpc="1">
            <a:prstTxWarp prst="textNoShape">
              <a:avLst/>
            </a:prstTxWarp>
          </a:bodyPr>
          <a:lstStyle>
            <a:lvl1pPr algn="r">
              <a:defRPr sz="1200">
                <a:cs typeface="Arial" charset="0"/>
              </a:defRPr>
            </a:lvl1pPr>
          </a:lstStyle>
          <a:p>
            <a:pPr>
              <a:defRPr/>
            </a:pPr>
            <a:fld id="{FA50F100-9BA7-9F46-9384-60964B90EE9F}" type="slidenum">
              <a:rPr lang="es-ES"/>
              <a:pPr>
                <a:defRPr/>
              </a:pPr>
              <a:t>‹Nº›</a:t>
            </a:fld>
            <a:endParaRPr lang="es-ES"/>
          </a:p>
        </p:txBody>
      </p:sp>
    </p:spTree>
    <p:extLst>
      <p:ext uri="{BB962C8B-B14F-4D97-AF65-F5344CB8AC3E}">
        <p14:creationId xmlns:p14="http://schemas.microsoft.com/office/powerpoint/2010/main" val="4634351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33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1433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A5642B9C-3F5B-D645-8B91-CEF7BCA9B0F4}" type="slidenum">
              <a:rPr lang="es-ES" sz="1200"/>
              <a:pPr eaLnBrk="1" hangingPunct="1"/>
              <a:t>1</a:t>
            </a:fld>
            <a:endParaRPr lang="es-E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E9957579-ED5F-4E4C-921F-C94AB56041F3}" type="slidenum">
              <a:rPr lang="es-ES_tradnl" sz="1200"/>
              <a:pPr eaLnBrk="1" hangingPunct="1"/>
              <a:t>2</a:t>
            </a:fld>
            <a:endParaRPr lang="es-ES_tradnl" sz="1200"/>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638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887A952D-89BE-A84C-BA8D-5DB68CDA96C3}" type="slidenum">
              <a:rPr lang="es-ES_tradnl" sz="1200"/>
              <a:pPr eaLnBrk="1" hangingPunct="1"/>
              <a:t>3</a:t>
            </a:fld>
            <a:endParaRPr lang="es-ES_tradnl" sz="1200"/>
          </a:p>
        </p:txBody>
      </p:sp>
      <p:sp>
        <p:nvSpPr>
          <p:cNvPr id="184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4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FD030FB6-639E-D64C-945D-DAD845EEFB0C}" type="slidenum">
              <a:rPr lang="es-ES_tradnl" sz="1200"/>
              <a:pPr eaLnBrk="1" hangingPunct="1"/>
              <a:t>4</a:t>
            </a:fld>
            <a:endParaRPr lang="es-ES_tradnl" sz="1200"/>
          </a:p>
        </p:txBody>
      </p:sp>
      <p:sp>
        <p:nvSpPr>
          <p:cNvPr id="204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04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034E914A-64C8-AD4B-B478-AF5425B6972A}" type="slidenum">
              <a:rPr lang="es-ES_tradnl" sz="1200"/>
              <a:pPr eaLnBrk="1" hangingPunct="1"/>
              <a:t>5</a:t>
            </a:fld>
            <a:endParaRPr lang="es-ES_tradnl" sz="1200"/>
          </a:p>
        </p:txBody>
      </p:sp>
      <p:sp>
        <p:nvSpPr>
          <p:cNvPr id="22530" name="Rectangle 2"/>
          <p:cNvSpPr>
            <a:spLocks noGrp="1" noRot="1" noChangeAspect="1" noChangeArrowheads="1" noTextEdit="1"/>
          </p:cNvSpPr>
          <p:nvPr>
            <p:ph type="sldImg"/>
          </p:nvPr>
        </p:nvSpPr>
        <p:spPr bwMode="auto">
          <a:xfrm>
            <a:off x="919163" y="744538"/>
            <a:ext cx="4965700"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2531" name="Rectangle 3"/>
          <p:cNvSpPr>
            <a:spLocks noGrp="1" noChangeArrowheads="1"/>
          </p:cNvSpPr>
          <p:nvPr>
            <p:ph type="body" idx="1"/>
          </p:nvPr>
        </p:nvSpPr>
        <p:spPr bwMode="auto">
          <a:xfrm>
            <a:off x="906463" y="4716463"/>
            <a:ext cx="4986337"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A91CA3B3-549B-8148-88BC-AB825FB9D543}" type="slidenum">
              <a:rPr lang="es-ES_tradnl" sz="1200"/>
              <a:pPr eaLnBrk="1" hangingPunct="1"/>
              <a:t>7</a:t>
            </a:fld>
            <a:endParaRPr lang="es-ES_tradnl" sz="1200"/>
          </a:p>
        </p:txBody>
      </p:sp>
      <p:sp>
        <p:nvSpPr>
          <p:cNvPr id="317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17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9FAB1853-8274-8648-AEA6-55FE4BBBCB15}" type="slidenum">
              <a:rPr lang="es-ES_tradnl" sz="1200">
                <a:cs typeface="Arial" charset="0"/>
              </a:rPr>
              <a:pPr eaLnBrk="1" hangingPunct="1"/>
              <a:t>8</a:t>
            </a:fld>
            <a:endParaRPr lang="es-ES_tradnl" sz="1200">
              <a:cs typeface="Arial" charset="0"/>
            </a:endParaRPr>
          </a:p>
        </p:txBody>
      </p:sp>
      <p:sp>
        <p:nvSpPr>
          <p:cNvPr id="3789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789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A91CA3B3-549B-8148-88BC-AB825FB9D543}" type="slidenum">
              <a:rPr lang="es-ES_tradnl" sz="1200"/>
              <a:pPr eaLnBrk="1" hangingPunct="1"/>
              <a:t>10</a:t>
            </a:fld>
            <a:endParaRPr lang="es-ES_tradnl" sz="1200"/>
          </a:p>
        </p:txBody>
      </p:sp>
      <p:sp>
        <p:nvSpPr>
          <p:cNvPr id="317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17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379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3379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62C9B862-0C7B-A24C-858D-C1B77587EECD}" type="slidenum">
              <a:rPr lang="es-ES" sz="1200"/>
              <a:pPr eaLnBrk="1" hangingPunct="1"/>
              <a:t>11</a:t>
            </a:fld>
            <a:endParaRPr lang="es-E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584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3584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D1B504A7-7AA9-E946-BAED-9E1E3EE00C62}" type="slidenum">
              <a:rPr lang="es-ES" sz="1200"/>
              <a:pPr eaLnBrk="1" hangingPunct="1"/>
              <a:t>12</a:t>
            </a:fld>
            <a:endParaRPr lang="es-E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096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4096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8C57BAEB-B44F-844B-96A7-CCCD8292A144}" type="slidenum">
              <a:rPr lang="es-ES" sz="1200"/>
              <a:pPr eaLnBrk="1" hangingPunct="1"/>
              <a:t>13</a:t>
            </a:fld>
            <a:endParaRPr lang="es-E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505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4505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A8F94E30-B97B-2B47-B259-9F4C166D2208}" type="slidenum">
              <a:rPr lang="es-ES" sz="1200"/>
              <a:pPr eaLnBrk="1" hangingPunct="1"/>
              <a:t>14</a:t>
            </a:fld>
            <a:endParaRPr lang="es-E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301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4301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F8CB43DB-4C87-F242-AC5C-BDE363DF5073}" type="slidenum">
              <a:rPr lang="es-ES" sz="1200"/>
              <a:pPr eaLnBrk="1" hangingPunct="1"/>
              <a:t>15</a:t>
            </a:fld>
            <a:endParaRPr lang="es-E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EF929711-7A48-A946-B64A-3997A388FC42}" type="slidenum">
              <a:rPr lang="es-ES_tradnl" sz="1200"/>
              <a:pPr eaLnBrk="1" hangingPunct="1"/>
              <a:t>16</a:t>
            </a:fld>
            <a:endParaRPr lang="es-ES_tradnl" sz="1200"/>
          </a:p>
        </p:txBody>
      </p:sp>
      <p:sp>
        <p:nvSpPr>
          <p:cNvPr id="276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76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Times New Roman" charset="0"/>
              <a:ea typeface="ＭＳ Ｐゴシック" charset="0"/>
              <a:cs typeface="ＭＳ Ｐゴシック"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710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4710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B01B1918-2F9C-9745-A191-5A382B24BB12}" type="slidenum">
              <a:rPr lang="es-ES" sz="1200"/>
              <a:pPr eaLnBrk="1" hangingPunct="1"/>
              <a:t>17</a:t>
            </a:fld>
            <a:endParaRPr lang="es-E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915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4915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B51F6CC3-8862-1C4C-A1C5-BA5BE4A5EDFB}" type="slidenum">
              <a:rPr lang="es-ES" sz="1200"/>
              <a:pPr eaLnBrk="1" hangingPunct="1"/>
              <a:t>18</a:t>
            </a:fld>
            <a:endParaRPr lang="es-E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120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5120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96DAF301-4F34-1D40-A22C-32AA74DE394E}" type="slidenum">
              <a:rPr lang="es-ES" sz="1200"/>
              <a:pPr eaLnBrk="1" hangingPunct="1"/>
              <a:t>19</a:t>
            </a:fld>
            <a:endParaRPr lang="es-E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427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5427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A1FBB06B-D57D-2848-9D55-5C3424138325}" type="slidenum">
              <a:rPr lang="es-ES" sz="1200"/>
              <a:pPr eaLnBrk="1" hangingPunct="1"/>
              <a:t>21</a:t>
            </a:fld>
            <a:endParaRPr lang="es-E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632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5632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2930832D-701C-E246-8473-A49373E3D95A}" type="slidenum">
              <a:rPr lang="es-ES" sz="1200"/>
              <a:pPr eaLnBrk="1" hangingPunct="1"/>
              <a:t>22</a:t>
            </a:fld>
            <a:endParaRPr lang="es-E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837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5837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F2E20534-339D-DA42-88F6-04AC90543E71}" type="slidenum">
              <a:rPr lang="es-ES" sz="1200"/>
              <a:pPr eaLnBrk="1" hangingPunct="1"/>
              <a:t>23</a:t>
            </a:fld>
            <a:endParaRPr lang="es-E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041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6041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E3718EAC-4215-8E41-845C-8E8170C1F90D}" type="slidenum">
              <a:rPr lang="es-ES" sz="1200"/>
              <a:pPr eaLnBrk="1" hangingPunct="1"/>
              <a:t>24</a:t>
            </a:fld>
            <a:endParaRPr lang="es-E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246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6246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879B430A-D60B-1A4B-A193-962B22DD458F}" type="slidenum">
              <a:rPr lang="es-ES" sz="1200"/>
              <a:pPr eaLnBrk="1" hangingPunct="1"/>
              <a:t>25</a:t>
            </a:fld>
            <a:endParaRPr lang="es-E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451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6451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1FBEB396-C93B-804B-8877-FCC73B4CECE4}" type="slidenum">
              <a:rPr lang="es-ES" sz="1200"/>
              <a:pPr eaLnBrk="1" hangingPunct="1"/>
              <a:t>26</a:t>
            </a:fld>
            <a:endParaRPr lang="es-E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EF929711-7A48-A946-B64A-3997A388FC42}" type="slidenum">
              <a:rPr lang="es-ES_tradnl" sz="1200"/>
              <a:pPr eaLnBrk="1" hangingPunct="1"/>
              <a:t>29</a:t>
            </a:fld>
            <a:endParaRPr lang="es-ES_tradnl" sz="1200"/>
          </a:p>
        </p:txBody>
      </p:sp>
      <p:sp>
        <p:nvSpPr>
          <p:cNvPr id="276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76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Times New Roman" charset="0"/>
              <a:ea typeface="ＭＳ Ｐゴシック" charset="0"/>
              <a:cs typeface="ＭＳ Ｐゴシック"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AD4D6015-38C3-E046-B6C0-F2DC2C07725E}" type="slidenum">
              <a:rPr lang="es-ES_tradnl" sz="1200"/>
              <a:pPr eaLnBrk="1" hangingPunct="1"/>
              <a:t>30</a:t>
            </a:fld>
            <a:endParaRPr lang="es-ES_tradnl" sz="1200"/>
          </a:p>
        </p:txBody>
      </p:sp>
      <p:sp>
        <p:nvSpPr>
          <p:cNvPr id="2969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969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Times New Roman" charset="0"/>
              <a:ea typeface="ＭＳ Ｐゴシック" charset="0"/>
              <a:cs typeface="ＭＳ Ｐゴシック"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D9F41687-C594-684C-BBF0-D68E60A62245}" type="slidenum">
              <a:rPr lang="es-ES_tradnl" sz="1200"/>
              <a:pPr eaLnBrk="1" hangingPunct="1"/>
              <a:t>31</a:t>
            </a:fld>
            <a:endParaRPr lang="es-ES_tradnl" sz="1200"/>
          </a:p>
        </p:txBody>
      </p:sp>
      <p:sp>
        <p:nvSpPr>
          <p:cNvPr id="7270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270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758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6758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41012E91-C7E7-6948-BA40-901EEB02F30A}" type="slidenum">
              <a:rPr lang="es-ES" sz="1200"/>
              <a:pPr eaLnBrk="1" hangingPunct="1"/>
              <a:t>33</a:t>
            </a:fld>
            <a:endParaRPr lang="es-ES"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065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7065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70A773FA-EDDA-E840-AB1E-73F2B391E3F6}" type="slidenum">
              <a:rPr lang="es-ES" sz="1200"/>
              <a:pPr eaLnBrk="1" hangingPunct="1"/>
              <a:t>35</a:t>
            </a:fld>
            <a:endParaRPr lang="es-ES"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D9F41687-C594-684C-BBF0-D68E60A62245}" type="slidenum">
              <a:rPr lang="es-ES_tradnl" sz="1200"/>
              <a:pPr eaLnBrk="1" hangingPunct="1"/>
              <a:t>36</a:t>
            </a:fld>
            <a:endParaRPr lang="es-ES_tradnl" sz="1200"/>
          </a:p>
        </p:txBody>
      </p:sp>
      <p:sp>
        <p:nvSpPr>
          <p:cNvPr id="7270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270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s-ES">
              <a:latin typeface="Calibri" charset="0"/>
              <a:ea typeface="ＭＳ Ｐゴシック" charset="0"/>
              <a:cs typeface="ＭＳ Ｐゴシック"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475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7475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BFE0591F-ABE1-D646-A12C-4322112520D5}" type="slidenum">
              <a:rPr lang="es-ES" sz="1200"/>
              <a:pPr eaLnBrk="1" hangingPunct="1"/>
              <a:t>37</a:t>
            </a:fld>
            <a:endParaRPr lang="es-ES" sz="120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6802"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76803"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9324CA59-BE0D-AC45-BE65-81251BB94B2A}" type="slidenum">
              <a:rPr lang="es-ES" sz="1200"/>
              <a:pPr eaLnBrk="1" hangingPunct="1"/>
              <a:t>38</a:t>
            </a:fld>
            <a:endParaRPr lang="es-ES" sz="120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8850"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78851"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7274EDDA-CBF5-D842-A688-0B937E399839}" type="slidenum">
              <a:rPr lang="es-ES" sz="1200"/>
              <a:pPr eaLnBrk="1" hangingPunct="1"/>
              <a:t>39</a:t>
            </a:fld>
            <a:endParaRPr lang="es-ES" sz="120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80898"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80899"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4DCB2BF2-9A0C-4C44-BE4E-CB1DD071271D}" type="slidenum">
              <a:rPr lang="es-ES" sz="1200"/>
              <a:pPr eaLnBrk="1" hangingPunct="1"/>
              <a:t>40</a:t>
            </a:fld>
            <a:endParaRPr lang="es-ES" sz="120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82946"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82947"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F5C39F0E-8D1C-024D-BAA5-1ED3A4F0BEFA}" type="slidenum">
              <a:rPr lang="es-ES" sz="1200"/>
              <a:pPr eaLnBrk="1" hangingPunct="1"/>
              <a:t>41</a:t>
            </a:fld>
            <a:endParaRPr lang="es-ES" sz="120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84994"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s-ES">
              <a:latin typeface="Calibri" charset="0"/>
              <a:ea typeface="ＭＳ Ｐゴシック" charset="0"/>
              <a:cs typeface="ＭＳ Ｐゴシック" charset="0"/>
            </a:endParaRPr>
          </a:p>
        </p:txBody>
      </p:sp>
      <p:sp>
        <p:nvSpPr>
          <p:cNvPr id="84995"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fld id="{2384F802-E654-3542-A301-B4F297038EE3}" type="slidenum">
              <a:rPr lang="es-ES" sz="1200"/>
              <a:pPr eaLnBrk="1" hangingPunct="1"/>
              <a:t>42</a:t>
            </a:fld>
            <a:endParaRPr lang="es-E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539668" name="Rectangle 20"/>
          <p:cNvSpPr>
            <a:spLocks noGrp="1" noChangeArrowheads="1"/>
          </p:cNvSpPr>
          <p:nvPr>
            <p:ph type="ctrTitle"/>
          </p:nvPr>
        </p:nvSpPr>
        <p:spPr>
          <a:xfrm>
            <a:off x="684213" y="1773238"/>
            <a:ext cx="7772400" cy="1143000"/>
          </a:xfrm>
        </p:spPr>
        <p:txBody>
          <a:bodyPr/>
          <a:lstStyle>
            <a:lvl1pPr algn="ctr">
              <a:defRPr sz="2400"/>
            </a:lvl1pPr>
          </a:lstStyle>
          <a:p>
            <a:r>
              <a:rPr lang="es-ES"/>
              <a:t>Haga clic para modificar el estilo de título del patrón</a:t>
            </a:r>
          </a:p>
        </p:txBody>
      </p:sp>
      <p:sp>
        <p:nvSpPr>
          <p:cNvPr id="539669" name="Rectangle 21"/>
          <p:cNvSpPr>
            <a:spLocks noGrp="1" noChangeArrowheads="1"/>
          </p:cNvSpPr>
          <p:nvPr>
            <p:ph type="subTitle" idx="1"/>
          </p:nvPr>
        </p:nvSpPr>
        <p:spPr>
          <a:xfrm>
            <a:off x="1331913" y="3644900"/>
            <a:ext cx="6400800" cy="1371600"/>
          </a:xfrm>
        </p:spPr>
        <p:txBody>
          <a:bodyPr anchor="ctr"/>
          <a:lstStyle>
            <a:lvl1pPr marL="0" indent="0" algn="ctr">
              <a:buFont typeface="Wingdings" pitchFamily="2" charset="2"/>
              <a:buNone/>
              <a:defRPr/>
            </a:lvl1pPr>
          </a:lstStyle>
          <a:p>
            <a:r>
              <a:rPr lang="es-ES"/>
              <a:t>Haga clic para modificar el estilo de subtítulo del patrón</a:t>
            </a:r>
          </a:p>
        </p:txBody>
      </p:sp>
      <p:sp>
        <p:nvSpPr>
          <p:cNvPr id="4" name="Rectangle 22"/>
          <p:cNvSpPr>
            <a:spLocks noGrp="1" noChangeArrowheads="1"/>
          </p:cNvSpPr>
          <p:nvPr>
            <p:ph type="dt" sz="half" idx="10"/>
          </p:nvPr>
        </p:nvSpPr>
        <p:spPr>
          <a:ln/>
        </p:spPr>
        <p:txBody>
          <a:bodyPr/>
          <a:lstStyle>
            <a:lvl1pPr>
              <a:defRPr/>
            </a:lvl1pPr>
          </a:lstStyle>
          <a:p>
            <a:pPr>
              <a:defRPr/>
            </a:pPr>
            <a:endParaRPr lang="es-ES"/>
          </a:p>
        </p:txBody>
      </p:sp>
      <p:sp>
        <p:nvSpPr>
          <p:cNvPr id="5" name="Rectangle 23"/>
          <p:cNvSpPr>
            <a:spLocks noGrp="1" noChangeArrowheads="1"/>
          </p:cNvSpPr>
          <p:nvPr>
            <p:ph type="ftr" sz="quarter" idx="11"/>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3657660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cSld name="Título y objetos">
    <p:spTree>
      <p:nvGrpSpPr>
        <p:cNvPr id="1" name=""/>
        <p:cNvGrpSpPr/>
        <p:nvPr/>
      </p:nvGrpSpPr>
      <p:grpSpPr>
        <a:xfrm>
          <a:off x="0" y="0"/>
          <a:ext cx="0" cy="0"/>
          <a:chOff x="0" y="0"/>
          <a:chExt cx="0" cy="0"/>
        </a:xfrm>
      </p:grpSpPr>
      <p:cxnSp>
        <p:nvCxnSpPr>
          <p:cNvPr id="4" name="8 Conector recto"/>
          <p:cNvCxnSpPr/>
          <p:nvPr userDrawn="1"/>
        </p:nvCxnSpPr>
        <p:spPr>
          <a:xfrm>
            <a:off x="395288" y="6116638"/>
            <a:ext cx="8286750"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4 Conector recto"/>
          <p:cNvCxnSpPr/>
          <p:nvPr userDrawn="1"/>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Imagen 6"/>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7164388" y="6165850"/>
            <a:ext cx="1730375"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ítulo"/>
          <p:cNvSpPr>
            <a:spLocks noGrp="1"/>
          </p:cNvSpPr>
          <p:nvPr>
            <p:ph type="title"/>
          </p:nvPr>
        </p:nvSpPr>
        <p:spPr>
          <a:xfrm>
            <a:off x="539750" y="116632"/>
            <a:ext cx="8299450" cy="593725"/>
          </a:xfrm>
        </p:spPr>
        <p:txBody>
          <a:bodyPr/>
          <a:lstStyle>
            <a:lvl1pPr>
              <a:defRPr sz="2400"/>
            </a:lvl1pPr>
          </a:lstStyle>
          <a:p>
            <a:r>
              <a:rPr lang="es-ES" dirty="0" smtClean="0"/>
              <a:t>Haga clic para modificar el estilo de título del patrón</a:t>
            </a:r>
            <a:endParaRPr lang="es-ES" dirty="0"/>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6"/>
          <p:cNvSpPr>
            <a:spLocks noGrp="1" noChangeArrowheads="1"/>
          </p:cNvSpPr>
          <p:nvPr>
            <p:ph type="sldNum" sz="quarter" idx="10"/>
          </p:nvPr>
        </p:nvSpPr>
        <p:spPr>
          <a:xfrm>
            <a:off x="3635375" y="6237288"/>
            <a:ext cx="1905000" cy="457200"/>
          </a:xfrm>
          <a:prstGeom prst="rect">
            <a:avLst/>
          </a:prstGeom>
        </p:spPr>
        <p:txBody>
          <a:bodyPr vert="horz" wrap="square" lIns="91440" tIns="45720" rIns="91440" bIns="45720" numCol="1" anchor="t" anchorCtr="0" compatLnSpc="1">
            <a:prstTxWarp prst="textNoShape">
              <a:avLst/>
            </a:prstTxWarp>
          </a:bodyPr>
          <a:lstStyle>
            <a:lvl1pPr algn="ctr">
              <a:defRPr>
                <a:cs typeface="Arial" charset="0"/>
              </a:defRPr>
            </a:lvl1pPr>
          </a:lstStyle>
          <a:p>
            <a:pPr>
              <a:defRPr/>
            </a:pPr>
            <a:fld id="{7815FCED-3F3D-9B44-B8D7-62E10A32EBAC}" type="slidenum">
              <a:rPr lang="es-ES_tradnl"/>
              <a:pPr>
                <a:defRPr/>
              </a:pPr>
              <a:t>‹Nº›</a:t>
            </a:fld>
            <a:endParaRPr lang="es-ES_tradnl" dirty="0"/>
          </a:p>
        </p:txBody>
      </p:sp>
    </p:spTree>
    <p:extLst>
      <p:ext uri="{BB962C8B-B14F-4D97-AF65-F5344CB8AC3E}">
        <p14:creationId xmlns:p14="http://schemas.microsoft.com/office/powerpoint/2010/main" val="2620368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1_Título y objetos">
    <p:spTree>
      <p:nvGrpSpPr>
        <p:cNvPr id="1" name=""/>
        <p:cNvGrpSpPr/>
        <p:nvPr/>
      </p:nvGrpSpPr>
      <p:grpSpPr>
        <a:xfrm>
          <a:off x="0" y="0"/>
          <a:ext cx="0" cy="0"/>
          <a:chOff x="0" y="0"/>
          <a:chExt cx="0" cy="0"/>
        </a:xfrm>
      </p:grpSpPr>
      <p:pic>
        <p:nvPicPr>
          <p:cNvPr id="4" name="Imagen 6"/>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7164388" y="6165850"/>
            <a:ext cx="1730375"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4 Conector recto"/>
          <p:cNvCxnSpPr/>
          <p:nvPr userDrawn="1"/>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8 Conector recto"/>
          <p:cNvCxnSpPr/>
          <p:nvPr userDrawn="1"/>
        </p:nvCxnSpPr>
        <p:spPr>
          <a:xfrm>
            <a:off x="395288" y="6235700"/>
            <a:ext cx="7307262"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8 Conector recto"/>
          <p:cNvCxnSpPr/>
          <p:nvPr userDrawn="1"/>
        </p:nvCxnSpPr>
        <p:spPr>
          <a:xfrm>
            <a:off x="8280400" y="6235700"/>
            <a:ext cx="539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 name="1 Título"/>
          <p:cNvSpPr>
            <a:spLocks noGrp="1"/>
          </p:cNvSpPr>
          <p:nvPr>
            <p:ph type="title"/>
          </p:nvPr>
        </p:nvSpPr>
        <p:spPr>
          <a:xfrm>
            <a:off x="539750" y="116632"/>
            <a:ext cx="8299450" cy="593725"/>
          </a:xfrm>
        </p:spPr>
        <p:txBody>
          <a:bodyPr/>
          <a:lstStyle>
            <a:lvl1pPr>
              <a:defRPr sz="2400"/>
            </a:lvl1pPr>
          </a:lstStyle>
          <a:p>
            <a:r>
              <a:rPr lang="es-ES" dirty="0" smtClean="0"/>
              <a:t>Haga clic para modificar el estilo de título del patrón</a:t>
            </a:r>
            <a:endParaRPr lang="es-ES" dirty="0"/>
          </a:p>
        </p:txBody>
      </p:sp>
      <p:sp>
        <p:nvSpPr>
          <p:cNvPr id="3" name="2 Marcador de contenido"/>
          <p:cNvSpPr>
            <a:spLocks noGrp="1"/>
          </p:cNvSpPr>
          <p:nvPr>
            <p:ph idx="1"/>
          </p:nvPr>
        </p:nvSpPr>
        <p:spPr>
          <a:xfrm>
            <a:off x="539750" y="980728"/>
            <a:ext cx="8299450" cy="43719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8" name="Rectangle 6"/>
          <p:cNvSpPr>
            <a:spLocks noGrp="1" noChangeArrowheads="1"/>
          </p:cNvSpPr>
          <p:nvPr>
            <p:ph type="sldNum" sz="quarter" idx="10"/>
          </p:nvPr>
        </p:nvSpPr>
        <p:spPr>
          <a:xfrm>
            <a:off x="3708400" y="6284913"/>
            <a:ext cx="1905000" cy="457200"/>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56B9111D-EAA9-C24C-A24F-56C49B19ECC2}" type="slidenum">
              <a:rPr lang="es-ES_tradnl"/>
              <a:pPr>
                <a:defRPr/>
              </a:pPr>
              <a:t>‹Nº›</a:t>
            </a:fld>
            <a:endParaRPr lang="es-ES_tradnl" dirty="0"/>
          </a:p>
        </p:txBody>
      </p:sp>
    </p:spTree>
    <p:extLst>
      <p:ext uri="{BB962C8B-B14F-4D97-AF65-F5344CB8AC3E}">
        <p14:creationId xmlns:p14="http://schemas.microsoft.com/office/powerpoint/2010/main" val="1968245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pic>
        <p:nvPicPr>
          <p:cNvPr id="3" name="Imagen 6"/>
          <p:cNvPicPr>
            <a:picLocks noChangeAspect="1"/>
          </p:cNvPicPr>
          <p:nvPr userDrawn="1"/>
        </p:nvPicPr>
        <p:blipFill>
          <a:blip r:embed="rId2" cstate="email">
            <a:alphaModFix amt="32000"/>
            <a:extLst>
              <a:ext uri="{28A0092B-C50C-407E-A947-70E740481C1C}">
                <a14:useLocalDpi xmlns:a14="http://schemas.microsoft.com/office/drawing/2010/main" val="0"/>
              </a:ext>
            </a:extLst>
          </a:blip>
          <a:srcRect/>
          <a:stretch>
            <a:fillRect/>
          </a:stretch>
        </p:blipFill>
        <p:spPr bwMode="auto">
          <a:xfrm>
            <a:off x="-2089150" y="2708275"/>
            <a:ext cx="6281738" cy="6156325"/>
          </a:xfrm>
          <a:prstGeom prst="rect">
            <a:avLst/>
          </a:prstGeom>
          <a:noFill/>
          <a:ln>
            <a:noFill/>
          </a:ln>
          <a:extLst>
            <a:ext uri="{909E8E84-426E-40DD-AFC4-6F175D3DCCD1}">
              <a14:hiddenFill xmlns:a14="http://schemas.microsoft.com/office/drawing/2010/main">
                <a:solidFill>
                  <a:srgbClr val="FFFFFF">
                    <a:alpha val="32156"/>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9668" name="Rectangle 20"/>
          <p:cNvSpPr>
            <a:spLocks noGrp="1" noChangeArrowheads="1"/>
          </p:cNvSpPr>
          <p:nvPr>
            <p:ph type="ctrTitle"/>
          </p:nvPr>
        </p:nvSpPr>
        <p:spPr>
          <a:xfrm>
            <a:off x="2141677" y="2798916"/>
            <a:ext cx="4680624" cy="2430324"/>
          </a:xfrm>
          <a:solidFill>
            <a:srgbClr val="0B3393"/>
          </a:solidFill>
          <a:ln w="9525" cap="flat" cmpd="sng" algn="ctr">
            <a:noFill/>
            <a:prstDash val="solid"/>
            <a:miter lim="800000"/>
            <a:headEnd type="none" w="med" len="med"/>
            <a:tailEnd type="none" w="med" len="med"/>
          </a:ln>
          <a:effectLst/>
        </p:spPr>
        <p:txBody>
          <a:bodyPr rot="0" spcFirstLastPara="0" vertOverflow="overflow" horzOverflow="overflow" lIns="91426" tIns="45712" rIns="91426" bIns="45712" spcCol="0" rtlCol="0" fromWordArt="0" forceAA="0">
            <a:normAutofit/>
          </a:bodyPr>
          <a:lstStyle>
            <a:lvl1pPr>
              <a:defRPr kumimoji="1" lang="es-ES" sz="3600" b="1" i="0" u="none" strike="noStrike" kern="1200" cap="none" normalizeH="0" baseline="0" dirty="0">
                <a:ln>
                  <a:noFill/>
                </a:ln>
                <a:solidFill>
                  <a:srgbClr val="FFFFFF"/>
                </a:solidFill>
                <a:effectLst/>
                <a:latin typeface="Arial"/>
                <a:ea typeface="MS PGothic" charset="0"/>
                <a:cs typeface="Arial"/>
              </a:defRPr>
            </a:lvl1pPr>
          </a:lstStyle>
          <a:p>
            <a:pPr lvl="0"/>
            <a:r>
              <a:rPr lang="es-ES" dirty="0"/>
              <a:t>Haga clic para modificar el estilo de título del patrón</a:t>
            </a:r>
          </a:p>
        </p:txBody>
      </p:sp>
      <p:sp>
        <p:nvSpPr>
          <p:cNvPr id="4" name="Rectangle 22"/>
          <p:cNvSpPr>
            <a:spLocks noGrp="1" noChangeArrowheads="1"/>
          </p:cNvSpPr>
          <p:nvPr>
            <p:ph type="dt" sz="half" idx="10"/>
          </p:nvPr>
        </p:nvSpPr>
        <p:spPr/>
        <p:txBody>
          <a:bodyPr/>
          <a:lstStyle>
            <a:lvl1pPr>
              <a:defRPr/>
            </a:lvl1pPr>
          </a:lstStyle>
          <a:p>
            <a:pPr>
              <a:defRPr/>
            </a:pPr>
            <a:endParaRPr lang="es-ES"/>
          </a:p>
        </p:txBody>
      </p:sp>
      <p:sp>
        <p:nvSpPr>
          <p:cNvPr id="5" name="Rectangle 24"/>
          <p:cNvSpPr>
            <a:spLocks noGrp="1" noChangeArrowheads="1"/>
          </p:cNvSpPr>
          <p:nvPr>
            <p:ph type="sldNum" sz="quarter" idx="11"/>
          </p:nvPr>
        </p:nvSpPr>
        <p:spPr>
          <a:xfrm>
            <a:off x="3927475" y="6324600"/>
            <a:ext cx="1905000" cy="457200"/>
          </a:xfrm>
          <a:prstGeom prst="rect">
            <a:avLst/>
          </a:prstGeom>
        </p:spPr>
        <p:txBody>
          <a:bodyPr/>
          <a:lstStyle>
            <a:lvl1pPr>
              <a:defRPr/>
            </a:lvl1pPr>
          </a:lstStyle>
          <a:p>
            <a:pPr>
              <a:defRPr/>
            </a:pPr>
            <a:fld id="{CF743E06-1CA6-C542-8601-91623D73CD49}" type="slidenum">
              <a:rPr lang="es-ES"/>
              <a:pPr>
                <a:defRPr/>
              </a:pPr>
              <a:t>‹Nº›</a:t>
            </a:fld>
            <a:endParaRPr lang="es-ES"/>
          </a:p>
        </p:txBody>
      </p:sp>
    </p:spTree>
    <p:extLst>
      <p:ext uri="{BB962C8B-B14F-4D97-AF65-F5344CB8AC3E}">
        <p14:creationId xmlns:p14="http://schemas.microsoft.com/office/powerpoint/2010/main" val="2556917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Diapositiva de título">
    <p:spTree>
      <p:nvGrpSpPr>
        <p:cNvPr id="1" name=""/>
        <p:cNvGrpSpPr/>
        <p:nvPr/>
      </p:nvGrpSpPr>
      <p:grpSpPr>
        <a:xfrm>
          <a:off x="0" y="0"/>
          <a:ext cx="0" cy="0"/>
          <a:chOff x="0" y="0"/>
          <a:chExt cx="0" cy="0"/>
        </a:xfrm>
      </p:grpSpPr>
      <p:pic>
        <p:nvPicPr>
          <p:cNvPr id="3" name="Imagen 6"/>
          <p:cNvPicPr>
            <a:picLocks noChangeAspect="1"/>
          </p:cNvPicPr>
          <p:nvPr userDrawn="1"/>
        </p:nvPicPr>
        <p:blipFill>
          <a:blip r:embed="rId2">
            <a:alphaModFix amt="43000"/>
            <a:extLst>
              <a:ext uri="{28A0092B-C50C-407E-A947-70E740481C1C}">
                <a14:useLocalDpi xmlns:a14="http://schemas.microsoft.com/office/drawing/2010/main" val="0"/>
              </a:ext>
            </a:extLst>
          </a:blip>
          <a:srcRect/>
          <a:stretch>
            <a:fillRect/>
          </a:stretch>
        </p:blipFill>
        <p:spPr bwMode="auto">
          <a:xfrm>
            <a:off x="4392613" y="2160588"/>
            <a:ext cx="7650162" cy="7496175"/>
          </a:xfrm>
          <a:prstGeom prst="rect">
            <a:avLst/>
          </a:prstGeom>
          <a:noFill/>
          <a:ln>
            <a:noFill/>
          </a:ln>
          <a:extLst>
            <a:ext uri="{909E8E84-426E-40DD-AFC4-6F175D3DCCD1}">
              <a14:hiddenFill xmlns:a14="http://schemas.microsoft.com/office/drawing/2010/main">
                <a:solidFill>
                  <a:srgbClr val="FFFFFF">
                    <a:alpha val="4313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9668" name="Rectangle 20"/>
          <p:cNvSpPr>
            <a:spLocks noGrp="1" noChangeArrowheads="1"/>
          </p:cNvSpPr>
          <p:nvPr>
            <p:ph type="ctrTitle"/>
          </p:nvPr>
        </p:nvSpPr>
        <p:spPr>
          <a:xfrm>
            <a:off x="2141677" y="2798916"/>
            <a:ext cx="4680624" cy="2430324"/>
          </a:xfrm>
          <a:solidFill>
            <a:srgbClr val="0B3393"/>
          </a:solidFill>
          <a:ln w="9525" cap="flat" cmpd="sng" algn="ctr">
            <a:noFill/>
            <a:prstDash val="solid"/>
            <a:miter lim="800000"/>
            <a:headEnd type="none" w="med" len="med"/>
            <a:tailEnd type="none" w="med" len="med"/>
          </a:ln>
          <a:effectLst/>
        </p:spPr>
        <p:txBody>
          <a:bodyPr rot="0" spcFirstLastPara="0" vertOverflow="overflow" horzOverflow="overflow" lIns="91426" tIns="45712" rIns="91426" bIns="45712" spcCol="0" rtlCol="0" fromWordArt="0" forceAA="0">
            <a:normAutofit/>
          </a:bodyPr>
          <a:lstStyle>
            <a:lvl1pPr>
              <a:defRPr kumimoji="1" lang="es-ES" sz="3600" b="1" i="0" u="none" strike="noStrike" kern="1200" cap="none" normalizeH="0" baseline="0" dirty="0">
                <a:ln>
                  <a:noFill/>
                </a:ln>
                <a:solidFill>
                  <a:srgbClr val="FFFFFF"/>
                </a:solidFill>
                <a:effectLst/>
                <a:latin typeface="Arial"/>
                <a:ea typeface="MS PGothic" charset="0"/>
                <a:cs typeface="Arial"/>
              </a:defRPr>
            </a:lvl1pPr>
          </a:lstStyle>
          <a:p>
            <a:pPr lvl="0"/>
            <a:r>
              <a:rPr lang="es-ES" dirty="0"/>
              <a:t>Haga clic para modificar el estilo de título del patrón</a:t>
            </a:r>
          </a:p>
        </p:txBody>
      </p:sp>
      <p:sp>
        <p:nvSpPr>
          <p:cNvPr id="4" name="Rectangle 22"/>
          <p:cNvSpPr>
            <a:spLocks noGrp="1" noChangeArrowheads="1"/>
          </p:cNvSpPr>
          <p:nvPr>
            <p:ph type="dt" sz="half" idx="10"/>
          </p:nvPr>
        </p:nvSpPr>
        <p:spPr/>
        <p:txBody>
          <a:bodyPr/>
          <a:lstStyle>
            <a:lvl1pPr>
              <a:defRPr/>
            </a:lvl1pPr>
          </a:lstStyle>
          <a:p>
            <a:pPr>
              <a:defRPr/>
            </a:pPr>
            <a:endParaRPr lang="es-ES"/>
          </a:p>
        </p:txBody>
      </p:sp>
      <p:sp>
        <p:nvSpPr>
          <p:cNvPr id="5" name="Rectangle 24"/>
          <p:cNvSpPr>
            <a:spLocks noGrp="1" noChangeArrowheads="1"/>
          </p:cNvSpPr>
          <p:nvPr>
            <p:ph type="sldNum" sz="quarter" idx="11"/>
          </p:nvPr>
        </p:nvSpPr>
        <p:spPr>
          <a:xfrm>
            <a:off x="3927475" y="6324600"/>
            <a:ext cx="1905000" cy="457200"/>
          </a:xfrm>
          <a:prstGeom prst="rect">
            <a:avLst/>
          </a:prstGeom>
        </p:spPr>
        <p:txBody>
          <a:bodyPr/>
          <a:lstStyle>
            <a:lvl1pPr>
              <a:defRPr/>
            </a:lvl1pPr>
          </a:lstStyle>
          <a:p>
            <a:pPr>
              <a:defRPr/>
            </a:pPr>
            <a:fld id="{06A01E6F-6E57-C044-9543-551073DF7928}" type="slidenum">
              <a:rPr lang="es-ES"/>
              <a:pPr>
                <a:defRPr/>
              </a:pPr>
              <a:t>‹Nº›</a:t>
            </a:fld>
            <a:endParaRPr lang="es-ES"/>
          </a:p>
        </p:txBody>
      </p:sp>
    </p:spTree>
    <p:extLst>
      <p:ext uri="{BB962C8B-B14F-4D97-AF65-F5344CB8AC3E}">
        <p14:creationId xmlns:p14="http://schemas.microsoft.com/office/powerpoint/2010/main" val="1143477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Diapositiva de título">
    <p:spTree>
      <p:nvGrpSpPr>
        <p:cNvPr id="1" name=""/>
        <p:cNvGrpSpPr/>
        <p:nvPr/>
      </p:nvGrpSpPr>
      <p:grpSpPr>
        <a:xfrm>
          <a:off x="0" y="0"/>
          <a:ext cx="0" cy="0"/>
          <a:chOff x="0" y="0"/>
          <a:chExt cx="0" cy="0"/>
        </a:xfrm>
      </p:grpSpPr>
      <p:pic>
        <p:nvPicPr>
          <p:cNvPr id="3" name="Imagen 6"/>
          <p:cNvPicPr>
            <a:picLocks noChangeAspect="1"/>
          </p:cNvPicPr>
          <p:nvPr userDrawn="1"/>
        </p:nvPicPr>
        <p:blipFill>
          <a:blip r:embed="rId2">
            <a:alphaModFix amt="45000"/>
            <a:extLst>
              <a:ext uri="{28A0092B-C50C-407E-A947-70E740481C1C}">
                <a14:useLocalDpi xmlns:a14="http://schemas.microsoft.com/office/drawing/2010/main" val="0"/>
              </a:ext>
            </a:extLst>
          </a:blip>
          <a:srcRect/>
          <a:stretch>
            <a:fillRect/>
          </a:stretch>
        </p:blipFill>
        <p:spPr bwMode="auto">
          <a:xfrm>
            <a:off x="2411413" y="931863"/>
            <a:ext cx="9439275" cy="9248775"/>
          </a:xfrm>
          <a:prstGeom prst="rect">
            <a:avLst/>
          </a:prstGeom>
          <a:noFill/>
          <a:ln>
            <a:noFill/>
          </a:ln>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9668" name="Rectangle 20"/>
          <p:cNvSpPr>
            <a:spLocks noGrp="1" noChangeArrowheads="1"/>
          </p:cNvSpPr>
          <p:nvPr>
            <p:ph type="ctrTitle"/>
          </p:nvPr>
        </p:nvSpPr>
        <p:spPr>
          <a:xfrm>
            <a:off x="2231689" y="2798916"/>
            <a:ext cx="4680624" cy="2430324"/>
          </a:xfrm>
          <a:solidFill>
            <a:srgbClr val="0B3393"/>
          </a:solidFill>
          <a:ln w="9525" cap="flat" cmpd="sng" algn="ctr">
            <a:noFill/>
            <a:prstDash val="solid"/>
            <a:miter lim="800000"/>
            <a:headEnd type="none" w="med" len="med"/>
            <a:tailEnd type="none" w="med" len="med"/>
          </a:ln>
          <a:effectLst/>
        </p:spPr>
        <p:txBody>
          <a:bodyPr rot="0" spcFirstLastPara="0" vertOverflow="overflow" horzOverflow="overflow" lIns="91426" tIns="45712" rIns="91426" bIns="45712" spcCol="0" rtlCol="0" fromWordArt="0" forceAA="0">
            <a:normAutofit/>
          </a:bodyPr>
          <a:lstStyle>
            <a:lvl1pPr>
              <a:defRPr kumimoji="1" lang="es-ES" sz="3600" b="1" i="0" u="none" strike="noStrike" kern="1200" cap="none" normalizeH="0" baseline="0" dirty="0">
                <a:ln>
                  <a:noFill/>
                </a:ln>
                <a:solidFill>
                  <a:srgbClr val="FFFFFF"/>
                </a:solidFill>
                <a:effectLst/>
                <a:latin typeface="Arial"/>
                <a:ea typeface="MS PGothic" charset="0"/>
                <a:cs typeface="Arial"/>
              </a:defRPr>
            </a:lvl1pPr>
          </a:lstStyle>
          <a:p>
            <a:pPr lvl="0"/>
            <a:r>
              <a:rPr lang="es-ES" dirty="0"/>
              <a:t>Haga clic para modificar el estilo de título del patrón</a:t>
            </a:r>
          </a:p>
        </p:txBody>
      </p:sp>
      <p:sp>
        <p:nvSpPr>
          <p:cNvPr id="4" name="Rectangle 22"/>
          <p:cNvSpPr>
            <a:spLocks noGrp="1" noChangeArrowheads="1"/>
          </p:cNvSpPr>
          <p:nvPr>
            <p:ph type="dt" sz="half" idx="10"/>
          </p:nvPr>
        </p:nvSpPr>
        <p:spPr/>
        <p:txBody>
          <a:bodyPr/>
          <a:lstStyle>
            <a:lvl1pPr>
              <a:defRPr/>
            </a:lvl1pPr>
          </a:lstStyle>
          <a:p>
            <a:pPr>
              <a:defRPr/>
            </a:pPr>
            <a:endParaRPr lang="es-ES"/>
          </a:p>
        </p:txBody>
      </p:sp>
      <p:sp>
        <p:nvSpPr>
          <p:cNvPr id="5" name="Rectangle 24"/>
          <p:cNvSpPr>
            <a:spLocks noGrp="1" noChangeArrowheads="1"/>
          </p:cNvSpPr>
          <p:nvPr>
            <p:ph type="sldNum" sz="quarter" idx="11"/>
          </p:nvPr>
        </p:nvSpPr>
        <p:spPr>
          <a:xfrm>
            <a:off x="3927475" y="6324600"/>
            <a:ext cx="1905000" cy="457200"/>
          </a:xfrm>
          <a:prstGeom prst="rect">
            <a:avLst/>
          </a:prstGeom>
        </p:spPr>
        <p:txBody>
          <a:bodyPr/>
          <a:lstStyle>
            <a:lvl1pPr>
              <a:defRPr/>
            </a:lvl1pPr>
          </a:lstStyle>
          <a:p>
            <a:pPr>
              <a:defRPr/>
            </a:pPr>
            <a:fld id="{524321CA-5BD7-2E4F-B17C-E9C627767BF2}" type="slidenum">
              <a:rPr lang="es-ES"/>
              <a:pPr>
                <a:defRPr/>
              </a:pPr>
              <a:t>‹Nº›</a:t>
            </a:fld>
            <a:endParaRPr lang="es-ES"/>
          </a:p>
        </p:txBody>
      </p:sp>
    </p:spTree>
    <p:extLst>
      <p:ext uri="{BB962C8B-B14F-4D97-AF65-F5344CB8AC3E}">
        <p14:creationId xmlns:p14="http://schemas.microsoft.com/office/powerpoint/2010/main" val="1275509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4" name="6 Conector recto"/>
          <p:cNvCxnSpPr/>
          <p:nvPr userDrawn="1"/>
        </p:nvCxnSpPr>
        <p:spPr>
          <a:xfrm>
            <a:off x="395288" y="6116638"/>
            <a:ext cx="8286750" cy="1587"/>
          </a:xfrm>
          <a:prstGeom prst="line">
            <a:avLst/>
          </a:prstGeom>
          <a:ln w="28575">
            <a:solidFill>
              <a:srgbClr val="1158AC"/>
            </a:solidFill>
          </a:ln>
        </p:spPr>
        <p:style>
          <a:lnRef idx="1">
            <a:schemeClr val="accent1"/>
          </a:lnRef>
          <a:fillRef idx="0">
            <a:schemeClr val="accent1"/>
          </a:fillRef>
          <a:effectRef idx="0">
            <a:schemeClr val="accent1"/>
          </a:effectRef>
          <a:fontRef idx="minor">
            <a:schemeClr val="tx1"/>
          </a:fontRef>
        </p:style>
      </p:cxnSp>
      <p:cxnSp>
        <p:nvCxnSpPr>
          <p:cNvPr id="5" name="4 Conector recto"/>
          <p:cNvCxnSpPr/>
          <p:nvPr userDrawn="1"/>
        </p:nvCxnSpPr>
        <p:spPr>
          <a:xfrm>
            <a:off x="357188" y="714375"/>
            <a:ext cx="8286750" cy="1588"/>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1 Título"/>
          <p:cNvSpPr>
            <a:spLocks noGrp="1"/>
          </p:cNvSpPr>
          <p:nvPr>
            <p:ph type="title"/>
          </p:nvPr>
        </p:nvSpPr>
        <p:spPr>
          <a:xfrm>
            <a:off x="457200" y="116632"/>
            <a:ext cx="8229600" cy="562074"/>
          </a:xfrm>
        </p:spPr>
        <p:txBody>
          <a:bodyPr/>
          <a:lstStyle>
            <a:lvl1pPr>
              <a:defRPr sz="2400"/>
            </a:lvl1pPr>
          </a:lstStyle>
          <a:p>
            <a:r>
              <a:rPr lang="es-ES" dirty="0" smtClean="0"/>
              <a:t>Haga clic para modificar el estilo de título del patrón</a:t>
            </a:r>
            <a:endParaRPr lang="es-ES" dirty="0"/>
          </a:p>
        </p:txBody>
      </p:sp>
      <p:sp>
        <p:nvSpPr>
          <p:cNvPr id="3" name="2 Marcador de contenido"/>
          <p:cNvSpPr>
            <a:spLocks noGrp="1"/>
          </p:cNvSpPr>
          <p:nvPr>
            <p:ph idx="1"/>
          </p:nvPr>
        </p:nvSpPr>
        <p:spPr>
          <a:xfrm>
            <a:off x="457200" y="980729"/>
            <a:ext cx="8229600" cy="5112568"/>
          </a:xfrm>
        </p:spPr>
        <p:txBody>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ES" dirty="0"/>
          </a:p>
        </p:txBody>
      </p:sp>
      <p:sp>
        <p:nvSpPr>
          <p:cNvPr id="6" name="3 Marcador de fecha"/>
          <p:cNvSpPr>
            <a:spLocks noGrp="1"/>
          </p:cNvSpPr>
          <p:nvPr>
            <p:ph type="dt" sz="half" idx="10"/>
          </p:nvPr>
        </p:nvSpPr>
        <p:spPr/>
        <p:txBody>
          <a:bodyPr/>
          <a:lstStyle>
            <a:lvl1pPr>
              <a:defRPr/>
            </a:lvl1pPr>
          </a:lstStyle>
          <a:p>
            <a:pPr>
              <a:defRPr/>
            </a:pPr>
            <a:fld id="{A05397F4-62F9-F84B-986C-B280955ECF17}" type="datetime1">
              <a:rPr lang="es-ES"/>
              <a:pPr>
                <a:defRPr/>
              </a:pPr>
              <a:t>05/03/2019</a:t>
            </a:fld>
            <a:endParaRPr lang="es-ES"/>
          </a:p>
        </p:txBody>
      </p:sp>
      <p:sp>
        <p:nvSpPr>
          <p:cNvPr id="7" name="5 Marcador de número de diapositiva"/>
          <p:cNvSpPr>
            <a:spLocks noGrp="1"/>
          </p:cNvSpPr>
          <p:nvPr>
            <p:ph type="sldNum" sz="quarter" idx="11"/>
          </p:nvPr>
        </p:nvSpPr>
        <p:spPr/>
        <p:txBody>
          <a:bodyPr/>
          <a:lstStyle>
            <a:lvl1pPr>
              <a:defRPr/>
            </a:lvl1pPr>
          </a:lstStyle>
          <a:p>
            <a:pPr>
              <a:defRPr/>
            </a:pPr>
            <a:fld id="{958683B8-6D21-5C45-A3AF-59B5B049F947}" type="slidenum">
              <a:rPr lang="es-ES"/>
              <a:pPr>
                <a:defRPr/>
              </a:pPr>
              <a:t>‹Nº›</a:t>
            </a:fld>
            <a:endParaRPr lang="es-ES"/>
          </a:p>
        </p:txBody>
      </p:sp>
    </p:spTree>
    <p:extLst>
      <p:ext uri="{BB962C8B-B14F-4D97-AF65-F5344CB8AC3E}">
        <p14:creationId xmlns:p14="http://schemas.microsoft.com/office/powerpoint/2010/main" val="209746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cxnSp>
        <p:nvCxnSpPr>
          <p:cNvPr id="4" name="6 Conector recto"/>
          <p:cNvCxnSpPr/>
          <p:nvPr userDrawn="1"/>
        </p:nvCxnSpPr>
        <p:spPr>
          <a:xfrm>
            <a:off x="395288" y="6116638"/>
            <a:ext cx="8286750" cy="1587"/>
          </a:xfrm>
          <a:prstGeom prst="line">
            <a:avLst/>
          </a:prstGeom>
          <a:ln w="28575">
            <a:solidFill>
              <a:srgbClr val="1158AC"/>
            </a:solidFill>
          </a:ln>
        </p:spPr>
        <p:style>
          <a:lnRef idx="1">
            <a:schemeClr val="accent1"/>
          </a:lnRef>
          <a:fillRef idx="0">
            <a:schemeClr val="accent1"/>
          </a:fillRef>
          <a:effectRef idx="0">
            <a:schemeClr val="accent1"/>
          </a:effectRef>
          <a:fontRef idx="minor">
            <a:schemeClr val="tx1"/>
          </a:fontRef>
        </p:style>
      </p:cxnSp>
      <p:cxnSp>
        <p:nvCxnSpPr>
          <p:cNvPr id="5" name="4 Conector recto"/>
          <p:cNvCxnSpPr/>
          <p:nvPr userDrawn="1"/>
        </p:nvCxnSpPr>
        <p:spPr>
          <a:xfrm>
            <a:off x="357188" y="714375"/>
            <a:ext cx="8286750" cy="1588"/>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1 Título"/>
          <p:cNvSpPr>
            <a:spLocks noGrp="1"/>
          </p:cNvSpPr>
          <p:nvPr>
            <p:ph type="title"/>
          </p:nvPr>
        </p:nvSpPr>
        <p:spPr>
          <a:xfrm>
            <a:off x="467544" y="188640"/>
            <a:ext cx="8229600" cy="504056"/>
          </a:xfrm>
        </p:spPr>
        <p:txBody>
          <a:bodyPr/>
          <a:lstStyle>
            <a:lvl1pPr>
              <a:defRPr sz="2400"/>
            </a:lvl1pPr>
          </a:lstStyle>
          <a:p>
            <a:r>
              <a:rPr lang="es-ES" smtClean="0"/>
              <a:t>Haga clic para modificar el estilo de título del patrón</a:t>
            </a:r>
            <a:endParaRPr lang="es-ES"/>
          </a:p>
        </p:txBody>
      </p:sp>
      <p:sp>
        <p:nvSpPr>
          <p:cNvPr id="3" name="2 Marcador de tabla"/>
          <p:cNvSpPr>
            <a:spLocks noGrp="1"/>
          </p:cNvSpPr>
          <p:nvPr>
            <p:ph type="tbl" idx="1"/>
          </p:nvPr>
        </p:nvSpPr>
        <p:spPr>
          <a:xfrm>
            <a:off x="457200" y="908720"/>
            <a:ext cx="8229600" cy="5145443"/>
          </a:xfrm>
        </p:spPr>
        <p:txBody>
          <a:bodyPr/>
          <a:lstStyle/>
          <a:p>
            <a:pPr lvl="0"/>
            <a:endParaRPr lang="es-ES" noProof="0" smtClean="0"/>
          </a:p>
        </p:txBody>
      </p:sp>
      <p:sp>
        <p:nvSpPr>
          <p:cNvPr id="6" name="3 Marcador de fecha"/>
          <p:cNvSpPr>
            <a:spLocks noGrp="1"/>
          </p:cNvSpPr>
          <p:nvPr>
            <p:ph type="dt" sz="half" idx="10"/>
          </p:nvPr>
        </p:nvSpPr>
        <p:spPr/>
        <p:txBody>
          <a:bodyPr/>
          <a:lstStyle>
            <a:lvl1pPr>
              <a:defRPr/>
            </a:lvl1pPr>
          </a:lstStyle>
          <a:p>
            <a:pPr>
              <a:defRPr/>
            </a:pPr>
            <a:fld id="{16C6F5B0-7F07-B24A-B6B7-50204ED94176}" type="datetime1">
              <a:rPr lang="es-ES"/>
              <a:pPr>
                <a:defRPr/>
              </a:pPr>
              <a:t>05/03/2019</a:t>
            </a:fld>
            <a:endParaRPr lang="es-ES"/>
          </a:p>
        </p:txBody>
      </p:sp>
      <p:sp>
        <p:nvSpPr>
          <p:cNvPr id="7" name="5 Marcador de número de diapositiva"/>
          <p:cNvSpPr>
            <a:spLocks noGrp="1"/>
          </p:cNvSpPr>
          <p:nvPr>
            <p:ph type="sldNum" sz="quarter" idx="11"/>
          </p:nvPr>
        </p:nvSpPr>
        <p:spPr>
          <a:xfrm>
            <a:off x="3563938" y="6237288"/>
            <a:ext cx="2133600" cy="476250"/>
          </a:xfrm>
        </p:spPr>
        <p:txBody>
          <a:bodyPr/>
          <a:lstStyle>
            <a:lvl1pPr>
              <a:defRPr/>
            </a:lvl1pPr>
          </a:lstStyle>
          <a:p>
            <a:pPr>
              <a:defRPr/>
            </a:pPr>
            <a:fld id="{E99151CC-8943-D249-A109-59CC4620FAF9}" type="slidenum">
              <a:rPr lang="es-ES"/>
              <a:pPr>
                <a:defRPr/>
              </a:pPr>
              <a:t>‹Nº›</a:t>
            </a:fld>
            <a:endParaRPr lang="es-ES"/>
          </a:p>
        </p:txBody>
      </p:sp>
    </p:spTree>
    <p:extLst>
      <p:ext uri="{BB962C8B-B14F-4D97-AF65-F5344CB8AC3E}">
        <p14:creationId xmlns:p14="http://schemas.microsoft.com/office/powerpoint/2010/main" val="2846210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Diapositiva de título">
    <p:spTree>
      <p:nvGrpSpPr>
        <p:cNvPr id="1" name=""/>
        <p:cNvGrpSpPr/>
        <p:nvPr/>
      </p:nvGrpSpPr>
      <p:grpSpPr>
        <a:xfrm>
          <a:off x="0" y="0"/>
          <a:ext cx="0" cy="0"/>
          <a:chOff x="0" y="0"/>
          <a:chExt cx="0" cy="0"/>
        </a:xfrm>
      </p:grpSpPr>
      <p:pic>
        <p:nvPicPr>
          <p:cNvPr id="3" name="Imagen 6"/>
          <p:cNvPicPr>
            <a:picLocks noChangeAspect="1"/>
          </p:cNvPicPr>
          <p:nvPr userDrawn="1"/>
        </p:nvPicPr>
        <p:blipFill>
          <a:blip r:embed="rId2">
            <a:alphaModFix amt="45000"/>
            <a:extLst>
              <a:ext uri="{28A0092B-C50C-407E-A947-70E740481C1C}">
                <a14:useLocalDpi xmlns:a14="http://schemas.microsoft.com/office/drawing/2010/main" val="0"/>
              </a:ext>
            </a:extLst>
          </a:blip>
          <a:srcRect/>
          <a:stretch>
            <a:fillRect/>
          </a:stretch>
        </p:blipFill>
        <p:spPr bwMode="auto">
          <a:xfrm>
            <a:off x="2411413" y="931863"/>
            <a:ext cx="9439275" cy="9248775"/>
          </a:xfrm>
          <a:prstGeom prst="rect">
            <a:avLst/>
          </a:prstGeom>
          <a:noFill/>
          <a:ln>
            <a:noFill/>
          </a:ln>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9668" name="Rectangle 20"/>
          <p:cNvSpPr>
            <a:spLocks noGrp="1" noChangeArrowheads="1"/>
          </p:cNvSpPr>
          <p:nvPr>
            <p:ph type="ctrTitle"/>
          </p:nvPr>
        </p:nvSpPr>
        <p:spPr>
          <a:xfrm>
            <a:off x="2231689" y="2798916"/>
            <a:ext cx="4680624" cy="2430324"/>
          </a:xfrm>
          <a:solidFill>
            <a:srgbClr val="0B3393"/>
          </a:solidFill>
          <a:ln w="9525" cap="flat" cmpd="sng" algn="ctr">
            <a:noFill/>
            <a:prstDash val="solid"/>
            <a:miter lim="800000"/>
            <a:headEnd type="none" w="med" len="med"/>
            <a:tailEnd type="none" w="med" len="med"/>
          </a:ln>
          <a:effectLst/>
        </p:spPr>
        <p:txBody>
          <a:bodyPr rot="0" spcFirstLastPara="0" vertOverflow="overflow" horzOverflow="overflow" lIns="91426" tIns="45712" rIns="91426" bIns="45712" spcCol="0" rtlCol="0" fromWordArt="0" forceAA="0">
            <a:normAutofit/>
          </a:bodyPr>
          <a:lstStyle>
            <a:lvl1pPr>
              <a:defRPr kumimoji="1" lang="es-ES" sz="3600" b="1" i="0" u="none" strike="noStrike" kern="1200" cap="none" normalizeH="0" baseline="0" dirty="0">
                <a:ln>
                  <a:noFill/>
                </a:ln>
                <a:solidFill>
                  <a:srgbClr val="FFFFFF"/>
                </a:solidFill>
                <a:effectLst/>
                <a:latin typeface="Arial"/>
                <a:ea typeface="MS PGothic" charset="0"/>
                <a:cs typeface="Arial"/>
              </a:defRPr>
            </a:lvl1pPr>
          </a:lstStyle>
          <a:p>
            <a:pPr lvl="0"/>
            <a:r>
              <a:rPr lang="es-ES" dirty="0"/>
              <a:t>Haga clic para modificar el estilo de título del patrón</a:t>
            </a:r>
          </a:p>
        </p:txBody>
      </p:sp>
      <p:sp>
        <p:nvSpPr>
          <p:cNvPr id="4" name="Rectangle 22"/>
          <p:cNvSpPr>
            <a:spLocks noGrp="1" noChangeArrowheads="1"/>
          </p:cNvSpPr>
          <p:nvPr>
            <p:ph type="dt" sz="half" idx="10"/>
          </p:nvPr>
        </p:nvSpPr>
        <p:spPr/>
        <p:txBody>
          <a:bodyPr/>
          <a:lstStyle>
            <a:lvl1pPr>
              <a:defRPr/>
            </a:lvl1pPr>
          </a:lstStyle>
          <a:p>
            <a:pPr>
              <a:defRPr/>
            </a:pPr>
            <a:endParaRPr lang="es-ES"/>
          </a:p>
        </p:txBody>
      </p:sp>
      <p:sp>
        <p:nvSpPr>
          <p:cNvPr id="5" name="Rectangle 24"/>
          <p:cNvSpPr>
            <a:spLocks noGrp="1" noChangeArrowheads="1"/>
          </p:cNvSpPr>
          <p:nvPr>
            <p:ph type="sldNum" sz="quarter" idx="11"/>
          </p:nvPr>
        </p:nvSpPr>
        <p:spPr>
          <a:xfrm>
            <a:off x="3927475" y="6324600"/>
            <a:ext cx="1905000" cy="457200"/>
          </a:xfrm>
        </p:spPr>
        <p:txBody>
          <a:bodyPr/>
          <a:lstStyle>
            <a:lvl1pPr>
              <a:defRPr/>
            </a:lvl1pPr>
          </a:lstStyle>
          <a:p>
            <a:pPr>
              <a:defRPr/>
            </a:pPr>
            <a:fld id="{524321CA-5BD7-2E4F-B17C-E9C627767BF2}" type="slidenum">
              <a:rPr lang="es-ES"/>
              <a:pPr>
                <a:defRPr/>
              </a:pPr>
              <a:t>‹Nº›</a:t>
            </a:fld>
            <a:endParaRPr lang="es-ES"/>
          </a:p>
        </p:txBody>
      </p:sp>
    </p:spTree>
    <p:extLst>
      <p:ext uri="{BB962C8B-B14F-4D97-AF65-F5344CB8AC3E}">
        <p14:creationId xmlns:p14="http://schemas.microsoft.com/office/powerpoint/2010/main" val="1038479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9"/>
          <p:cNvSpPr>
            <a:spLocks noGrp="1" noChangeArrowheads="1"/>
          </p:cNvSpPr>
          <p:nvPr>
            <p:ph type="title"/>
          </p:nvPr>
        </p:nvSpPr>
        <p:spPr bwMode="auto">
          <a:xfrm>
            <a:off x="539750" y="549275"/>
            <a:ext cx="8299450"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s-ES"/>
              <a:t>Haga clic para modificar el estilo de título del patrón</a:t>
            </a:r>
          </a:p>
        </p:txBody>
      </p:sp>
      <p:sp>
        <p:nvSpPr>
          <p:cNvPr id="1027" name="Rectangle 36"/>
          <p:cNvSpPr>
            <a:spLocks noGrp="1" noChangeArrowheads="1"/>
          </p:cNvSpPr>
          <p:nvPr>
            <p:ph type="body" idx="1"/>
          </p:nvPr>
        </p:nvSpPr>
        <p:spPr bwMode="auto">
          <a:xfrm>
            <a:off x="539750" y="1844675"/>
            <a:ext cx="8299450"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4" name="Rectangle 22"/>
          <p:cNvSpPr>
            <a:spLocks noGrp="1" noChangeArrowheads="1"/>
          </p:cNvSpPr>
          <p:nvPr>
            <p:ph type="dt" sz="half" idx="2"/>
          </p:nvPr>
        </p:nvSpPr>
        <p:spPr bwMode="auto">
          <a:xfrm>
            <a:off x="685800" y="6324600"/>
            <a:ext cx="1905000" cy="457200"/>
          </a:xfrm>
          <a:prstGeom prst="rect">
            <a:avLst/>
          </a:prstGeom>
          <a:noFill/>
          <a:ln>
            <a:miter lim="800000"/>
            <a:headEnd/>
            <a:tailEnd/>
          </a:ln>
        </p:spPr>
        <p:txBody>
          <a:bodyPr vert="horz" wrap="square" lIns="91440" tIns="45720" rIns="91440" bIns="45720" numCol="1" anchor="b" anchorCtr="0" compatLnSpc="1">
            <a:prstTxWarp prst="textNoShape">
              <a:avLst/>
            </a:prstTxWarp>
          </a:bodyPr>
          <a:lstStyle>
            <a:lvl1pPr>
              <a:defRPr kumimoji="0" sz="1400">
                <a:solidFill>
                  <a:schemeClr val="tx2"/>
                </a:solidFill>
                <a:latin typeface="Times New Roman" pitchFamily="18" charset="0"/>
                <a:ea typeface="+mn-ea"/>
                <a:cs typeface="+mn-cs"/>
              </a:defRPr>
            </a:lvl1pPr>
          </a:lstStyle>
          <a:p>
            <a:pPr>
              <a:defRPr/>
            </a:pPr>
            <a:endParaRPr lang="es-ES"/>
          </a:p>
        </p:txBody>
      </p:sp>
      <p:sp>
        <p:nvSpPr>
          <p:cNvPr id="15" name="Rectangle 23"/>
          <p:cNvSpPr>
            <a:spLocks noGrp="1" noChangeArrowheads="1"/>
          </p:cNvSpPr>
          <p:nvPr>
            <p:ph type="ftr" sz="quarter" idx="3"/>
          </p:nvPr>
        </p:nvSpPr>
        <p:spPr bwMode="auto">
          <a:xfrm>
            <a:off x="3124200" y="6324600"/>
            <a:ext cx="2895600" cy="457200"/>
          </a:xfrm>
          <a:prstGeom prst="rect">
            <a:avLst/>
          </a:prstGeom>
          <a:noFill/>
          <a:ln>
            <a:miter lim="800000"/>
            <a:headEnd/>
            <a:tailEnd/>
          </a:ln>
        </p:spPr>
        <p:txBody>
          <a:bodyPr vert="horz" wrap="square" lIns="91440" tIns="45720" rIns="91440" bIns="45720" numCol="1" anchor="b" anchorCtr="0" compatLnSpc="1">
            <a:prstTxWarp prst="textNoShape">
              <a:avLst/>
            </a:prstTxWarp>
          </a:bodyPr>
          <a:lstStyle>
            <a:lvl1pPr algn="ctr">
              <a:defRPr kumimoji="0" sz="1400">
                <a:solidFill>
                  <a:schemeClr val="tx2"/>
                </a:solidFill>
                <a:latin typeface="Times New Roman" pitchFamily="18" charset="0"/>
                <a:ea typeface="+mn-ea"/>
                <a:cs typeface="+mn-cs"/>
              </a:defRPr>
            </a:lvl1pPr>
          </a:lstStyle>
          <a:p>
            <a:pPr>
              <a:defRPr/>
            </a:pPr>
            <a:endParaRPr lang="es-ES"/>
          </a:p>
        </p:txBody>
      </p:sp>
      <p:cxnSp>
        <p:nvCxnSpPr>
          <p:cNvPr id="11" name="10 Conector recto"/>
          <p:cNvCxnSpPr/>
          <p:nvPr userDrawn="1"/>
        </p:nvCxnSpPr>
        <p:spPr>
          <a:xfrm>
            <a:off x="395288" y="6116638"/>
            <a:ext cx="8286750"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31" name="Imagen 6"/>
          <p:cNvPicPr>
            <a:picLocks noChangeAspect="1" noChangeArrowheads="1"/>
          </p:cNvPicPr>
          <p:nvPr userDrawn="1"/>
        </p:nvPicPr>
        <p:blipFill>
          <a:blip r:embed="rId8" cstate="email">
            <a:extLst>
              <a:ext uri="{28A0092B-C50C-407E-A947-70E740481C1C}">
                <a14:useLocalDpi xmlns:a14="http://schemas.microsoft.com/office/drawing/2010/main" val="0"/>
              </a:ext>
            </a:extLst>
          </a:blip>
          <a:srcRect/>
          <a:stretch>
            <a:fillRect/>
          </a:stretch>
        </p:blipFill>
        <p:spPr bwMode="auto">
          <a:xfrm>
            <a:off x="7164388" y="6165850"/>
            <a:ext cx="1730375"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630" r:id="rId1"/>
    <p:sldLayoutId id="2147484631" r:id="rId2"/>
    <p:sldLayoutId id="2147484632" r:id="rId3"/>
    <p:sldLayoutId id="2147484633" r:id="rId4"/>
    <p:sldLayoutId id="2147484634" r:id="rId5"/>
    <p:sldLayoutId id="2147484638" r:id="rId6"/>
  </p:sldLayoutIdLst>
  <p:txStyles>
    <p:titleStyle>
      <a:lvl1pPr algn="l" rtl="0" eaLnBrk="0" fontAlgn="base" hangingPunct="0">
        <a:spcBef>
          <a:spcPct val="0"/>
        </a:spcBef>
        <a:spcAft>
          <a:spcPct val="0"/>
        </a:spcAft>
        <a:defRPr sz="2800" b="1">
          <a:solidFill>
            <a:schemeClr val="tx2"/>
          </a:solidFill>
          <a:latin typeface="Arial" charset="0"/>
          <a:ea typeface="ＭＳ Ｐゴシック" charset="-128"/>
          <a:cs typeface="ＭＳ Ｐゴシック" charset="-128"/>
        </a:defRPr>
      </a:lvl1pPr>
      <a:lvl2pPr algn="l" rtl="0" eaLnBrk="0" fontAlgn="base" hangingPunct="0">
        <a:spcBef>
          <a:spcPct val="0"/>
        </a:spcBef>
        <a:spcAft>
          <a:spcPct val="0"/>
        </a:spcAft>
        <a:defRPr sz="2800" b="1">
          <a:solidFill>
            <a:schemeClr val="tx2"/>
          </a:solidFill>
          <a:latin typeface="Arial" charset="0"/>
          <a:ea typeface="ＭＳ Ｐゴシック" charset="-128"/>
          <a:cs typeface="ＭＳ Ｐゴシック" charset="-128"/>
        </a:defRPr>
      </a:lvl2pPr>
      <a:lvl3pPr algn="l" rtl="0" eaLnBrk="0" fontAlgn="base" hangingPunct="0">
        <a:spcBef>
          <a:spcPct val="0"/>
        </a:spcBef>
        <a:spcAft>
          <a:spcPct val="0"/>
        </a:spcAft>
        <a:defRPr sz="2800" b="1">
          <a:solidFill>
            <a:schemeClr val="tx2"/>
          </a:solidFill>
          <a:latin typeface="Arial" charset="0"/>
          <a:ea typeface="ＭＳ Ｐゴシック" charset="-128"/>
          <a:cs typeface="ＭＳ Ｐゴシック" charset="-128"/>
        </a:defRPr>
      </a:lvl3pPr>
      <a:lvl4pPr algn="l" rtl="0" eaLnBrk="0" fontAlgn="base" hangingPunct="0">
        <a:spcBef>
          <a:spcPct val="0"/>
        </a:spcBef>
        <a:spcAft>
          <a:spcPct val="0"/>
        </a:spcAft>
        <a:defRPr sz="2800" b="1">
          <a:solidFill>
            <a:schemeClr val="tx2"/>
          </a:solidFill>
          <a:latin typeface="Arial" charset="0"/>
          <a:ea typeface="ＭＳ Ｐゴシック" charset="-128"/>
          <a:cs typeface="ＭＳ Ｐゴシック" charset="-128"/>
        </a:defRPr>
      </a:lvl4pPr>
      <a:lvl5pPr algn="l" rtl="0" eaLnBrk="0" fontAlgn="base" hangingPunct="0">
        <a:spcBef>
          <a:spcPct val="0"/>
        </a:spcBef>
        <a:spcAft>
          <a:spcPct val="0"/>
        </a:spcAft>
        <a:defRPr sz="2800" b="1">
          <a:solidFill>
            <a:schemeClr val="tx2"/>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p:titleStyle>
    <p:bodyStyle>
      <a:lvl1pPr marL="457200" indent="-457200" algn="l" rtl="0" eaLnBrk="0" fontAlgn="base" hangingPunct="0">
        <a:spcBef>
          <a:spcPct val="20000"/>
        </a:spcBef>
        <a:spcAft>
          <a:spcPct val="0"/>
        </a:spcAft>
        <a:buClr>
          <a:srgbClr val="A50021"/>
        </a:buClr>
        <a:buSzPct val="75000"/>
        <a:buFont typeface="Wingdings" charset="0"/>
        <a:buChar char="n"/>
        <a:defRPr sz="3200">
          <a:solidFill>
            <a:schemeClr val="tx1"/>
          </a:solidFill>
          <a:latin typeface="+mn-lt"/>
          <a:ea typeface="ＭＳ Ｐゴシック" charset="-128"/>
          <a:cs typeface="ＭＳ Ｐゴシック" charset="-128"/>
        </a:defRPr>
      </a:lvl1pPr>
      <a:lvl2pPr marL="1027113" indent="-455613" algn="l" rtl="0" eaLnBrk="0" fontAlgn="base" hangingPunct="0">
        <a:spcBef>
          <a:spcPct val="20000"/>
        </a:spcBef>
        <a:spcAft>
          <a:spcPct val="0"/>
        </a:spcAft>
        <a:buClr>
          <a:schemeClr val="accent2"/>
        </a:buClr>
        <a:buSzPct val="75000"/>
        <a:buFont typeface="Wingdings" charset="0"/>
        <a:buChar char="n"/>
        <a:defRPr sz="2800">
          <a:solidFill>
            <a:schemeClr val="tx1"/>
          </a:solidFill>
          <a:latin typeface="+mn-lt"/>
          <a:ea typeface="ＭＳ Ｐゴシック" charset="-128"/>
        </a:defRPr>
      </a:lvl2pPr>
      <a:lvl3pPr marL="1370013" indent="-228600" algn="l" rtl="0" eaLnBrk="0" fontAlgn="base" hangingPunct="0">
        <a:spcBef>
          <a:spcPct val="20000"/>
        </a:spcBef>
        <a:spcAft>
          <a:spcPct val="0"/>
        </a:spcAft>
        <a:buClr>
          <a:srgbClr val="666699"/>
        </a:buClr>
        <a:buSzPct val="70000"/>
        <a:buFont typeface="Wingdings" charset="0"/>
        <a:buChar char="n"/>
        <a:defRPr sz="2400">
          <a:solidFill>
            <a:schemeClr val="tx1"/>
          </a:solidFill>
          <a:latin typeface="+mn-lt"/>
          <a:ea typeface="ＭＳ Ｐゴシック" charset="-128"/>
        </a:defRPr>
      </a:lvl3pPr>
      <a:lvl4pPr marL="1712913" indent="-228600" algn="l" rtl="0" eaLnBrk="0" fontAlgn="base" hangingPunct="0">
        <a:spcBef>
          <a:spcPct val="20000"/>
        </a:spcBef>
        <a:spcAft>
          <a:spcPct val="0"/>
        </a:spcAft>
        <a:buSzPct val="60000"/>
        <a:buFont typeface="Wingdings" charset="0"/>
        <a:buChar char="n"/>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lr>
          <a:schemeClr val="hlink"/>
        </a:buClr>
        <a:buSzPct val="55000"/>
        <a:buFont typeface="Wingdings" charset="0"/>
        <a:buChar char="n"/>
        <a:defRPr sz="2000">
          <a:solidFill>
            <a:schemeClr val="tx1"/>
          </a:solidFill>
          <a:latin typeface="+mn-lt"/>
          <a:ea typeface="ＭＳ Ｐゴシック" charset="-128"/>
        </a:defRPr>
      </a:lvl5pPr>
      <a:lvl6pPr marL="25146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717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3" name="3 Marcador de fecha"/>
          <p:cNvSpPr>
            <a:spLocks noGrp="1"/>
          </p:cNvSpPr>
          <p:nvPr>
            <p:ph type="dt" sz="half" idx="2"/>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kumimoji="0" sz="1400">
                <a:cs typeface="Arial" charset="0"/>
              </a:defRPr>
            </a:lvl1pPr>
          </a:lstStyle>
          <a:p>
            <a:pPr>
              <a:defRPr/>
            </a:pPr>
            <a:fld id="{2FD3507C-CB67-C148-9249-52729FB0862C}" type="datetime1">
              <a:rPr lang="es-ES"/>
              <a:pPr>
                <a:defRPr/>
              </a:pPr>
              <a:t>05/03/2019</a:t>
            </a:fld>
            <a:endParaRPr lang="es-ES"/>
          </a:p>
        </p:txBody>
      </p:sp>
      <p:sp>
        <p:nvSpPr>
          <p:cNvPr id="15" name="5 Marcador de número de diapositiva"/>
          <p:cNvSpPr>
            <a:spLocks noGrp="1"/>
          </p:cNvSpPr>
          <p:nvPr>
            <p:ph type="sldNum" sz="quarter" idx="4"/>
          </p:nvPr>
        </p:nvSpPr>
        <p:spPr bwMode="auto">
          <a:xfrm>
            <a:off x="3995738" y="6237288"/>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kumimoji="0" sz="1400">
                <a:cs typeface="Arial" charset="0"/>
              </a:defRPr>
            </a:lvl1pPr>
          </a:lstStyle>
          <a:p>
            <a:pPr>
              <a:defRPr/>
            </a:pPr>
            <a:fld id="{A4C7BECD-5EB7-7344-8E06-683120353D22}" type="slidenum">
              <a:rPr lang="es-ES"/>
              <a:pPr>
                <a:defRPr/>
              </a:pPr>
              <a:t>‹Nº›</a:t>
            </a:fld>
            <a:endParaRPr lang="es-ES"/>
          </a:p>
        </p:txBody>
      </p:sp>
      <p:pic>
        <p:nvPicPr>
          <p:cNvPr id="7174" name="Imagen 6"/>
          <p:cNvPicPr>
            <a:picLocks noChangeAspect="1" noChangeArrowheads="1"/>
          </p:cNvPicPr>
          <p:nvPr userDrawn="1"/>
        </p:nvPicPr>
        <p:blipFill>
          <a:blip r:embed="rId5" cstate="email">
            <a:extLst>
              <a:ext uri="{28A0092B-C50C-407E-A947-70E740481C1C}">
                <a14:useLocalDpi xmlns:a14="http://schemas.microsoft.com/office/drawing/2010/main" val="0"/>
              </a:ext>
            </a:extLst>
          </a:blip>
          <a:srcRect/>
          <a:stretch>
            <a:fillRect/>
          </a:stretch>
        </p:blipFill>
        <p:spPr bwMode="auto">
          <a:xfrm>
            <a:off x="7164388" y="6165850"/>
            <a:ext cx="1730375"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Lst>
  <p:txStyles>
    <p:titleStyle>
      <a:lvl1pPr algn="ctr" rtl="0" eaLnBrk="0" fontAlgn="base" hangingPunct="0">
        <a:spcBef>
          <a:spcPct val="0"/>
        </a:spcBef>
        <a:spcAft>
          <a:spcPct val="0"/>
        </a:spcAft>
        <a:defRPr sz="3200">
          <a:solidFill>
            <a:schemeClr val="tx2"/>
          </a:solidFill>
          <a:latin typeface="Arial" charset="0"/>
          <a:ea typeface="ＭＳ Ｐゴシック" charset="-128"/>
          <a:cs typeface="ＭＳ Ｐゴシック" charset="-128"/>
        </a:defRPr>
      </a:lvl1pPr>
      <a:lvl2pPr algn="ctr" rtl="0" eaLnBrk="0" fontAlgn="base" hangingPunct="0">
        <a:spcBef>
          <a:spcPct val="0"/>
        </a:spcBef>
        <a:spcAft>
          <a:spcPct val="0"/>
        </a:spcAft>
        <a:defRPr sz="32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32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32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32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3200">
          <a:solidFill>
            <a:schemeClr val="tx2"/>
          </a:solidFill>
          <a:latin typeface="Arial" charset="0"/>
          <a:cs typeface="Arial" charset="0"/>
        </a:defRPr>
      </a:lvl6pPr>
      <a:lvl7pPr marL="914400" algn="ctr" rtl="0" fontAlgn="base">
        <a:spcBef>
          <a:spcPct val="0"/>
        </a:spcBef>
        <a:spcAft>
          <a:spcPct val="0"/>
        </a:spcAft>
        <a:defRPr sz="3200">
          <a:solidFill>
            <a:schemeClr val="tx2"/>
          </a:solidFill>
          <a:latin typeface="Arial" charset="0"/>
          <a:cs typeface="Arial" charset="0"/>
        </a:defRPr>
      </a:lvl7pPr>
      <a:lvl8pPr marL="1371600" algn="ctr" rtl="0" fontAlgn="base">
        <a:spcBef>
          <a:spcPct val="0"/>
        </a:spcBef>
        <a:spcAft>
          <a:spcPct val="0"/>
        </a:spcAft>
        <a:defRPr sz="3200">
          <a:solidFill>
            <a:schemeClr val="tx2"/>
          </a:solidFill>
          <a:latin typeface="Arial" charset="0"/>
          <a:cs typeface="Arial" charset="0"/>
        </a:defRPr>
      </a:lvl8pPr>
      <a:lvl9pPr marL="1828800" algn="ctr" rtl="0" fontAlgn="base">
        <a:spcBef>
          <a:spcPct val="0"/>
        </a:spcBef>
        <a:spcAft>
          <a:spcPct val="0"/>
        </a:spcAft>
        <a:defRPr sz="32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charset="0"/>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Arial" charset="0"/>
          <a:ea typeface="ＭＳ Ｐゴシック" charset="-128"/>
          <a:cs typeface="+mn-cs"/>
        </a:defRPr>
      </a:lvl2pPr>
      <a:lvl3pPr marL="1143000" indent="-228600" algn="l" rtl="0" eaLnBrk="0" fontAlgn="base" hangingPunct="0">
        <a:spcBef>
          <a:spcPct val="20000"/>
        </a:spcBef>
        <a:spcAft>
          <a:spcPct val="0"/>
        </a:spcAft>
        <a:buChar char="•"/>
        <a:defRPr sz="2400">
          <a:solidFill>
            <a:schemeClr val="tx1"/>
          </a:solidFill>
          <a:latin typeface="Arial" charset="0"/>
          <a:ea typeface="ＭＳ Ｐゴシック" charset="-128"/>
          <a:cs typeface="+mn-cs"/>
        </a:defRPr>
      </a:lvl3pPr>
      <a:lvl4pPr marL="1600200" indent="-228600" algn="l" rtl="0" eaLnBrk="0" fontAlgn="base" hangingPunct="0">
        <a:spcBef>
          <a:spcPct val="20000"/>
        </a:spcBef>
        <a:spcAft>
          <a:spcPct val="0"/>
        </a:spcAft>
        <a:buChar char="–"/>
        <a:defRPr sz="2000">
          <a:solidFill>
            <a:schemeClr val="tx1"/>
          </a:solidFill>
          <a:latin typeface="Arial" charset="0"/>
          <a:ea typeface="ＭＳ Ｐゴシック" charset="-128"/>
          <a:cs typeface="+mn-cs"/>
        </a:defRPr>
      </a:lvl4pPr>
      <a:lvl5pPr marL="2057400" indent="-228600" algn="l" rtl="0" eaLnBrk="0" fontAlgn="base" hangingPunct="0">
        <a:spcBef>
          <a:spcPct val="20000"/>
        </a:spcBef>
        <a:spcAft>
          <a:spcPct val="0"/>
        </a:spcAft>
        <a:buChar char="»"/>
        <a:defRPr sz="2000">
          <a:solidFill>
            <a:schemeClr val="tx1"/>
          </a:solidFill>
          <a:latin typeface="Arial" charset="0"/>
          <a:ea typeface="ＭＳ Ｐゴシック" charset="-128"/>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jpeg"/><Relationship Id="rId5" Type="http://schemas.openxmlformats.org/officeDocument/2006/relationships/image" Target="../media/image10.png"/><Relationship Id="rId15" Type="http://schemas.openxmlformats.org/officeDocument/2006/relationships/image" Target="../media/image20.emf"/><Relationship Id="rId10" Type="http://schemas.openxmlformats.org/officeDocument/2006/relationships/image" Target="../media/image15.jpeg"/><Relationship Id="rId4" Type="http://schemas.openxmlformats.org/officeDocument/2006/relationships/image" Target="../media/image9.png"/><Relationship Id="rId9" Type="http://schemas.openxmlformats.org/officeDocument/2006/relationships/image" Target="../media/image14.emf"/><Relationship Id="rId14"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ChangeArrowheads="1"/>
          </p:cNvSpPr>
          <p:nvPr>
            <p:ph type="ctrTitle"/>
          </p:nvPr>
        </p:nvSpPr>
        <p:spPr>
          <a:xfrm>
            <a:off x="214313" y="1066800"/>
            <a:ext cx="8715375" cy="2084388"/>
          </a:xfrm>
          <a:solidFill>
            <a:schemeClr val="bg1"/>
          </a:solidFill>
        </p:spPr>
        <p:txBody>
          <a:bodyPr/>
          <a:lstStyle/>
          <a:p>
            <a:pPr eaLnBrk="1" hangingPunct="1"/>
            <a:r>
              <a:rPr lang="es-ES" sz="3200" dirty="0">
                <a:solidFill>
                  <a:schemeClr val="tx1"/>
                </a:solidFill>
                <a:ea typeface="ＭＳ Ｐゴシック" charset="0"/>
                <a:cs typeface="ＭＳ Ｐゴシック" charset="0"/>
              </a:rPr>
              <a:t/>
            </a:r>
            <a:br>
              <a:rPr lang="es-ES" sz="3200" dirty="0">
                <a:solidFill>
                  <a:schemeClr val="tx1"/>
                </a:solidFill>
                <a:ea typeface="ＭＳ Ｐゴシック" charset="0"/>
                <a:cs typeface="ＭＳ Ｐゴシック" charset="0"/>
              </a:rPr>
            </a:br>
            <a:r>
              <a:rPr lang="es-ES" sz="3200" dirty="0">
                <a:solidFill>
                  <a:schemeClr val="tx1"/>
                </a:solidFill>
                <a:ea typeface="ＭＳ Ｐゴシック" charset="0"/>
                <a:cs typeface="ＭＳ Ｐゴシック" charset="0"/>
              </a:rPr>
              <a:t>Simulador de Internacionalización Empresarial</a:t>
            </a:r>
            <a:br>
              <a:rPr lang="es-ES" sz="3200" dirty="0">
                <a:solidFill>
                  <a:schemeClr val="tx1"/>
                </a:solidFill>
                <a:ea typeface="ＭＳ Ｐゴシック" charset="0"/>
                <a:cs typeface="ＭＳ Ｐゴシック" charset="0"/>
              </a:rPr>
            </a:br>
            <a:r>
              <a:rPr lang="es-ES" sz="3200" dirty="0">
                <a:solidFill>
                  <a:schemeClr val="tx1"/>
                </a:solidFill>
                <a:ea typeface="ＭＳ Ｐゴシック" charset="0"/>
                <a:cs typeface="ＭＳ Ｐゴシック" charset="0"/>
              </a:rPr>
              <a:t/>
            </a:r>
            <a:br>
              <a:rPr lang="es-ES" sz="3200" dirty="0">
                <a:solidFill>
                  <a:schemeClr val="tx1"/>
                </a:solidFill>
                <a:ea typeface="ＭＳ Ｐゴシック" charset="0"/>
                <a:cs typeface="ＭＳ Ｐゴシック" charset="0"/>
              </a:rPr>
            </a:br>
            <a:r>
              <a:rPr lang="es-ES" dirty="0">
                <a:solidFill>
                  <a:schemeClr val="tx1"/>
                </a:solidFill>
                <a:ea typeface="ＭＳ Ｐゴシック" charset="0"/>
                <a:cs typeface="ＭＳ Ｐゴシック" charset="0"/>
              </a:rPr>
              <a:t>Sector: Ropa de vestir de hombre</a:t>
            </a:r>
          </a:p>
        </p:txBody>
      </p:sp>
      <p:pic>
        <p:nvPicPr>
          <p:cNvPr id="13314" name="Imagen 8"/>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3400" y="3505200"/>
            <a:ext cx="4038600"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Imagen 9"/>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800600" y="3352800"/>
            <a:ext cx="3841750" cy="191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141538" y="2798763"/>
            <a:ext cx="4681537" cy="2430462"/>
          </a:xfrm>
        </p:spPr>
        <p:txBody>
          <a:bodyPr/>
          <a:lstStyle/>
          <a:p>
            <a:pPr algn="ctr">
              <a:defRPr/>
            </a:pPr>
            <a:r>
              <a:rPr smtClean="0">
                <a:solidFill>
                  <a:schemeClr val="bg1"/>
                </a:solidFill>
                <a:latin typeface="Calibri" charset="0"/>
              </a:rPr>
              <a:t>MISIÓN</a:t>
            </a:r>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3"/>
          <p:cNvSpPr>
            <a:spLocks noGrp="1" noChangeArrowheads="1"/>
          </p:cNvSpPr>
          <p:nvPr>
            <p:ph type="body" idx="1"/>
          </p:nvPr>
        </p:nvSpPr>
        <p:spPr>
          <a:xfrm>
            <a:off x="614363" y="1004888"/>
            <a:ext cx="7989887" cy="4945062"/>
          </a:xfrm>
        </p:spPr>
        <p:txBody>
          <a:bodyPr/>
          <a:lstStyle/>
          <a:p>
            <a:pPr marL="0" indent="0" algn="just">
              <a:spcBef>
                <a:spcPct val="10000"/>
              </a:spcBef>
              <a:buFontTx/>
              <a:buNone/>
            </a:pPr>
            <a:r>
              <a:rPr lang="es-ES" sz="2400">
                <a:latin typeface="Calibri" charset="0"/>
                <a:ea typeface="ＭＳ Ｐゴシック" charset="0"/>
                <a:cs typeface="ＭＳ Ｐゴシック" charset="0"/>
              </a:rPr>
              <a:t>	   tiene como misión principal aplicar de manera integrada diferentes conocimientos adquiridos en las áreas de estrategia, mercadeo, producción-logística,… y aplicarlos en un ejercicio práctico de internacionalización empresarial. </a:t>
            </a:r>
          </a:p>
          <a:p>
            <a:pPr marL="0" indent="0" algn="just">
              <a:spcBef>
                <a:spcPct val="10000"/>
              </a:spcBef>
              <a:buFontTx/>
              <a:buNone/>
            </a:pPr>
            <a:r>
              <a:rPr lang="es-ES" sz="2400">
                <a:latin typeface="Calibri" charset="0"/>
                <a:ea typeface="ＭＳ Ｐゴシック" charset="0"/>
                <a:cs typeface="ＭＳ Ｐゴシック" charset="0"/>
              </a:rPr>
              <a:t>El ejercicio requiere:</a:t>
            </a:r>
          </a:p>
        </p:txBody>
      </p:sp>
      <p:cxnSp>
        <p:nvCxnSpPr>
          <p:cNvPr id="4" name="3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41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 sz="2800" b="1">
                <a:solidFill>
                  <a:schemeClr val="tx2"/>
                </a:solidFill>
                <a:latin typeface="Arial" charset="0"/>
              </a:rPr>
              <a:t>OBJETIVOS</a:t>
            </a:r>
            <a:endParaRPr kumimoji="0" lang="es-ES_tradnl" sz="2800" b="1">
              <a:solidFill>
                <a:schemeClr val="tx2"/>
              </a:solidFill>
              <a:latin typeface="Arial" charset="0"/>
            </a:endParaRPr>
          </a:p>
        </p:txBody>
      </p:sp>
      <p:sp>
        <p:nvSpPr>
          <p:cNvPr id="22532" name="5 Rectángulo"/>
          <p:cNvSpPr>
            <a:spLocks noChangeArrowheads="1"/>
          </p:cNvSpPr>
          <p:nvPr/>
        </p:nvSpPr>
        <p:spPr bwMode="auto">
          <a:xfrm>
            <a:off x="755650" y="2924175"/>
            <a:ext cx="7888288"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69875" indent="-269875" algn="just">
              <a:spcBef>
                <a:spcPts val="0"/>
              </a:spcBef>
              <a:spcAft>
                <a:spcPts val="1200"/>
              </a:spcAft>
              <a:buClr>
                <a:srgbClr val="A50021"/>
              </a:buClr>
              <a:buFont typeface="Wingdings" charset="0"/>
              <a:buChar char="§"/>
              <a:defRPr/>
            </a:pPr>
            <a:r>
              <a:rPr lang="es-ES" dirty="0">
                <a:latin typeface="Calibri" charset="0"/>
              </a:rPr>
              <a:t>Estudio del mercado y la competencia.</a:t>
            </a:r>
          </a:p>
          <a:p>
            <a:pPr marL="269875" indent="-269875" algn="just">
              <a:spcBef>
                <a:spcPts val="0"/>
              </a:spcBef>
              <a:spcAft>
                <a:spcPts val="1200"/>
              </a:spcAft>
              <a:buClr>
                <a:srgbClr val="A50021"/>
              </a:buClr>
              <a:buFont typeface="Wingdings" charset="0"/>
              <a:buChar char="§"/>
              <a:defRPr/>
            </a:pPr>
            <a:r>
              <a:rPr lang="es-ES" dirty="0">
                <a:latin typeface="Calibri" charset="0"/>
              </a:rPr>
              <a:t>Fijación de objetivos estratégicos, metas, políticas, y tácticas de mercado.</a:t>
            </a:r>
          </a:p>
          <a:p>
            <a:pPr marL="269875" indent="-269875" algn="just">
              <a:spcBef>
                <a:spcPts val="0"/>
              </a:spcBef>
              <a:spcAft>
                <a:spcPts val="1200"/>
              </a:spcAft>
              <a:buClr>
                <a:srgbClr val="A50021"/>
              </a:buClr>
              <a:buFont typeface="Wingdings" charset="0"/>
              <a:buChar char="§"/>
              <a:defRPr/>
            </a:pPr>
            <a:r>
              <a:rPr lang="es-ES" dirty="0">
                <a:latin typeface="Calibri" charset="0"/>
              </a:rPr>
              <a:t>Implantación de los planes definidos, a través de las diferentes decisiones previstas.</a:t>
            </a:r>
          </a:p>
          <a:p>
            <a:pPr marL="269875" indent="-269875" algn="just">
              <a:spcBef>
                <a:spcPts val="0"/>
              </a:spcBef>
              <a:spcAft>
                <a:spcPts val="1200"/>
              </a:spcAft>
              <a:buClr>
                <a:srgbClr val="A50021"/>
              </a:buClr>
              <a:buFont typeface="Wingdings" charset="0"/>
              <a:buChar char="§"/>
              <a:defRPr/>
            </a:pPr>
            <a:r>
              <a:rPr lang="es-ES" dirty="0">
                <a:latin typeface="Calibri" charset="0"/>
              </a:rPr>
              <a:t>Control de los resultados alcanzados para mejorar los criterios de toma de decisiones.</a:t>
            </a:r>
          </a:p>
          <a:p>
            <a:pPr marL="185738" indent="-185738" algn="just">
              <a:spcBef>
                <a:spcPct val="10000"/>
              </a:spcBef>
              <a:spcAft>
                <a:spcPts val="1200"/>
              </a:spcAft>
              <a:buClr>
                <a:srgbClr val="A50021"/>
              </a:buClr>
              <a:buFont typeface="Wingdings" charset="0"/>
              <a:buChar char="§"/>
              <a:defRPr/>
            </a:pPr>
            <a:endParaRPr lang="es-ES" dirty="0">
              <a:latin typeface="Calibri" charset="0"/>
            </a:endParaRPr>
          </a:p>
          <a:p>
            <a:pPr marL="185738" indent="-185738" algn="just">
              <a:spcBef>
                <a:spcPct val="10000"/>
              </a:spcBef>
              <a:spcAft>
                <a:spcPts val="1200"/>
              </a:spcAft>
              <a:buClr>
                <a:srgbClr val="A50021"/>
              </a:buClr>
              <a:buFont typeface="Wingdings" charset="0"/>
              <a:buChar char="§"/>
              <a:defRPr/>
            </a:pPr>
            <a:endParaRPr lang="es-ES_tradnl" dirty="0">
              <a:latin typeface="Calibri" charset="0"/>
            </a:endParaRPr>
          </a:p>
        </p:txBody>
      </p:sp>
      <p:pic>
        <p:nvPicPr>
          <p:cNvPr id="17413" name="Imagen 9"/>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01675" y="765175"/>
            <a:ext cx="15176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141538" y="2798763"/>
            <a:ext cx="4681537" cy="2430462"/>
          </a:xfrm>
        </p:spPr>
        <p:txBody>
          <a:bodyPr/>
          <a:lstStyle/>
          <a:p>
            <a:pPr algn="ctr">
              <a:defRPr/>
            </a:pPr>
            <a:r>
              <a:rPr>
                <a:solidFill>
                  <a:schemeClr val="bg1"/>
                </a:solidFill>
                <a:latin typeface="Calibri" charset="0"/>
              </a:rPr>
              <a:t>VALOR DE LA </a:t>
            </a:r>
            <a:r>
              <a:rPr smtClean="0">
                <a:solidFill>
                  <a:schemeClr val="bg1"/>
                </a:solidFill>
                <a:latin typeface="Calibri" charset="0"/>
              </a:rPr>
              <a:t>COMPAÑIA</a:t>
            </a:r>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3"/>
          <p:cNvSpPr txBox="1">
            <a:spLocks noChangeArrowheads="1"/>
          </p:cNvSpPr>
          <p:nvPr/>
        </p:nvSpPr>
        <p:spPr bwMode="auto">
          <a:xfrm>
            <a:off x="862013" y="804863"/>
            <a:ext cx="73453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r>
              <a:rPr lang="es-ES" sz="1800">
                <a:latin typeface="Calibri" charset="0"/>
              </a:rPr>
              <a:t>El Valor de la Compañía es el reflejo de una actuación sólida, tanto desde el punto de vista estratégico como táctico.</a:t>
            </a:r>
            <a:endParaRPr lang="es-ES_tradnl" sz="1800">
              <a:latin typeface="Calibri" charset="0"/>
            </a:endParaRPr>
          </a:p>
        </p:txBody>
      </p:sp>
      <p:grpSp>
        <p:nvGrpSpPr>
          <p:cNvPr id="21506" name="26 Grupo"/>
          <p:cNvGrpSpPr>
            <a:grpSpLocks/>
          </p:cNvGrpSpPr>
          <p:nvPr/>
        </p:nvGrpSpPr>
        <p:grpSpPr bwMode="auto">
          <a:xfrm>
            <a:off x="2555875" y="1484313"/>
            <a:ext cx="6192838" cy="3097212"/>
            <a:chOff x="1257399" y="1773238"/>
            <a:chExt cx="7634191" cy="4251127"/>
          </a:xfrm>
        </p:grpSpPr>
        <p:sp>
          <p:nvSpPr>
            <p:cNvPr id="21509" name="Text Box 4"/>
            <p:cNvSpPr txBox="1">
              <a:spLocks noChangeArrowheads="1"/>
            </p:cNvSpPr>
            <p:nvPr/>
          </p:nvSpPr>
          <p:spPr bwMode="auto">
            <a:xfrm>
              <a:off x="7293737" y="4859339"/>
              <a:ext cx="1597853" cy="1014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eaLnBrk="1" hangingPunct="1"/>
              <a:r>
                <a:rPr lang="es-ES" sz="1400">
                  <a:latin typeface="Calibri" charset="0"/>
                </a:rPr>
                <a:t>Presentación y evaluación de resultados.</a:t>
              </a:r>
              <a:endParaRPr lang="es-ES_tradnl" sz="1400">
                <a:latin typeface="Calibri" charset="0"/>
              </a:endParaRPr>
            </a:p>
          </p:txBody>
        </p:sp>
        <p:grpSp>
          <p:nvGrpSpPr>
            <p:cNvPr id="21510" name="Group 5"/>
            <p:cNvGrpSpPr>
              <a:grpSpLocks/>
            </p:cNvGrpSpPr>
            <p:nvPr/>
          </p:nvGrpSpPr>
          <p:grpSpPr bwMode="auto">
            <a:xfrm>
              <a:off x="1603375" y="2311400"/>
              <a:ext cx="4887913" cy="1600200"/>
              <a:chOff x="1272" y="1456"/>
              <a:chExt cx="3168" cy="1008"/>
            </a:xfrm>
          </p:grpSpPr>
          <p:sp>
            <p:nvSpPr>
              <p:cNvPr id="21526" name="Freeform 6"/>
              <p:cNvSpPr>
                <a:spLocks/>
              </p:cNvSpPr>
              <p:nvPr/>
            </p:nvSpPr>
            <p:spPr bwMode="auto">
              <a:xfrm>
                <a:off x="1998" y="1456"/>
                <a:ext cx="2434" cy="974"/>
              </a:xfrm>
              <a:custGeom>
                <a:avLst/>
                <a:gdLst>
                  <a:gd name="T0" fmla="*/ 0 w 2434"/>
                  <a:gd name="T1" fmla="*/ 974 h 974"/>
                  <a:gd name="T2" fmla="*/ 662 w 2434"/>
                  <a:gd name="T3" fmla="*/ 880 h 974"/>
                  <a:gd name="T4" fmla="*/ 1114 w 2434"/>
                  <a:gd name="T5" fmla="*/ 656 h 974"/>
                  <a:gd name="T6" fmla="*/ 1782 w 2434"/>
                  <a:gd name="T7" fmla="*/ 312 h 974"/>
                  <a:gd name="T8" fmla="*/ 2434 w 2434"/>
                  <a:gd name="T9" fmla="*/ 0 h 974"/>
                  <a:gd name="T10" fmla="*/ 0 60000 65536"/>
                  <a:gd name="T11" fmla="*/ 0 60000 65536"/>
                  <a:gd name="T12" fmla="*/ 0 60000 65536"/>
                  <a:gd name="T13" fmla="*/ 0 60000 65536"/>
                  <a:gd name="T14" fmla="*/ 0 60000 65536"/>
                  <a:gd name="T15" fmla="*/ 0 w 2434"/>
                  <a:gd name="T16" fmla="*/ 0 h 974"/>
                  <a:gd name="T17" fmla="*/ 2434 w 2434"/>
                  <a:gd name="T18" fmla="*/ 974 h 974"/>
                </a:gdLst>
                <a:ahLst/>
                <a:cxnLst>
                  <a:cxn ang="T10">
                    <a:pos x="T0" y="T1"/>
                  </a:cxn>
                  <a:cxn ang="T11">
                    <a:pos x="T2" y="T3"/>
                  </a:cxn>
                  <a:cxn ang="T12">
                    <a:pos x="T4" y="T5"/>
                  </a:cxn>
                  <a:cxn ang="T13">
                    <a:pos x="T6" y="T7"/>
                  </a:cxn>
                  <a:cxn ang="T14">
                    <a:pos x="T8" y="T9"/>
                  </a:cxn>
                </a:cxnLst>
                <a:rect l="T15" t="T16" r="T17" b="T18"/>
                <a:pathLst>
                  <a:path w="2434" h="974">
                    <a:moveTo>
                      <a:pt x="0" y="974"/>
                    </a:moveTo>
                    <a:cubicBezTo>
                      <a:pt x="107" y="961"/>
                      <a:pt x="476" y="933"/>
                      <a:pt x="662" y="880"/>
                    </a:cubicBezTo>
                    <a:cubicBezTo>
                      <a:pt x="848" y="827"/>
                      <a:pt x="927" y="751"/>
                      <a:pt x="1114" y="656"/>
                    </a:cubicBezTo>
                    <a:cubicBezTo>
                      <a:pt x="1300" y="561"/>
                      <a:pt x="1562" y="421"/>
                      <a:pt x="1782" y="312"/>
                    </a:cubicBezTo>
                    <a:cubicBezTo>
                      <a:pt x="2002" y="203"/>
                      <a:pt x="2298" y="65"/>
                      <a:pt x="2434" y="0"/>
                    </a:cubicBezTo>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21527" name="Freeform 7"/>
              <p:cNvSpPr>
                <a:spLocks/>
              </p:cNvSpPr>
              <p:nvPr/>
            </p:nvSpPr>
            <p:spPr bwMode="auto">
              <a:xfrm>
                <a:off x="2018" y="1932"/>
                <a:ext cx="2422" cy="489"/>
              </a:xfrm>
              <a:custGeom>
                <a:avLst/>
                <a:gdLst>
                  <a:gd name="T0" fmla="*/ 0 w 2422"/>
                  <a:gd name="T1" fmla="*/ 489 h 489"/>
                  <a:gd name="T2" fmla="*/ 642 w 2422"/>
                  <a:gd name="T3" fmla="*/ 444 h 489"/>
                  <a:gd name="T4" fmla="*/ 1128 w 2422"/>
                  <a:gd name="T5" fmla="*/ 332 h 489"/>
                  <a:gd name="T6" fmla="*/ 1753 w 2422"/>
                  <a:gd name="T7" fmla="*/ 180 h 489"/>
                  <a:gd name="T8" fmla="*/ 2422 w 2422"/>
                  <a:gd name="T9" fmla="*/ 0 h 489"/>
                  <a:gd name="T10" fmla="*/ 0 60000 65536"/>
                  <a:gd name="T11" fmla="*/ 0 60000 65536"/>
                  <a:gd name="T12" fmla="*/ 0 60000 65536"/>
                  <a:gd name="T13" fmla="*/ 0 60000 65536"/>
                  <a:gd name="T14" fmla="*/ 0 60000 65536"/>
                  <a:gd name="T15" fmla="*/ 0 w 2422"/>
                  <a:gd name="T16" fmla="*/ 0 h 489"/>
                  <a:gd name="T17" fmla="*/ 2422 w 2422"/>
                  <a:gd name="T18" fmla="*/ 489 h 489"/>
                </a:gdLst>
                <a:ahLst/>
                <a:cxnLst>
                  <a:cxn ang="T10">
                    <a:pos x="T0" y="T1"/>
                  </a:cxn>
                  <a:cxn ang="T11">
                    <a:pos x="T2" y="T3"/>
                  </a:cxn>
                  <a:cxn ang="T12">
                    <a:pos x="T4" y="T5"/>
                  </a:cxn>
                  <a:cxn ang="T13">
                    <a:pos x="T6" y="T7"/>
                  </a:cxn>
                  <a:cxn ang="T14">
                    <a:pos x="T8" y="T9"/>
                  </a:cxn>
                </a:cxnLst>
                <a:rect l="T15" t="T16" r="T17" b="T18"/>
                <a:pathLst>
                  <a:path w="2422" h="489">
                    <a:moveTo>
                      <a:pt x="0" y="489"/>
                    </a:moveTo>
                    <a:cubicBezTo>
                      <a:pt x="107" y="482"/>
                      <a:pt x="455" y="470"/>
                      <a:pt x="642" y="444"/>
                    </a:cubicBezTo>
                    <a:cubicBezTo>
                      <a:pt x="830" y="418"/>
                      <a:pt x="943" y="376"/>
                      <a:pt x="1128" y="332"/>
                    </a:cubicBezTo>
                    <a:cubicBezTo>
                      <a:pt x="1314" y="288"/>
                      <a:pt x="1537" y="235"/>
                      <a:pt x="1753" y="180"/>
                    </a:cubicBezTo>
                    <a:cubicBezTo>
                      <a:pt x="1969" y="125"/>
                      <a:pt x="2283" y="37"/>
                      <a:pt x="2422" y="0"/>
                    </a:cubicBezTo>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21528" name="Freeform 8"/>
              <p:cNvSpPr>
                <a:spLocks/>
              </p:cNvSpPr>
              <p:nvPr/>
            </p:nvSpPr>
            <p:spPr bwMode="auto">
              <a:xfrm>
                <a:off x="1272" y="2334"/>
                <a:ext cx="3168" cy="130"/>
              </a:xfrm>
              <a:custGeom>
                <a:avLst/>
                <a:gdLst>
                  <a:gd name="T0" fmla="*/ 0 w 3168"/>
                  <a:gd name="T1" fmla="*/ 130 h 130"/>
                  <a:gd name="T2" fmla="*/ 287 w 3168"/>
                  <a:gd name="T3" fmla="*/ 106 h 130"/>
                  <a:gd name="T4" fmla="*/ 521 w 3168"/>
                  <a:gd name="T5" fmla="*/ 98 h 130"/>
                  <a:gd name="T6" fmla="*/ 746 w 3168"/>
                  <a:gd name="T7" fmla="*/ 92 h 130"/>
                  <a:gd name="T8" fmla="*/ 1415 w 3168"/>
                  <a:gd name="T9" fmla="*/ 90 h 130"/>
                  <a:gd name="T10" fmla="*/ 1883 w 3168"/>
                  <a:gd name="T11" fmla="*/ 74 h 130"/>
                  <a:gd name="T12" fmla="*/ 2517 w 3168"/>
                  <a:gd name="T13" fmla="*/ 50 h 130"/>
                  <a:gd name="T14" fmla="*/ 3168 w 3168"/>
                  <a:gd name="T15" fmla="*/ 0 h 130"/>
                  <a:gd name="T16" fmla="*/ 0 60000 65536"/>
                  <a:gd name="T17" fmla="*/ 0 60000 65536"/>
                  <a:gd name="T18" fmla="*/ 0 60000 65536"/>
                  <a:gd name="T19" fmla="*/ 0 60000 65536"/>
                  <a:gd name="T20" fmla="*/ 0 60000 65536"/>
                  <a:gd name="T21" fmla="*/ 0 60000 65536"/>
                  <a:gd name="T22" fmla="*/ 0 60000 65536"/>
                  <a:gd name="T23" fmla="*/ 0 60000 65536"/>
                  <a:gd name="T24" fmla="*/ 0 w 3168"/>
                  <a:gd name="T25" fmla="*/ 0 h 130"/>
                  <a:gd name="T26" fmla="*/ 3168 w 3168"/>
                  <a:gd name="T27" fmla="*/ 130 h 1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68" h="130">
                    <a:moveTo>
                      <a:pt x="0" y="130"/>
                    </a:moveTo>
                    <a:cubicBezTo>
                      <a:pt x="48" y="126"/>
                      <a:pt x="200" y="111"/>
                      <a:pt x="287" y="106"/>
                    </a:cubicBezTo>
                    <a:cubicBezTo>
                      <a:pt x="373" y="101"/>
                      <a:pt x="444" y="100"/>
                      <a:pt x="521" y="98"/>
                    </a:cubicBezTo>
                    <a:cubicBezTo>
                      <a:pt x="598" y="96"/>
                      <a:pt x="598" y="93"/>
                      <a:pt x="746" y="92"/>
                    </a:cubicBezTo>
                    <a:cubicBezTo>
                      <a:pt x="895" y="91"/>
                      <a:pt x="1225" y="93"/>
                      <a:pt x="1415" y="90"/>
                    </a:cubicBezTo>
                    <a:cubicBezTo>
                      <a:pt x="1604" y="87"/>
                      <a:pt x="1700" y="81"/>
                      <a:pt x="1883" y="74"/>
                    </a:cubicBezTo>
                    <a:cubicBezTo>
                      <a:pt x="2066" y="67"/>
                      <a:pt x="2303" y="62"/>
                      <a:pt x="2517" y="50"/>
                    </a:cubicBezTo>
                    <a:cubicBezTo>
                      <a:pt x="2731" y="38"/>
                      <a:pt x="3033" y="10"/>
                      <a:pt x="3168" y="0"/>
                    </a:cubicBezTo>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grpSp>
        <p:sp>
          <p:nvSpPr>
            <p:cNvPr id="21511" name="Rectangle 9"/>
            <p:cNvSpPr>
              <a:spLocks noChangeArrowheads="1"/>
            </p:cNvSpPr>
            <p:nvPr/>
          </p:nvSpPr>
          <p:spPr bwMode="auto">
            <a:xfrm>
              <a:off x="2484438" y="2276475"/>
              <a:ext cx="966787" cy="3384550"/>
            </a:xfrm>
            <a:prstGeom prst="rect">
              <a:avLst/>
            </a:prstGeom>
            <a:noFill/>
            <a:ln w="38100">
              <a:solidFill>
                <a:schemeClr val="accent2"/>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21512" name="Rectangle 10"/>
            <p:cNvSpPr>
              <a:spLocks noChangeArrowheads="1"/>
            </p:cNvSpPr>
            <p:nvPr/>
          </p:nvSpPr>
          <p:spPr bwMode="auto">
            <a:xfrm>
              <a:off x="3449638" y="2276475"/>
              <a:ext cx="977900" cy="3384550"/>
            </a:xfrm>
            <a:prstGeom prst="rect">
              <a:avLst/>
            </a:prstGeom>
            <a:noFill/>
            <a:ln w="38100">
              <a:solidFill>
                <a:srgbClr val="A50021"/>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21513" name="Rectangle 11"/>
            <p:cNvSpPr>
              <a:spLocks noChangeArrowheads="1"/>
            </p:cNvSpPr>
            <p:nvPr/>
          </p:nvSpPr>
          <p:spPr bwMode="auto">
            <a:xfrm>
              <a:off x="4427538" y="2276475"/>
              <a:ext cx="1046162" cy="3384550"/>
            </a:xfrm>
            <a:prstGeom prst="rect">
              <a:avLst/>
            </a:prstGeom>
            <a:noFill/>
            <a:ln w="38100">
              <a:solidFill>
                <a:srgbClr val="FFCC00"/>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21514" name="Rectangle 12"/>
            <p:cNvSpPr>
              <a:spLocks noChangeArrowheads="1"/>
            </p:cNvSpPr>
            <p:nvPr/>
          </p:nvSpPr>
          <p:spPr bwMode="auto">
            <a:xfrm>
              <a:off x="5472113" y="2276475"/>
              <a:ext cx="971550" cy="3384550"/>
            </a:xfrm>
            <a:prstGeom prst="rect">
              <a:avLst/>
            </a:prstGeom>
            <a:noFill/>
            <a:ln w="38100">
              <a:solidFill>
                <a:srgbClr val="00CC00"/>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21515" name="Text Box 13"/>
            <p:cNvSpPr txBox="1">
              <a:spLocks noChangeArrowheads="1"/>
            </p:cNvSpPr>
            <p:nvPr/>
          </p:nvSpPr>
          <p:spPr bwMode="auto">
            <a:xfrm>
              <a:off x="6308725" y="5716588"/>
              <a:ext cx="8374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r>
                <a:rPr lang="es-ES" sz="1400" b="1">
                  <a:latin typeface="Calibri" charset="0"/>
                </a:rPr>
                <a:t>Períodos</a:t>
              </a:r>
              <a:endParaRPr lang="es-ES_tradnl" sz="1400" b="1">
                <a:latin typeface="Calibri" charset="0"/>
              </a:endParaRPr>
            </a:p>
          </p:txBody>
        </p:sp>
        <p:sp>
          <p:nvSpPr>
            <p:cNvPr id="21516" name="Text Box 14"/>
            <p:cNvSpPr txBox="1">
              <a:spLocks noChangeArrowheads="1"/>
            </p:cNvSpPr>
            <p:nvPr/>
          </p:nvSpPr>
          <p:spPr bwMode="auto">
            <a:xfrm rot="-5400000">
              <a:off x="911567" y="2418656"/>
              <a:ext cx="9994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r>
                <a:rPr lang="es-ES" sz="1400" b="1">
                  <a:latin typeface="Calibri" charset="0"/>
                </a:rPr>
                <a:t>Resultados</a:t>
              </a:r>
              <a:endParaRPr lang="es-ES_tradnl" sz="1400" b="1">
                <a:latin typeface="Calibri" charset="0"/>
              </a:endParaRPr>
            </a:p>
          </p:txBody>
        </p:sp>
        <p:sp>
          <p:nvSpPr>
            <p:cNvPr id="21517" name="Rectangle 15"/>
            <p:cNvSpPr>
              <a:spLocks noChangeArrowheads="1"/>
            </p:cNvSpPr>
            <p:nvPr/>
          </p:nvSpPr>
          <p:spPr bwMode="auto">
            <a:xfrm>
              <a:off x="2268538" y="2349500"/>
              <a:ext cx="1081087" cy="431800"/>
            </a:xfrm>
            <a:prstGeom prst="rect">
              <a:avLst/>
            </a:prstGeom>
            <a:solidFill>
              <a:schemeClr val="accent2"/>
            </a:solidFill>
            <a:ln w="9525">
              <a:solidFill>
                <a:schemeClr val="bg1"/>
              </a:solidFill>
              <a:miter lim="800000"/>
              <a:headEnd/>
              <a:tailEnd/>
            </a:ln>
          </p:spPr>
          <p:txBody>
            <a:bodyPr wrap="none" anchor="ctr"/>
            <a:lstStyle/>
            <a:p>
              <a:pPr algn="ctr"/>
              <a:r>
                <a:rPr lang="es-ES" sz="1200" b="1">
                  <a:solidFill>
                    <a:schemeClr val="bg1"/>
                  </a:solidFill>
                  <a:latin typeface="Calibri" charset="0"/>
                </a:rPr>
                <a:t>Decisión 1</a:t>
              </a:r>
              <a:endParaRPr lang="es-ES_tradnl" sz="1200" b="1">
                <a:solidFill>
                  <a:schemeClr val="bg1"/>
                </a:solidFill>
                <a:latin typeface="Calibri" charset="0"/>
              </a:endParaRPr>
            </a:p>
          </p:txBody>
        </p:sp>
        <p:sp>
          <p:nvSpPr>
            <p:cNvPr id="21518" name="Rectangle 16"/>
            <p:cNvSpPr>
              <a:spLocks noChangeArrowheads="1"/>
            </p:cNvSpPr>
            <p:nvPr/>
          </p:nvSpPr>
          <p:spPr bwMode="auto">
            <a:xfrm>
              <a:off x="3492500" y="1844675"/>
              <a:ext cx="1008063" cy="358775"/>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s-ES" sz="1200" b="1">
                  <a:solidFill>
                    <a:schemeClr val="bg1"/>
                  </a:solidFill>
                  <a:latin typeface="Calibri" charset="0"/>
                </a:rPr>
                <a:t>Decisión 2</a:t>
              </a:r>
              <a:endParaRPr lang="es-ES_tradnl" sz="1200" b="1">
                <a:solidFill>
                  <a:schemeClr val="bg1"/>
                </a:solidFill>
                <a:latin typeface="Calibri" charset="0"/>
              </a:endParaRPr>
            </a:p>
          </p:txBody>
        </p:sp>
        <p:sp>
          <p:nvSpPr>
            <p:cNvPr id="21519" name="Rectangle 17"/>
            <p:cNvSpPr>
              <a:spLocks noChangeArrowheads="1"/>
            </p:cNvSpPr>
            <p:nvPr/>
          </p:nvSpPr>
          <p:spPr bwMode="auto">
            <a:xfrm>
              <a:off x="4284663" y="2420938"/>
              <a:ext cx="1152525" cy="36036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s-ES" sz="1200" b="1">
                  <a:solidFill>
                    <a:schemeClr val="bg1"/>
                  </a:solidFill>
                  <a:latin typeface="Calibri" charset="0"/>
                </a:rPr>
                <a:t>Decisión 3</a:t>
              </a:r>
              <a:endParaRPr lang="es-ES_tradnl" sz="1200" b="1">
                <a:solidFill>
                  <a:schemeClr val="bg1"/>
                </a:solidFill>
                <a:latin typeface="Calibri" charset="0"/>
              </a:endParaRPr>
            </a:p>
          </p:txBody>
        </p:sp>
        <p:pic>
          <p:nvPicPr>
            <p:cNvPr id="21520" name="Picture 18" descr="j030125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516688" y="2708275"/>
              <a:ext cx="1830387"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21" name="Group 19"/>
            <p:cNvGrpSpPr>
              <a:grpSpLocks/>
            </p:cNvGrpSpPr>
            <p:nvPr/>
          </p:nvGrpSpPr>
          <p:grpSpPr bwMode="auto">
            <a:xfrm>
              <a:off x="1635125" y="1916113"/>
              <a:ext cx="5689600" cy="3746500"/>
              <a:chOff x="1020" y="1207"/>
              <a:chExt cx="3584" cy="2450"/>
            </a:xfrm>
          </p:grpSpPr>
          <p:sp>
            <p:nvSpPr>
              <p:cNvPr id="21524" name="Line 20"/>
              <p:cNvSpPr>
                <a:spLocks noChangeShapeType="1"/>
              </p:cNvSpPr>
              <p:nvPr/>
            </p:nvSpPr>
            <p:spPr bwMode="auto">
              <a:xfrm>
                <a:off x="1020" y="1207"/>
                <a:ext cx="0" cy="245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21525" name="Line 21"/>
              <p:cNvSpPr>
                <a:spLocks noChangeShapeType="1"/>
              </p:cNvSpPr>
              <p:nvPr/>
            </p:nvSpPr>
            <p:spPr bwMode="auto">
              <a:xfrm>
                <a:off x="1020" y="3657"/>
                <a:ext cx="3584"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s-ES"/>
              </a:p>
            </p:txBody>
          </p:sp>
        </p:grpSp>
        <p:sp>
          <p:nvSpPr>
            <p:cNvPr id="21522" name="Rectangle 22"/>
            <p:cNvSpPr>
              <a:spLocks noChangeArrowheads="1"/>
            </p:cNvSpPr>
            <p:nvPr/>
          </p:nvSpPr>
          <p:spPr bwMode="auto">
            <a:xfrm>
              <a:off x="5292725" y="1773238"/>
              <a:ext cx="1079500" cy="360362"/>
            </a:xfrm>
            <a:prstGeom prst="rect">
              <a:avLst/>
            </a:prstGeom>
            <a:solidFill>
              <a:srgbClr val="00CC00"/>
            </a:solidFill>
            <a:ln w="9525">
              <a:solidFill>
                <a:schemeClr val="bg1"/>
              </a:solidFill>
              <a:miter lim="800000"/>
              <a:headEnd/>
              <a:tailEnd/>
            </a:ln>
          </p:spPr>
          <p:txBody>
            <a:bodyPr wrap="none" anchor="ctr"/>
            <a:lstStyle/>
            <a:p>
              <a:pPr algn="ctr"/>
              <a:r>
                <a:rPr lang="es-ES" sz="1200" b="1">
                  <a:solidFill>
                    <a:schemeClr val="bg1"/>
                  </a:solidFill>
                  <a:latin typeface="Calibri" charset="0"/>
                </a:rPr>
                <a:t>Decisión 4</a:t>
              </a:r>
              <a:endParaRPr lang="es-ES_tradnl" sz="1200" b="1">
                <a:solidFill>
                  <a:schemeClr val="bg1"/>
                </a:solidFill>
                <a:latin typeface="Calibri" charset="0"/>
              </a:endParaRPr>
            </a:p>
          </p:txBody>
        </p:sp>
        <p:sp>
          <p:nvSpPr>
            <p:cNvPr id="21523" name="Rectangle 23"/>
            <p:cNvSpPr>
              <a:spLocks noChangeArrowheads="1"/>
            </p:cNvSpPr>
            <p:nvPr/>
          </p:nvSpPr>
          <p:spPr bwMode="auto">
            <a:xfrm>
              <a:off x="6659563" y="1773238"/>
              <a:ext cx="1081087" cy="3587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s-ES" sz="1200" b="1">
                  <a:solidFill>
                    <a:schemeClr val="bg1"/>
                  </a:solidFill>
                  <a:latin typeface="Calibri" charset="0"/>
                </a:rPr>
                <a:t>Resultados Finales</a:t>
              </a:r>
              <a:endParaRPr lang="es-ES_tradnl" sz="1200" b="1">
                <a:solidFill>
                  <a:schemeClr val="bg1"/>
                </a:solidFill>
                <a:latin typeface="Calibri" charset="0"/>
              </a:endParaRPr>
            </a:p>
          </p:txBody>
        </p:sp>
      </p:grpSp>
      <p:sp>
        <p:nvSpPr>
          <p:cNvPr id="21507"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 sz="2800" b="1">
                <a:solidFill>
                  <a:schemeClr val="tx2"/>
                </a:solidFill>
                <a:latin typeface="Arial" charset="0"/>
              </a:rPr>
              <a:t>CRECIMIENTO DEL VALOR DE LA COMPAÑÍA</a:t>
            </a:r>
            <a:endParaRPr kumimoji="0" lang="es-ES_tradnl" sz="2800" b="1">
              <a:solidFill>
                <a:schemeClr val="tx2"/>
              </a:solidFill>
              <a:latin typeface="Arial" charset="0"/>
            </a:endParaRPr>
          </a:p>
        </p:txBody>
      </p:sp>
      <p:sp>
        <p:nvSpPr>
          <p:cNvPr id="21508" name="9 Rectángulo"/>
          <p:cNvSpPr>
            <a:spLocks noChangeArrowheads="1"/>
          </p:cNvSpPr>
          <p:nvPr/>
        </p:nvSpPr>
        <p:spPr bwMode="auto">
          <a:xfrm>
            <a:off x="611188" y="4769857"/>
            <a:ext cx="777723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s-ES_tradnl" sz="2000" dirty="0">
                <a:latin typeface="Calibri" charset="0"/>
              </a:rPr>
              <a:t>En base a las </a:t>
            </a:r>
            <a:r>
              <a:rPr lang="es-ES_tradnl" sz="2000" b="1" dirty="0">
                <a:solidFill>
                  <a:srgbClr val="A50021"/>
                </a:solidFill>
                <a:latin typeface="Calibri" charset="0"/>
              </a:rPr>
              <a:t>decisiones</a:t>
            </a:r>
            <a:r>
              <a:rPr lang="es-ES_tradnl" sz="2000" dirty="0">
                <a:latin typeface="Calibri" charset="0"/>
              </a:rPr>
              <a:t> que se vayan tomando en los diferentes períodos, el </a:t>
            </a:r>
            <a:r>
              <a:rPr lang="es-ES_tradnl" sz="2000" b="1" dirty="0">
                <a:solidFill>
                  <a:srgbClr val="A50021"/>
                </a:solidFill>
                <a:latin typeface="Calibri" charset="0"/>
              </a:rPr>
              <a:t>valor de la compañía irá evolucionando </a:t>
            </a:r>
            <a:r>
              <a:rPr lang="es-ES_tradnl" sz="2000" dirty="0">
                <a:latin typeface="Calibri" charset="0"/>
              </a:rPr>
              <a:t>de forma positiva o negativa. De esta forma, una toma de decisiones que no haya reportado las consecuencias esperadas puede modificarse en el siguiente periodo.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6 Rectángulo redondeado"/>
          <p:cNvSpPr/>
          <p:nvPr/>
        </p:nvSpPr>
        <p:spPr bwMode="auto">
          <a:xfrm>
            <a:off x="1062038" y="4833938"/>
            <a:ext cx="6840537" cy="1295400"/>
          </a:xfrm>
          <a:prstGeom prst="roundRect">
            <a:avLst/>
          </a:prstGeom>
          <a:ln w="57150" cmpd="sng">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eaLnBrk="0" hangingPunct="0">
              <a:defRPr/>
            </a:pPr>
            <a:endParaRPr lang="es-ES" sz="1600" dirty="0">
              <a:latin typeface="Calibri" pitchFamily="34" charset="0"/>
            </a:endParaRPr>
          </a:p>
        </p:txBody>
      </p:sp>
      <p:sp>
        <p:nvSpPr>
          <p:cNvPr id="23554" name="1 Título"/>
          <p:cNvSpPr>
            <a:spLocks noGrp="1"/>
          </p:cNvSpPr>
          <p:nvPr>
            <p:ph type="title"/>
          </p:nvPr>
        </p:nvSpPr>
        <p:spPr>
          <a:xfrm>
            <a:off x="539750" y="115888"/>
            <a:ext cx="8299450" cy="593725"/>
          </a:xfrm>
        </p:spPr>
        <p:txBody>
          <a:bodyPr/>
          <a:lstStyle/>
          <a:p>
            <a:r>
              <a:rPr lang="es-ES" sz="3200">
                <a:latin typeface="Calibri" charset="0"/>
                <a:ea typeface="ＭＳ Ｐゴシック" charset="0"/>
                <a:cs typeface="ＭＳ Ｐゴシック" charset="0"/>
              </a:rPr>
              <a:t>VALOR DE LA COMPAÑÍA</a:t>
            </a:r>
          </a:p>
        </p:txBody>
      </p:sp>
      <p:sp>
        <p:nvSpPr>
          <p:cNvPr id="4" name="3 Rectángulo redondeado"/>
          <p:cNvSpPr/>
          <p:nvPr/>
        </p:nvSpPr>
        <p:spPr bwMode="auto">
          <a:xfrm>
            <a:off x="341313" y="908050"/>
            <a:ext cx="8353425" cy="973138"/>
          </a:xfrm>
          <a:prstGeom prst="roundRect">
            <a:avLst/>
          </a:prstGeom>
          <a:ln w="38100" cmpd="sng">
            <a:headEnd type="none" w="med" len="med"/>
            <a:tailEnd type="none" w="med" len="med"/>
          </a:ln>
        </p:spPr>
        <p:style>
          <a:lnRef idx="2">
            <a:schemeClr val="dk1"/>
          </a:lnRef>
          <a:fillRef idx="1">
            <a:schemeClr val="lt1"/>
          </a:fillRef>
          <a:effectRef idx="0">
            <a:schemeClr val="dk1"/>
          </a:effectRef>
          <a:fontRef idx="minor">
            <a:schemeClr val="dk1"/>
          </a:fontRef>
        </p:style>
        <p:txBody>
          <a:bodyPr tIns="18000"/>
          <a:lstStyle/>
          <a:p>
            <a:pPr algn="ctr" eaLnBrk="0" hangingPunct="0">
              <a:spcAft>
                <a:spcPts val="600"/>
              </a:spcAft>
              <a:defRPr/>
            </a:pPr>
            <a:r>
              <a:rPr lang="es-ES" sz="2000" b="1" dirty="0">
                <a:latin typeface="Calibri" pitchFamily="34" charset="0"/>
              </a:rPr>
              <a:t>Resultados Económicos</a:t>
            </a:r>
            <a:endParaRPr lang="es-ES" sz="1800" b="1" dirty="0">
              <a:latin typeface="Calibri" pitchFamily="34" charset="0"/>
            </a:endParaRPr>
          </a:p>
          <a:p>
            <a:pPr eaLnBrk="0" hangingPunct="0">
              <a:spcAft>
                <a:spcPts val="600"/>
              </a:spcAft>
              <a:defRPr/>
            </a:pPr>
            <a:r>
              <a:rPr lang="es-ES" sz="1600" dirty="0">
                <a:latin typeface="Calibri" pitchFamily="34" charset="0"/>
              </a:rPr>
              <a:t>Se vincula directamente con los beneficios obtenidos por la compañía. Se considera tanto el valor alcanzado en cada periodo, como la evolución de los últimos periodos.</a:t>
            </a:r>
          </a:p>
        </p:txBody>
      </p:sp>
      <p:sp>
        <p:nvSpPr>
          <p:cNvPr id="5" name="4 Rectángulo redondeado"/>
          <p:cNvSpPr/>
          <p:nvPr/>
        </p:nvSpPr>
        <p:spPr bwMode="auto">
          <a:xfrm>
            <a:off x="701675" y="1989138"/>
            <a:ext cx="2519363" cy="1223962"/>
          </a:xfrm>
          <a:prstGeom prst="roundRect">
            <a:avLst/>
          </a:prstGeom>
          <a:ln>
            <a:solidFill>
              <a:srgbClr val="0000FF"/>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tIns="18000"/>
          <a:lstStyle/>
          <a:p>
            <a:pPr eaLnBrk="0" hangingPunct="0">
              <a:spcAft>
                <a:spcPts val="600"/>
              </a:spcAft>
              <a:defRPr/>
            </a:pPr>
            <a:r>
              <a:rPr lang="es-ES" sz="1600" b="1" dirty="0">
                <a:latin typeface="Calibri" pitchFamily="34" charset="0"/>
              </a:rPr>
              <a:t>Participación de Mercado</a:t>
            </a:r>
            <a:endParaRPr lang="es-ES" sz="1800" b="1" dirty="0">
              <a:latin typeface="Calibri" pitchFamily="34" charset="0"/>
            </a:endParaRPr>
          </a:p>
          <a:p>
            <a:pPr eaLnBrk="0" hangingPunct="0">
              <a:spcAft>
                <a:spcPts val="600"/>
              </a:spcAft>
              <a:defRPr/>
            </a:pPr>
            <a:r>
              <a:rPr lang="es-ES" sz="1400" dirty="0">
                <a:latin typeface="Calibri" pitchFamily="34" charset="0"/>
              </a:rPr>
              <a:t>Participación alcanzada por la empresa en el mercado, en los diferentes productos</a:t>
            </a:r>
            <a:r>
              <a:rPr lang="es-ES" sz="1800" dirty="0">
                <a:latin typeface="Calibri" pitchFamily="34" charset="0"/>
              </a:rPr>
              <a:t>.</a:t>
            </a:r>
          </a:p>
        </p:txBody>
      </p:sp>
      <p:sp>
        <p:nvSpPr>
          <p:cNvPr id="7" name="6 Rectángulo redondeado"/>
          <p:cNvSpPr/>
          <p:nvPr/>
        </p:nvSpPr>
        <p:spPr bwMode="auto">
          <a:xfrm>
            <a:off x="3492500" y="1989138"/>
            <a:ext cx="2447925" cy="1295400"/>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tIns="18000"/>
          <a:lstStyle/>
          <a:p>
            <a:pPr eaLnBrk="0" hangingPunct="0">
              <a:spcAft>
                <a:spcPts val="600"/>
              </a:spcAft>
              <a:defRPr/>
            </a:pPr>
            <a:r>
              <a:rPr lang="es-ES" sz="1600" b="1" dirty="0">
                <a:latin typeface="Calibri" pitchFamily="34" charset="0"/>
              </a:rPr>
              <a:t>Innovación de Producto</a:t>
            </a:r>
            <a:endParaRPr lang="es-ES" sz="1800" b="1" dirty="0">
              <a:latin typeface="Calibri" pitchFamily="34" charset="0"/>
            </a:endParaRPr>
          </a:p>
          <a:p>
            <a:pPr eaLnBrk="0" hangingPunct="0">
              <a:spcAft>
                <a:spcPts val="600"/>
              </a:spcAft>
              <a:defRPr/>
            </a:pPr>
            <a:r>
              <a:rPr lang="es-ES" sz="1400" dirty="0">
                <a:latin typeface="Calibri" pitchFamily="34" charset="0"/>
              </a:rPr>
              <a:t>Evoluciona en una escala de 1 (menor nivel) a 10 (mayor nivel).</a:t>
            </a:r>
          </a:p>
          <a:p>
            <a:pPr eaLnBrk="0" hangingPunct="0">
              <a:spcAft>
                <a:spcPts val="600"/>
              </a:spcAft>
              <a:defRPr/>
            </a:pPr>
            <a:endParaRPr lang="es-ES" sz="1800" dirty="0">
              <a:latin typeface="Calibri" pitchFamily="34" charset="0"/>
            </a:endParaRPr>
          </a:p>
        </p:txBody>
      </p:sp>
      <p:sp>
        <p:nvSpPr>
          <p:cNvPr id="8" name="7 Rectángulo redondeado"/>
          <p:cNvSpPr/>
          <p:nvPr/>
        </p:nvSpPr>
        <p:spPr bwMode="auto">
          <a:xfrm>
            <a:off x="2232025" y="3338513"/>
            <a:ext cx="2609850" cy="1042987"/>
          </a:xfrm>
          <a:prstGeom prst="roundRect">
            <a:avLst/>
          </a:prstGeom>
          <a:ln>
            <a:headEnd type="none" w="med" len="med"/>
            <a:tailEnd type="none" w="med" len="med"/>
          </a:ln>
        </p:spPr>
        <p:style>
          <a:lnRef idx="2">
            <a:schemeClr val="accent4"/>
          </a:lnRef>
          <a:fillRef idx="1">
            <a:schemeClr val="lt1"/>
          </a:fillRef>
          <a:effectRef idx="0">
            <a:schemeClr val="accent4"/>
          </a:effectRef>
          <a:fontRef idx="minor">
            <a:schemeClr val="dk1"/>
          </a:fontRef>
        </p:style>
        <p:txBody>
          <a:bodyPr tIns="18000"/>
          <a:lstStyle/>
          <a:p>
            <a:pPr algn="ctr" eaLnBrk="0" hangingPunct="0">
              <a:spcAft>
                <a:spcPts val="600"/>
              </a:spcAft>
              <a:defRPr/>
            </a:pPr>
            <a:r>
              <a:rPr lang="es-ES" sz="1600" b="1" dirty="0">
                <a:latin typeface="Calibri" pitchFamily="34" charset="0"/>
              </a:rPr>
              <a:t>Eficiencia productiva</a:t>
            </a:r>
            <a:endParaRPr lang="es-ES" sz="1800" b="1" dirty="0">
              <a:latin typeface="Calibri" pitchFamily="34" charset="0"/>
            </a:endParaRPr>
          </a:p>
          <a:p>
            <a:pPr eaLnBrk="0" hangingPunct="0">
              <a:spcAft>
                <a:spcPts val="600"/>
              </a:spcAft>
              <a:defRPr/>
            </a:pPr>
            <a:r>
              <a:rPr lang="es-ES" sz="1400" dirty="0">
                <a:latin typeface="Calibri" pitchFamily="34" charset="0"/>
              </a:rPr>
              <a:t>Valor alcanzado en el nivel de eficiencia productiva y tecnología industrial.</a:t>
            </a:r>
          </a:p>
          <a:p>
            <a:pPr eaLnBrk="0" hangingPunct="0">
              <a:spcAft>
                <a:spcPts val="600"/>
              </a:spcAft>
              <a:defRPr/>
            </a:pPr>
            <a:endParaRPr lang="es-ES" sz="1800" dirty="0">
              <a:latin typeface="Calibri" pitchFamily="34" charset="0"/>
            </a:endParaRPr>
          </a:p>
        </p:txBody>
      </p:sp>
      <p:sp>
        <p:nvSpPr>
          <p:cNvPr id="9" name="8 Rectángulo redondeado"/>
          <p:cNvSpPr/>
          <p:nvPr/>
        </p:nvSpPr>
        <p:spPr bwMode="auto">
          <a:xfrm>
            <a:off x="4913313" y="3338513"/>
            <a:ext cx="2827337" cy="1042987"/>
          </a:xfrm>
          <a:prstGeom prst="round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lIns="36000" tIns="18000" rIns="72000"/>
          <a:lstStyle/>
          <a:p>
            <a:pPr algn="ctr" eaLnBrk="0" hangingPunct="0">
              <a:lnSpc>
                <a:spcPct val="90000"/>
              </a:lnSpc>
              <a:spcAft>
                <a:spcPts val="600"/>
              </a:spcAft>
              <a:defRPr/>
            </a:pPr>
            <a:r>
              <a:rPr lang="es-ES" sz="1600" b="1" dirty="0">
                <a:latin typeface="Calibri" pitchFamily="34" charset="0"/>
              </a:rPr>
              <a:t>Capacitación de la Organización</a:t>
            </a:r>
            <a:endParaRPr lang="es-ES" sz="1800" b="1" dirty="0">
              <a:latin typeface="Calibri" pitchFamily="34" charset="0"/>
            </a:endParaRPr>
          </a:p>
          <a:p>
            <a:pPr eaLnBrk="0" hangingPunct="0">
              <a:spcAft>
                <a:spcPts val="600"/>
              </a:spcAft>
              <a:defRPr/>
            </a:pPr>
            <a:r>
              <a:rPr lang="es-ES" sz="1400" dirty="0">
                <a:latin typeface="Calibri" pitchFamily="34" charset="0"/>
              </a:rPr>
              <a:t>Nivel de  capacitación de la organización.</a:t>
            </a:r>
          </a:p>
        </p:txBody>
      </p:sp>
      <p:sp>
        <p:nvSpPr>
          <p:cNvPr id="11" name="10 Rectángulo redondeado"/>
          <p:cNvSpPr/>
          <p:nvPr/>
        </p:nvSpPr>
        <p:spPr bwMode="auto">
          <a:xfrm>
            <a:off x="6084888" y="1954213"/>
            <a:ext cx="2447925" cy="1295400"/>
          </a:xfrm>
          <a:prstGeom prst="roundRect">
            <a:avLst/>
          </a:prstGeom>
          <a:ln>
            <a:solidFill>
              <a:schemeClr val="accent5">
                <a:lumMod val="50000"/>
              </a:schemeClr>
            </a:solid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tIns="18000"/>
          <a:lstStyle/>
          <a:p>
            <a:pPr eaLnBrk="0" hangingPunct="0">
              <a:spcAft>
                <a:spcPts val="600"/>
              </a:spcAft>
              <a:defRPr/>
            </a:pPr>
            <a:r>
              <a:rPr lang="es-ES" sz="1600" b="1" dirty="0">
                <a:latin typeface="Calibri" pitchFamily="34" charset="0"/>
              </a:rPr>
              <a:t>Valor de Marca</a:t>
            </a:r>
          </a:p>
          <a:p>
            <a:pPr eaLnBrk="0" hangingPunct="0">
              <a:spcAft>
                <a:spcPts val="600"/>
              </a:spcAft>
              <a:defRPr/>
            </a:pPr>
            <a:r>
              <a:rPr lang="es-ES" sz="1400" dirty="0">
                <a:latin typeface="Calibri" pitchFamily="34" charset="0"/>
              </a:rPr>
              <a:t>Valor alcanzado por la marca de la compañía entre los segmentos de demanda. Escala 10 a 100.</a:t>
            </a:r>
          </a:p>
        </p:txBody>
      </p:sp>
      <p:grpSp>
        <p:nvGrpSpPr>
          <p:cNvPr id="23561" name="12 Grupo"/>
          <p:cNvGrpSpPr>
            <a:grpSpLocks/>
          </p:cNvGrpSpPr>
          <p:nvPr/>
        </p:nvGrpSpPr>
        <p:grpSpPr bwMode="auto">
          <a:xfrm>
            <a:off x="431800" y="4508500"/>
            <a:ext cx="8135938" cy="361950"/>
            <a:chOff x="467544" y="4725144"/>
            <a:chExt cx="8136904" cy="144016"/>
          </a:xfrm>
        </p:grpSpPr>
        <p:cxnSp>
          <p:nvCxnSpPr>
            <p:cNvPr id="14" name="13 Conector recto"/>
            <p:cNvCxnSpPr/>
            <p:nvPr/>
          </p:nvCxnSpPr>
          <p:spPr bwMode="auto">
            <a:xfrm flipH="1">
              <a:off x="4571719" y="4725144"/>
              <a:ext cx="4032729" cy="0"/>
            </a:xfrm>
            <a:prstGeom prst="line">
              <a:avLst/>
            </a:prstGeom>
            <a:ln>
              <a:headEnd type="none" w="med" len="med"/>
              <a:tailEnd type="none" w="med" len="med"/>
            </a:ln>
          </p:spPr>
          <p:style>
            <a:lnRef idx="2">
              <a:schemeClr val="dk1"/>
            </a:lnRef>
            <a:fillRef idx="0">
              <a:schemeClr val="dk1"/>
            </a:fillRef>
            <a:effectRef idx="1">
              <a:schemeClr val="dk1"/>
            </a:effectRef>
            <a:fontRef idx="minor">
              <a:schemeClr val="tx1"/>
            </a:fontRef>
          </p:style>
        </p:cxnSp>
        <p:cxnSp>
          <p:nvCxnSpPr>
            <p:cNvPr id="15" name="14 Conector recto"/>
            <p:cNvCxnSpPr/>
            <p:nvPr/>
          </p:nvCxnSpPr>
          <p:spPr bwMode="auto">
            <a:xfrm flipH="1">
              <a:off x="4427239" y="4725144"/>
              <a:ext cx="144480" cy="144016"/>
            </a:xfrm>
            <a:prstGeom prst="line">
              <a:avLst/>
            </a:prstGeom>
            <a:ln>
              <a:headEnd type="none" w="med" len="med"/>
              <a:tailEnd type="none" w="med" len="med"/>
            </a:ln>
          </p:spPr>
          <p:style>
            <a:lnRef idx="2">
              <a:schemeClr val="dk1"/>
            </a:lnRef>
            <a:fillRef idx="0">
              <a:schemeClr val="dk1"/>
            </a:fillRef>
            <a:effectRef idx="1">
              <a:schemeClr val="dk1"/>
            </a:effectRef>
            <a:fontRef idx="minor">
              <a:schemeClr val="tx1"/>
            </a:fontRef>
          </p:style>
        </p:cxnSp>
        <p:cxnSp>
          <p:nvCxnSpPr>
            <p:cNvPr id="16" name="15 Conector recto"/>
            <p:cNvCxnSpPr/>
            <p:nvPr/>
          </p:nvCxnSpPr>
          <p:spPr bwMode="auto">
            <a:xfrm flipH="1" flipV="1">
              <a:off x="4284347" y="4725144"/>
              <a:ext cx="142892" cy="144016"/>
            </a:xfrm>
            <a:prstGeom prst="line">
              <a:avLst/>
            </a:prstGeom>
            <a:ln>
              <a:headEnd type="none" w="med" len="med"/>
              <a:tailEnd type="none" w="med" len="med"/>
            </a:ln>
          </p:spPr>
          <p:style>
            <a:lnRef idx="2">
              <a:schemeClr val="dk1"/>
            </a:lnRef>
            <a:fillRef idx="0">
              <a:schemeClr val="dk1"/>
            </a:fillRef>
            <a:effectRef idx="1">
              <a:schemeClr val="dk1"/>
            </a:effectRef>
            <a:fontRef idx="minor">
              <a:schemeClr val="tx1"/>
            </a:fontRef>
          </p:style>
        </p:cxnSp>
        <p:cxnSp>
          <p:nvCxnSpPr>
            <p:cNvPr id="17" name="16 Conector recto"/>
            <p:cNvCxnSpPr/>
            <p:nvPr/>
          </p:nvCxnSpPr>
          <p:spPr bwMode="auto">
            <a:xfrm flipH="1">
              <a:off x="467544" y="4725144"/>
              <a:ext cx="3816803" cy="0"/>
            </a:xfrm>
            <a:prstGeom prst="line">
              <a:avLst/>
            </a:prstGeom>
            <a:ln>
              <a:headEnd type="none" w="med" len="med"/>
              <a:tailEnd type="none" w="med" len="med"/>
            </a:ln>
          </p:spPr>
          <p:style>
            <a:lnRef idx="2">
              <a:schemeClr val="dk1"/>
            </a:lnRef>
            <a:fillRef idx="0">
              <a:schemeClr val="dk1"/>
            </a:fillRef>
            <a:effectRef idx="1">
              <a:schemeClr val="dk1"/>
            </a:effectRef>
            <a:fontRef idx="minor">
              <a:schemeClr val="tx1"/>
            </a:fontRef>
          </p:style>
        </p:cxnSp>
      </p:grpSp>
      <p:pic>
        <p:nvPicPr>
          <p:cNvPr id="23562" name="Imagen 4"/>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331913" y="4868863"/>
            <a:ext cx="1082675" cy="112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3" name="Rectángulo 5"/>
          <p:cNvSpPr>
            <a:spLocks noChangeArrowheads="1"/>
          </p:cNvSpPr>
          <p:nvPr/>
        </p:nvSpPr>
        <p:spPr bwMode="auto">
          <a:xfrm>
            <a:off x="2681288" y="4933950"/>
            <a:ext cx="50419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0" hangingPunct="0"/>
            <a:r>
              <a:rPr lang="es-ES" sz="2000" b="1">
                <a:latin typeface="Calibri" charset="0"/>
              </a:rPr>
              <a:t>De acuerdo al Valor de Compañía alcanzado por los diferentes participantes, se establecerá el Ranking final.</a:t>
            </a:r>
          </a:p>
        </p:txBody>
      </p:sp>
      <p:sp>
        <p:nvSpPr>
          <p:cNvPr id="10" name="Rectángulo redondeado 9"/>
          <p:cNvSpPr/>
          <p:nvPr/>
        </p:nvSpPr>
        <p:spPr bwMode="auto">
          <a:xfrm>
            <a:off x="5148263" y="2852738"/>
            <a:ext cx="611187" cy="323850"/>
          </a:xfrm>
          <a:prstGeom prst="roundRect">
            <a:avLst/>
          </a:prstGeom>
          <a:solidFill>
            <a:srgbClr val="FF6600"/>
          </a:solidFill>
          <a:ln w="9525" cap="flat" cmpd="sng" algn="ctr">
            <a:noFill/>
            <a:prstDash val="solid"/>
            <a:miter lim="800000"/>
            <a:headEnd type="none" w="med" len="med"/>
            <a:tailEnd type="none" w="med" len="med"/>
          </a:ln>
          <a:effectLst/>
        </p:spPr>
        <p:txBody>
          <a:bodyPr wrap="none" lIns="0" tIns="0" rIns="0" bIns="0"/>
          <a:lstStyle/>
          <a:p>
            <a:pPr algn="ctr">
              <a:defRPr/>
            </a:pPr>
            <a:r>
              <a:rPr lang="es-ES" sz="1800" b="1" dirty="0">
                <a:solidFill>
                  <a:srgbClr val="FFFFFF"/>
                </a:solidFill>
                <a:latin typeface="+mn-lt"/>
              </a:rPr>
              <a:t>12%</a:t>
            </a:r>
          </a:p>
        </p:txBody>
      </p:sp>
      <p:sp>
        <p:nvSpPr>
          <p:cNvPr id="23" name="Rectángulo redondeado 22"/>
          <p:cNvSpPr/>
          <p:nvPr/>
        </p:nvSpPr>
        <p:spPr bwMode="auto">
          <a:xfrm>
            <a:off x="7723188" y="908050"/>
            <a:ext cx="900112" cy="450850"/>
          </a:xfrm>
          <a:prstGeom prst="roundRect">
            <a:avLst/>
          </a:prstGeom>
          <a:solidFill>
            <a:srgbClr val="FF6600"/>
          </a:solidFill>
          <a:ln w="9525" cap="flat" cmpd="sng" algn="ctr">
            <a:noFill/>
            <a:prstDash val="solid"/>
            <a:miter lim="800000"/>
            <a:headEnd type="none" w="med" len="med"/>
            <a:tailEnd type="none" w="med" len="med"/>
          </a:ln>
          <a:effectLst/>
        </p:spPr>
        <p:txBody>
          <a:bodyPr wrap="none" lIns="0" tIns="0" rIns="0" bIns="0"/>
          <a:lstStyle/>
          <a:p>
            <a:pPr algn="ctr">
              <a:defRPr/>
            </a:pPr>
            <a:r>
              <a:rPr lang="es-ES" b="1" dirty="0">
                <a:solidFill>
                  <a:srgbClr val="FFFFFF"/>
                </a:solidFill>
                <a:latin typeface="+mn-lt"/>
              </a:rPr>
              <a:t>45%</a:t>
            </a:r>
          </a:p>
        </p:txBody>
      </p:sp>
      <p:sp>
        <p:nvSpPr>
          <p:cNvPr id="25" name="Rectángulo redondeado 24"/>
          <p:cNvSpPr/>
          <p:nvPr/>
        </p:nvSpPr>
        <p:spPr bwMode="auto">
          <a:xfrm>
            <a:off x="7902575" y="1989138"/>
            <a:ext cx="611188" cy="323850"/>
          </a:xfrm>
          <a:prstGeom prst="roundRect">
            <a:avLst/>
          </a:prstGeom>
          <a:solidFill>
            <a:srgbClr val="FF6600"/>
          </a:solidFill>
          <a:ln w="9525" cap="flat" cmpd="sng" algn="ctr">
            <a:noFill/>
            <a:prstDash val="solid"/>
            <a:miter lim="800000"/>
            <a:headEnd type="none" w="med" len="med"/>
            <a:tailEnd type="none" w="med" len="med"/>
          </a:ln>
          <a:effectLst/>
        </p:spPr>
        <p:txBody>
          <a:bodyPr wrap="none" lIns="0" tIns="0" rIns="0" bIns="0"/>
          <a:lstStyle/>
          <a:p>
            <a:pPr algn="ctr">
              <a:defRPr/>
            </a:pPr>
            <a:r>
              <a:rPr lang="es-ES" sz="1800" b="1" dirty="0">
                <a:solidFill>
                  <a:srgbClr val="FFFFFF"/>
                </a:solidFill>
                <a:latin typeface="+mn-lt"/>
              </a:rPr>
              <a:t>12%</a:t>
            </a:r>
          </a:p>
        </p:txBody>
      </p:sp>
      <p:sp>
        <p:nvSpPr>
          <p:cNvPr id="26" name="Rectángulo redondeado 25"/>
          <p:cNvSpPr/>
          <p:nvPr/>
        </p:nvSpPr>
        <p:spPr bwMode="auto">
          <a:xfrm>
            <a:off x="4302125" y="4059238"/>
            <a:ext cx="503238" cy="323850"/>
          </a:xfrm>
          <a:prstGeom prst="roundRect">
            <a:avLst/>
          </a:prstGeom>
          <a:solidFill>
            <a:srgbClr val="FF6600"/>
          </a:solidFill>
          <a:ln w="9525" cap="flat" cmpd="sng" algn="ctr">
            <a:noFill/>
            <a:prstDash val="solid"/>
            <a:miter lim="800000"/>
            <a:headEnd type="none" w="med" len="med"/>
            <a:tailEnd type="none" w="med" len="med"/>
          </a:ln>
          <a:effectLst/>
        </p:spPr>
        <p:txBody>
          <a:bodyPr wrap="none" lIns="0" tIns="0" rIns="0" bIns="0"/>
          <a:lstStyle/>
          <a:p>
            <a:pPr algn="ctr">
              <a:defRPr/>
            </a:pPr>
            <a:r>
              <a:rPr lang="es-ES" sz="1800" b="1" dirty="0">
                <a:solidFill>
                  <a:srgbClr val="FFFFFF"/>
                </a:solidFill>
                <a:latin typeface="+mn-lt"/>
              </a:rPr>
              <a:t>8%</a:t>
            </a:r>
          </a:p>
        </p:txBody>
      </p:sp>
      <p:sp>
        <p:nvSpPr>
          <p:cNvPr id="27" name="Rectángulo redondeado 26"/>
          <p:cNvSpPr/>
          <p:nvPr/>
        </p:nvSpPr>
        <p:spPr bwMode="auto">
          <a:xfrm>
            <a:off x="7164388" y="4059238"/>
            <a:ext cx="503237" cy="323850"/>
          </a:xfrm>
          <a:prstGeom prst="roundRect">
            <a:avLst/>
          </a:prstGeom>
          <a:solidFill>
            <a:srgbClr val="FF6600"/>
          </a:solidFill>
          <a:ln w="9525" cap="flat" cmpd="sng" algn="ctr">
            <a:noFill/>
            <a:prstDash val="solid"/>
            <a:miter lim="800000"/>
            <a:headEnd type="none" w="med" len="med"/>
            <a:tailEnd type="none" w="med" len="med"/>
          </a:ln>
          <a:effectLst/>
        </p:spPr>
        <p:txBody>
          <a:bodyPr wrap="none" lIns="0" tIns="0" rIns="0" bIns="0"/>
          <a:lstStyle/>
          <a:p>
            <a:pPr algn="ctr">
              <a:defRPr/>
            </a:pPr>
            <a:r>
              <a:rPr lang="es-ES" sz="1800" b="1" dirty="0">
                <a:solidFill>
                  <a:srgbClr val="FFFFFF"/>
                </a:solidFill>
                <a:latin typeface="+mn-lt"/>
              </a:rPr>
              <a:t>7%</a:t>
            </a:r>
          </a:p>
        </p:txBody>
      </p:sp>
      <p:sp>
        <p:nvSpPr>
          <p:cNvPr id="29" name="Rectángulo redondeado 28"/>
          <p:cNvSpPr/>
          <p:nvPr/>
        </p:nvSpPr>
        <p:spPr bwMode="auto">
          <a:xfrm>
            <a:off x="2538413" y="2889250"/>
            <a:ext cx="682625" cy="323850"/>
          </a:xfrm>
          <a:prstGeom prst="roundRect">
            <a:avLst/>
          </a:prstGeom>
          <a:solidFill>
            <a:srgbClr val="FF6600"/>
          </a:solidFill>
          <a:ln w="9525" cap="flat" cmpd="sng" algn="ctr">
            <a:noFill/>
            <a:prstDash val="solid"/>
            <a:miter lim="800000"/>
            <a:headEnd type="none" w="med" len="med"/>
            <a:tailEnd type="none" w="med" len="med"/>
          </a:ln>
          <a:effectLst/>
        </p:spPr>
        <p:txBody>
          <a:bodyPr wrap="none" lIns="0" tIns="0" rIns="0" bIns="0"/>
          <a:lstStyle/>
          <a:p>
            <a:pPr algn="ctr">
              <a:defRPr/>
            </a:pPr>
            <a:r>
              <a:rPr lang="es-ES" sz="1800" b="1" dirty="0">
                <a:solidFill>
                  <a:srgbClr val="FFFFFF"/>
                </a:solidFill>
                <a:latin typeface="+mn-lt"/>
              </a:rPr>
              <a:t>16%</a:t>
            </a:r>
          </a:p>
        </p:txBody>
      </p:sp>
      <p:sp>
        <p:nvSpPr>
          <p:cNvPr id="23570" name="CuadroTexto 2"/>
          <p:cNvSpPr txBox="1">
            <a:spLocks noChangeArrowheads="1"/>
          </p:cNvSpPr>
          <p:nvPr/>
        </p:nvSpPr>
        <p:spPr bwMode="auto">
          <a:xfrm>
            <a:off x="10272713" y="1425575"/>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endParaRPr lang="es-E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141538" y="2798763"/>
            <a:ext cx="4681537" cy="2430462"/>
          </a:xfrm>
        </p:spPr>
        <p:txBody>
          <a:bodyPr/>
          <a:lstStyle/>
          <a:p>
            <a:pPr algn="ctr">
              <a:defRPr/>
            </a:pPr>
            <a:r>
              <a:rPr lang="es-ES" dirty="0" smtClean="0"/>
              <a:t>ENTORNO DE SIMULACIÓN</a:t>
            </a:r>
            <a:endParaRP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44 Rectángulo redondeado"/>
          <p:cNvSpPr/>
          <p:nvPr/>
        </p:nvSpPr>
        <p:spPr>
          <a:xfrm>
            <a:off x="3276600" y="2351088"/>
            <a:ext cx="1150938" cy="2806700"/>
          </a:xfrm>
          <a:prstGeom prst="roundRect">
            <a:avLst>
              <a:gd name="adj" fmla="val 10717"/>
            </a:avLst>
          </a:prstGeom>
          <a:solidFill>
            <a:srgbClr val="F79646">
              <a:lumMod val="20000"/>
              <a:lumOff val="80000"/>
            </a:srgbClr>
          </a:solidFill>
          <a:ln w="9525" cap="flat" cmpd="sng" algn="ctr">
            <a:no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s-ES" sz="1400" kern="0" dirty="0">
              <a:solidFill>
                <a:sysClr val="window" lastClr="FFFFFF"/>
              </a:solidFill>
              <a:latin typeface="Calibri"/>
              <a:ea typeface="+mn-ea"/>
              <a:cs typeface="Arial" pitchFamily="34" charset="0"/>
            </a:endParaRPr>
          </a:p>
        </p:txBody>
      </p:sp>
      <p:sp>
        <p:nvSpPr>
          <p:cNvPr id="29697" name="Rectangle 68"/>
          <p:cNvSpPr>
            <a:spLocks noChangeArrowheads="1"/>
          </p:cNvSpPr>
          <p:nvPr/>
        </p:nvSpPr>
        <p:spPr bwMode="auto">
          <a:xfrm>
            <a:off x="639763" y="188913"/>
            <a:ext cx="7893050" cy="492125"/>
          </a:xfrm>
          <a:prstGeom prst="rect">
            <a:avLst/>
          </a:prstGeom>
          <a:noFill/>
          <a:ln w="9525">
            <a:noFill/>
            <a:miter lim="800000"/>
            <a:headEnd/>
            <a:tailEnd/>
          </a:ln>
        </p:spPr>
        <p:txBody>
          <a:bodyPr lIns="0" tIns="0" rIns="0" bIns="0">
            <a:spAutoFit/>
          </a:bodyPr>
          <a:lstStyle/>
          <a:p>
            <a:pPr algn="ctr" eaLnBrk="0" hangingPunct="0">
              <a:defRPr/>
            </a:pPr>
            <a:r>
              <a:rPr lang="es-ES_tradnl" sz="3200" b="1" dirty="0">
                <a:solidFill>
                  <a:schemeClr val="bg2">
                    <a:lumMod val="75000"/>
                  </a:schemeClr>
                </a:solidFill>
                <a:latin typeface="Calibri" pitchFamily="34" charset="0"/>
              </a:rPr>
              <a:t>CADENA DE VALOR</a:t>
            </a:r>
            <a:endParaRPr lang="es-ES_tradnl" sz="3200" dirty="0">
              <a:solidFill>
                <a:schemeClr val="bg2">
                  <a:lumMod val="75000"/>
                </a:schemeClr>
              </a:solidFill>
              <a:latin typeface="Calibri" pitchFamily="34" charset="0"/>
            </a:endParaRPr>
          </a:p>
        </p:txBody>
      </p:sp>
      <p:sp>
        <p:nvSpPr>
          <p:cNvPr id="36867" name="Rectángulo 3"/>
          <p:cNvSpPr>
            <a:spLocks noChangeArrowheads="1"/>
          </p:cNvSpPr>
          <p:nvPr/>
        </p:nvSpPr>
        <p:spPr bwMode="auto">
          <a:xfrm>
            <a:off x="431800" y="1125538"/>
            <a:ext cx="79200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0" hangingPunct="0"/>
            <a:r>
              <a:rPr lang="es-ES" sz="1800">
                <a:latin typeface="Calibri" charset="0"/>
              </a:rPr>
              <a:t>Los procesos de negocio fundamentales que se reflejan en el simulador son:</a:t>
            </a:r>
          </a:p>
        </p:txBody>
      </p:sp>
      <p:sp>
        <p:nvSpPr>
          <p:cNvPr id="6" name="5 Pentágono"/>
          <p:cNvSpPr/>
          <p:nvPr/>
        </p:nvSpPr>
        <p:spPr>
          <a:xfrm>
            <a:off x="395288" y="1584325"/>
            <a:ext cx="8497887" cy="646113"/>
          </a:xfrm>
          <a:prstGeom prst="homePlate">
            <a:avLst/>
          </a:prstGeom>
          <a:solidFill>
            <a:sysClr val="window" lastClr="FFFFFF">
              <a:lumMod val="75000"/>
              <a:alpha val="18000"/>
            </a:sysClr>
          </a:solidFill>
          <a:ln w="25400" cap="flat" cmpd="sng" algn="ctr">
            <a:noFill/>
            <a:prstDash val="solid"/>
          </a:ln>
          <a:effectLst/>
        </p:spPr>
        <p:txBody>
          <a:bodyPr anchor="ctr"/>
          <a:lstStyle/>
          <a:p>
            <a:pPr algn="ctr" fontAlgn="auto">
              <a:spcBef>
                <a:spcPts val="0"/>
              </a:spcBef>
              <a:spcAft>
                <a:spcPts val="0"/>
              </a:spcAft>
              <a:defRPr/>
            </a:pPr>
            <a:endParaRPr lang="es-ES" sz="1200" kern="0">
              <a:solidFill>
                <a:sysClr val="window" lastClr="FFFFFF"/>
              </a:solidFill>
              <a:latin typeface="Calibri" pitchFamily="34" charset="0"/>
            </a:endParaRPr>
          </a:p>
        </p:txBody>
      </p:sp>
      <p:sp>
        <p:nvSpPr>
          <p:cNvPr id="7" name="6 Rectángulo redondeado"/>
          <p:cNvSpPr/>
          <p:nvPr/>
        </p:nvSpPr>
        <p:spPr>
          <a:xfrm>
            <a:off x="1998663" y="2351088"/>
            <a:ext cx="1079500" cy="2805112"/>
          </a:xfrm>
          <a:prstGeom prst="roundRect">
            <a:avLst>
              <a:gd name="adj" fmla="val 5282"/>
            </a:avLst>
          </a:prstGeom>
          <a:solidFill>
            <a:srgbClr val="4F81BD">
              <a:lumMod val="20000"/>
              <a:lumOff val="80000"/>
            </a:srgbClr>
          </a:solidFill>
          <a:ln w="9525" cap="flat" cmpd="sng" algn="ctr">
            <a:no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endParaRPr lang="es-ES" sz="1200" kern="0" dirty="0">
              <a:solidFill>
                <a:sysClr val="window" lastClr="FFFFFF"/>
              </a:solidFill>
              <a:latin typeface="Calibri" pitchFamily="34" charset="0"/>
            </a:endParaRPr>
          </a:p>
        </p:txBody>
      </p:sp>
      <p:sp>
        <p:nvSpPr>
          <p:cNvPr id="36870" name="8 CuadroTexto"/>
          <p:cNvSpPr txBox="1">
            <a:spLocks noChangeArrowheads="1"/>
          </p:cNvSpPr>
          <p:nvPr/>
        </p:nvSpPr>
        <p:spPr bwMode="auto">
          <a:xfrm>
            <a:off x="1979613" y="4151313"/>
            <a:ext cx="12779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Complementos</a:t>
            </a:r>
          </a:p>
        </p:txBody>
      </p:sp>
      <p:sp>
        <p:nvSpPr>
          <p:cNvPr id="36871" name="9 CuadroTexto"/>
          <p:cNvSpPr txBox="1">
            <a:spLocks noChangeArrowheads="1"/>
          </p:cNvSpPr>
          <p:nvPr/>
        </p:nvSpPr>
        <p:spPr bwMode="auto">
          <a:xfrm>
            <a:off x="2051050" y="2303463"/>
            <a:ext cx="8651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Corbatas</a:t>
            </a:r>
          </a:p>
        </p:txBody>
      </p:sp>
      <p:sp>
        <p:nvSpPr>
          <p:cNvPr id="36872" name="10 CuadroTexto"/>
          <p:cNvSpPr txBox="1">
            <a:spLocks noChangeArrowheads="1"/>
          </p:cNvSpPr>
          <p:nvPr/>
        </p:nvSpPr>
        <p:spPr bwMode="auto">
          <a:xfrm>
            <a:off x="1998663" y="3309938"/>
            <a:ext cx="8810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Camisas</a:t>
            </a:r>
          </a:p>
        </p:txBody>
      </p:sp>
      <p:sp>
        <p:nvSpPr>
          <p:cNvPr id="18" name="17 Rectángulo redondeado"/>
          <p:cNvSpPr/>
          <p:nvPr/>
        </p:nvSpPr>
        <p:spPr>
          <a:xfrm>
            <a:off x="6084888" y="2351088"/>
            <a:ext cx="1008062" cy="2805112"/>
          </a:xfrm>
          <a:prstGeom prst="roundRect">
            <a:avLst>
              <a:gd name="adj" fmla="val 8852"/>
            </a:avLst>
          </a:prstGeom>
          <a:solidFill>
            <a:srgbClr val="F79646">
              <a:lumMod val="20000"/>
              <a:lumOff val="80000"/>
            </a:srgbClr>
          </a:solidFill>
          <a:ln w="9525" cap="flat" cmpd="sng" algn="ctr">
            <a:no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s-ES" sz="1200" kern="0" dirty="0">
              <a:solidFill>
                <a:sysClr val="window" lastClr="FFFFFF"/>
              </a:solidFill>
              <a:latin typeface="Calibri" pitchFamily="34" charset="0"/>
              <a:cs typeface="Arial" pitchFamily="34" charset="0"/>
            </a:endParaRPr>
          </a:p>
        </p:txBody>
      </p:sp>
      <p:sp>
        <p:nvSpPr>
          <p:cNvPr id="22" name="21 CuadroTexto"/>
          <p:cNvSpPr txBox="1"/>
          <p:nvPr/>
        </p:nvSpPr>
        <p:spPr>
          <a:xfrm>
            <a:off x="520700" y="1752600"/>
            <a:ext cx="1225550" cy="307975"/>
          </a:xfrm>
          <a:prstGeom prst="rect">
            <a:avLst/>
          </a:prstGeom>
          <a:noFill/>
        </p:spPr>
        <p:txBody>
          <a:bodyPr>
            <a:spAutoFit/>
          </a:bodyPr>
          <a:lstStyle/>
          <a:p>
            <a:pPr fontAlgn="auto">
              <a:spcBef>
                <a:spcPts val="0"/>
              </a:spcBef>
              <a:spcAft>
                <a:spcPts val="0"/>
              </a:spcAft>
              <a:defRPr/>
            </a:pPr>
            <a:r>
              <a:rPr lang="es-ES" sz="1400" b="1" kern="0" dirty="0">
                <a:solidFill>
                  <a:sysClr val="windowText" lastClr="000000"/>
                </a:solidFill>
                <a:latin typeface="Calibri" pitchFamily="34" charset="0"/>
              </a:rPr>
              <a:t>PRODUCCIÓN</a:t>
            </a:r>
          </a:p>
        </p:txBody>
      </p:sp>
      <p:sp>
        <p:nvSpPr>
          <p:cNvPr id="23" name="22 CuadroTexto"/>
          <p:cNvSpPr txBox="1"/>
          <p:nvPr/>
        </p:nvSpPr>
        <p:spPr>
          <a:xfrm>
            <a:off x="2339975" y="1752600"/>
            <a:ext cx="1727200" cy="307975"/>
          </a:xfrm>
          <a:prstGeom prst="rect">
            <a:avLst/>
          </a:prstGeom>
          <a:noFill/>
        </p:spPr>
        <p:txBody>
          <a:bodyPr>
            <a:spAutoFit/>
          </a:bodyPr>
          <a:lstStyle/>
          <a:p>
            <a:pPr algn="ctr" fontAlgn="auto">
              <a:spcBef>
                <a:spcPts val="0"/>
              </a:spcBef>
              <a:spcAft>
                <a:spcPts val="0"/>
              </a:spcAft>
              <a:defRPr/>
            </a:pPr>
            <a:r>
              <a:rPr lang="es-ES" sz="1400" b="1" kern="0" dirty="0">
                <a:solidFill>
                  <a:sysClr val="windowText" lastClr="000000"/>
                </a:solidFill>
                <a:latin typeface="Calibri" pitchFamily="34" charset="0"/>
              </a:rPr>
              <a:t>PRODUCTO</a:t>
            </a:r>
          </a:p>
        </p:txBody>
      </p:sp>
      <p:sp>
        <p:nvSpPr>
          <p:cNvPr id="24" name="23 CuadroTexto"/>
          <p:cNvSpPr txBox="1"/>
          <p:nvPr/>
        </p:nvSpPr>
        <p:spPr>
          <a:xfrm>
            <a:off x="4572000" y="1752600"/>
            <a:ext cx="1368425" cy="307975"/>
          </a:xfrm>
          <a:prstGeom prst="rect">
            <a:avLst/>
          </a:prstGeom>
          <a:noFill/>
        </p:spPr>
        <p:txBody>
          <a:bodyPr>
            <a:spAutoFit/>
          </a:bodyPr>
          <a:lstStyle/>
          <a:p>
            <a:pPr algn="ctr" fontAlgn="auto">
              <a:spcBef>
                <a:spcPts val="0"/>
              </a:spcBef>
              <a:spcAft>
                <a:spcPts val="0"/>
              </a:spcAft>
              <a:defRPr/>
            </a:pPr>
            <a:r>
              <a:rPr lang="es-ES" sz="1400" b="1" kern="0" dirty="0">
                <a:solidFill>
                  <a:sysClr val="windowText" lastClr="000000"/>
                </a:solidFill>
                <a:latin typeface="Calibri" pitchFamily="34" charset="0"/>
              </a:rPr>
              <a:t>MARKETING</a:t>
            </a:r>
          </a:p>
        </p:txBody>
      </p:sp>
      <p:sp>
        <p:nvSpPr>
          <p:cNvPr id="25" name="24 CuadroTexto"/>
          <p:cNvSpPr txBox="1"/>
          <p:nvPr/>
        </p:nvSpPr>
        <p:spPr>
          <a:xfrm>
            <a:off x="6084888" y="1752600"/>
            <a:ext cx="1169987" cy="307975"/>
          </a:xfrm>
          <a:prstGeom prst="rect">
            <a:avLst/>
          </a:prstGeom>
          <a:noFill/>
        </p:spPr>
        <p:txBody>
          <a:bodyPr>
            <a:spAutoFit/>
          </a:bodyPr>
          <a:lstStyle/>
          <a:p>
            <a:pPr algn="ctr" fontAlgn="auto">
              <a:spcBef>
                <a:spcPts val="0"/>
              </a:spcBef>
              <a:spcAft>
                <a:spcPts val="0"/>
              </a:spcAft>
              <a:defRPr/>
            </a:pPr>
            <a:r>
              <a:rPr lang="es-ES" sz="1400" b="1" kern="0" dirty="0">
                <a:solidFill>
                  <a:sysClr val="windowText" lastClr="000000"/>
                </a:solidFill>
                <a:latin typeface="Calibri" pitchFamily="34" charset="0"/>
              </a:rPr>
              <a:t>SEGMENTO</a:t>
            </a:r>
          </a:p>
        </p:txBody>
      </p:sp>
      <p:sp>
        <p:nvSpPr>
          <p:cNvPr id="31" name="30 Rectángulo redondeado"/>
          <p:cNvSpPr/>
          <p:nvPr/>
        </p:nvSpPr>
        <p:spPr>
          <a:xfrm>
            <a:off x="431800" y="2351088"/>
            <a:ext cx="1260475" cy="2805112"/>
          </a:xfrm>
          <a:prstGeom prst="roundRect">
            <a:avLst>
              <a:gd name="adj" fmla="val 5282"/>
            </a:avLst>
          </a:prstGeom>
          <a:solidFill>
            <a:srgbClr val="9BBB59">
              <a:lumMod val="20000"/>
              <a:lumOff val="80000"/>
            </a:srgbClr>
          </a:solidFill>
          <a:ln w="9525" cap="flat" cmpd="sng" algn="ctr">
            <a:no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endParaRPr lang="es-ES" sz="1200" kern="0" dirty="0">
              <a:solidFill>
                <a:sysClr val="window" lastClr="FFFFFF"/>
              </a:solidFill>
              <a:latin typeface="Calibri" pitchFamily="34" charset="0"/>
            </a:endParaRPr>
          </a:p>
        </p:txBody>
      </p:sp>
      <p:sp>
        <p:nvSpPr>
          <p:cNvPr id="40" name="39 Cheurón"/>
          <p:cNvSpPr/>
          <p:nvPr/>
        </p:nvSpPr>
        <p:spPr>
          <a:xfrm>
            <a:off x="1692275" y="1655763"/>
            <a:ext cx="431800" cy="503237"/>
          </a:xfrm>
          <a:prstGeom prst="chevron">
            <a:avLst/>
          </a:prstGeom>
          <a:solidFill>
            <a:srgbClr val="4F81BD">
              <a:lumMod val="40000"/>
              <a:lumOff val="60000"/>
            </a:srgbClr>
          </a:solidFill>
          <a:ln w="25400" cap="flat" cmpd="sng" algn="ctr">
            <a:noFill/>
            <a:prstDash val="solid"/>
          </a:ln>
          <a:effectLst/>
        </p:spPr>
        <p:txBody>
          <a:bodyPr anchor="ctr"/>
          <a:lstStyle/>
          <a:p>
            <a:pPr algn="ctr" fontAlgn="auto">
              <a:spcBef>
                <a:spcPts val="0"/>
              </a:spcBef>
              <a:spcAft>
                <a:spcPts val="0"/>
              </a:spcAft>
              <a:defRPr/>
            </a:pPr>
            <a:endParaRPr lang="es-ES" sz="1200" kern="0">
              <a:solidFill>
                <a:sysClr val="windowText" lastClr="000000"/>
              </a:solidFill>
              <a:latin typeface="Calibri" pitchFamily="34" charset="0"/>
            </a:endParaRPr>
          </a:p>
        </p:txBody>
      </p:sp>
      <p:sp>
        <p:nvSpPr>
          <p:cNvPr id="41" name="40 Cheurón"/>
          <p:cNvSpPr/>
          <p:nvPr/>
        </p:nvSpPr>
        <p:spPr>
          <a:xfrm>
            <a:off x="4284663" y="1655763"/>
            <a:ext cx="431800" cy="503237"/>
          </a:xfrm>
          <a:prstGeom prst="chevron">
            <a:avLst/>
          </a:prstGeom>
          <a:solidFill>
            <a:srgbClr val="C0504D">
              <a:lumMod val="40000"/>
              <a:lumOff val="60000"/>
            </a:srgbClr>
          </a:solidFill>
          <a:ln w="25400" cap="flat" cmpd="sng" algn="ctr">
            <a:noFill/>
            <a:prstDash val="solid"/>
          </a:ln>
          <a:effectLst/>
        </p:spPr>
        <p:txBody>
          <a:bodyPr anchor="ctr"/>
          <a:lstStyle/>
          <a:p>
            <a:pPr algn="ctr" fontAlgn="auto">
              <a:spcBef>
                <a:spcPts val="0"/>
              </a:spcBef>
              <a:spcAft>
                <a:spcPts val="0"/>
              </a:spcAft>
              <a:defRPr/>
            </a:pPr>
            <a:endParaRPr lang="es-ES" sz="1200" kern="0">
              <a:solidFill>
                <a:sysClr val="windowText" lastClr="000000"/>
              </a:solidFill>
              <a:latin typeface="Calibri" pitchFamily="34" charset="0"/>
            </a:endParaRPr>
          </a:p>
        </p:txBody>
      </p:sp>
      <p:sp>
        <p:nvSpPr>
          <p:cNvPr id="42" name="41 Cheurón"/>
          <p:cNvSpPr/>
          <p:nvPr/>
        </p:nvSpPr>
        <p:spPr>
          <a:xfrm>
            <a:off x="7164388" y="1655763"/>
            <a:ext cx="431800" cy="503237"/>
          </a:xfrm>
          <a:prstGeom prst="chevron">
            <a:avLst/>
          </a:prstGeom>
          <a:solidFill>
            <a:srgbClr val="99CC00"/>
          </a:solidFill>
          <a:ln w="25400" cap="flat" cmpd="sng" algn="ctr">
            <a:noFill/>
            <a:prstDash val="solid"/>
          </a:ln>
          <a:effectLst/>
        </p:spPr>
        <p:txBody>
          <a:bodyPr anchor="ctr"/>
          <a:lstStyle/>
          <a:p>
            <a:pPr algn="ctr" fontAlgn="auto">
              <a:spcBef>
                <a:spcPts val="0"/>
              </a:spcBef>
              <a:spcAft>
                <a:spcPts val="0"/>
              </a:spcAft>
              <a:defRPr/>
            </a:pPr>
            <a:endParaRPr lang="es-ES" sz="1200" kern="0">
              <a:solidFill>
                <a:sysClr val="windowText" lastClr="000000"/>
              </a:solidFill>
              <a:latin typeface="Calibri" pitchFamily="34" charset="0"/>
            </a:endParaRPr>
          </a:p>
        </p:txBody>
      </p:sp>
      <p:sp>
        <p:nvSpPr>
          <p:cNvPr id="36882" name="53 CuadroTexto"/>
          <p:cNvSpPr txBox="1">
            <a:spLocks noChangeArrowheads="1"/>
          </p:cNvSpPr>
          <p:nvPr/>
        </p:nvSpPr>
        <p:spPr bwMode="auto">
          <a:xfrm>
            <a:off x="665163" y="3203575"/>
            <a:ext cx="7921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Fábrica</a:t>
            </a:r>
          </a:p>
        </p:txBody>
      </p:sp>
      <p:sp>
        <p:nvSpPr>
          <p:cNvPr id="36883" name="54 CuadroTexto"/>
          <p:cNvSpPr txBox="1">
            <a:spLocks noChangeArrowheads="1"/>
          </p:cNvSpPr>
          <p:nvPr/>
        </p:nvSpPr>
        <p:spPr bwMode="auto">
          <a:xfrm>
            <a:off x="611188" y="4840288"/>
            <a:ext cx="9001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Eficiencia</a:t>
            </a:r>
          </a:p>
        </p:txBody>
      </p:sp>
      <p:sp>
        <p:nvSpPr>
          <p:cNvPr id="36884" name="53 CuadroTexto"/>
          <p:cNvSpPr txBox="1">
            <a:spLocks noChangeArrowheads="1"/>
          </p:cNvSpPr>
          <p:nvPr/>
        </p:nvSpPr>
        <p:spPr bwMode="auto">
          <a:xfrm>
            <a:off x="3346450" y="4446588"/>
            <a:ext cx="10810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Materia Prima</a:t>
            </a:r>
          </a:p>
        </p:txBody>
      </p:sp>
      <p:sp>
        <p:nvSpPr>
          <p:cNvPr id="49" name="30 Rectángulo redondeado"/>
          <p:cNvSpPr/>
          <p:nvPr/>
        </p:nvSpPr>
        <p:spPr>
          <a:xfrm>
            <a:off x="431800" y="5221288"/>
            <a:ext cx="5435600" cy="503237"/>
          </a:xfrm>
          <a:prstGeom prst="roundRect">
            <a:avLst>
              <a:gd name="adj" fmla="val 5282"/>
            </a:avLst>
          </a:prstGeom>
          <a:solidFill>
            <a:schemeClr val="bg1">
              <a:lumMod val="85000"/>
            </a:schemeClr>
          </a:solidFill>
          <a:ln w="9525" cap="flat" cmpd="sng" algn="ctr">
            <a:no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endParaRPr lang="es-ES" sz="1200" kern="0" dirty="0">
              <a:solidFill>
                <a:sysClr val="window" lastClr="FFFFFF"/>
              </a:solidFill>
              <a:latin typeface="Calibri" pitchFamily="34" charset="0"/>
            </a:endParaRPr>
          </a:p>
        </p:txBody>
      </p:sp>
      <p:sp>
        <p:nvSpPr>
          <p:cNvPr id="36886" name="10 CuadroTexto"/>
          <p:cNvSpPr txBox="1">
            <a:spLocks noChangeArrowheads="1"/>
          </p:cNvSpPr>
          <p:nvPr/>
        </p:nvSpPr>
        <p:spPr bwMode="auto">
          <a:xfrm>
            <a:off x="3421063" y="5262563"/>
            <a:ext cx="10795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Préstamo a Corto Plazo</a:t>
            </a:r>
          </a:p>
        </p:txBody>
      </p:sp>
      <p:sp>
        <p:nvSpPr>
          <p:cNvPr id="64" name="23 CuadroTexto"/>
          <p:cNvSpPr txBox="1"/>
          <p:nvPr/>
        </p:nvSpPr>
        <p:spPr>
          <a:xfrm>
            <a:off x="520700" y="5318125"/>
            <a:ext cx="1350963" cy="307975"/>
          </a:xfrm>
          <a:prstGeom prst="rect">
            <a:avLst/>
          </a:prstGeom>
          <a:noFill/>
        </p:spPr>
        <p:txBody>
          <a:bodyPr>
            <a:spAutoFit/>
          </a:bodyPr>
          <a:lstStyle/>
          <a:p>
            <a:pPr algn="ctr" fontAlgn="auto">
              <a:spcBef>
                <a:spcPts val="0"/>
              </a:spcBef>
              <a:spcAft>
                <a:spcPts val="0"/>
              </a:spcAft>
              <a:defRPr/>
            </a:pPr>
            <a:r>
              <a:rPr lang="es-ES" sz="1400" b="1" kern="0" dirty="0">
                <a:solidFill>
                  <a:sysClr val="windowText" lastClr="000000"/>
                </a:solidFill>
                <a:latin typeface="Calibri" pitchFamily="34" charset="0"/>
              </a:rPr>
              <a:t>FINANCIACIÓN</a:t>
            </a:r>
          </a:p>
        </p:txBody>
      </p:sp>
      <p:sp>
        <p:nvSpPr>
          <p:cNvPr id="36888" name="10 CuadroTexto"/>
          <p:cNvSpPr txBox="1">
            <a:spLocks noChangeArrowheads="1"/>
          </p:cNvSpPr>
          <p:nvPr/>
        </p:nvSpPr>
        <p:spPr bwMode="auto">
          <a:xfrm>
            <a:off x="4859338" y="5262563"/>
            <a:ext cx="1081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Crédito a Corto Plazo</a:t>
            </a:r>
          </a:p>
        </p:txBody>
      </p:sp>
      <p:sp>
        <p:nvSpPr>
          <p:cNvPr id="36889" name="26 CuadroTexto"/>
          <p:cNvSpPr txBox="1">
            <a:spLocks noChangeArrowheads="1"/>
          </p:cNvSpPr>
          <p:nvPr/>
        </p:nvSpPr>
        <p:spPr bwMode="auto">
          <a:xfrm>
            <a:off x="6121400" y="3074988"/>
            <a:ext cx="8636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Precio</a:t>
            </a:r>
          </a:p>
        </p:txBody>
      </p:sp>
      <p:sp>
        <p:nvSpPr>
          <p:cNvPr id="36890" name="28 CuadroTexto"/>
          <p:cNvSpPr txBox="1">
            <a:spLocks noChangeArrowheads="1"/>
          </p:cNvSpPr>
          <p:nvPr/>
        </p:nvSpPr>
        <p:spPr bwMode="auto">
          <a:xfrm>
            <a:off x="6165850" y="3978275"/>
            <a:ext cx="774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Diseño</a:t>
            </a:r>
          </a:p>
        </p:txBody>
      </p:sp>
      <p:sp>
        <p:nvSpPr>
          <p:cNvPr id="36891" name="29 CuadroTexto"/>
          <p:cNvSpPr txBox="1">
            <a:spLocks noChangeArrowheads="1"/>
          </p:cNvSpPr>
          <p:nvPr/>
        </p:nvSpPr>
        <p:spPr bwMode="auto">
          <a:xfrm>
            <a:off x="6202363" y="4906963"/>
            <a:ext cx="8096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Marca</a:t>
            </a:r>
          </a:p>
        </p:txBody>
      </p:sp>
      <p:pic>
        <p:nvPicPr>
          <p:cNvPr id="36892" name="Imagen 1"/>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229350" y="2416175"/>
            <a:ext cx="647700"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3" name="Imagen 51"/>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192838" y="4224338"/>
            <a:ext cx="7207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4" name="Imagen 2"/>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229350" y="3321050"/>
            <a:ext cx="647700"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95" name="Imagen 3"/>
          <p:cNvPicPr>
            <a:picLocks noChangeAspect="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2339975" y="2528888"/>
            <a:ext cx="565150"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96" name="50 CuadroTexto"/>
          <p:cNvSpPr txBox="1">
            <a:spLocks noChangeArrowheads="1"/>
          </p:cNvSpPr>
          <p:nvPr/>
        </p:nvSpPr>
        <p:spPr bwMode="auto">
          <a:xfrm>
            <a:off x="3367088" y="2700338"/>
            <a:ext cx="828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Diseño</a:t>
            </a:r>
          </a:p>
        </p:txBody>
      </p:sp>
      <p:pic>
        <p:nvPicPr>
          <p:cNvPr id="36897" name="Imagen 7"/>
          <p:cNvPicPr>
            <a:picLocks noChangeAspect="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3357563" y="2976563"/>
            <a:ext cx="847725"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17 Rectángulo redondeado"/>
          <p:cNvSpPr/>
          <p:nvPr/>
        </p:nvSpPr>
        <p:spPr>
          <a:xfrm>
            <a:off x="4716463" y="2351088"/>
            <a:ext cx="973137" cy="2806700"/>
          </a:xfrm>
          <a:prstGeom prst="roundRect">
            <a:avLst>
              <a:gd name="adj" fmla="val 8852"/>
            </a:avLst>
          </a:prstGeom>
          <a:solidFill>
            <a:schemeClr val="accent1"/>
          </a:solidFill>
          <a:ln w="9525" cap="flat" cmpd="sng" algn="ctr">
            <a:no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s-ES" sz="1200" kern="0" dirty="0">
              <a:solidFill>
                <a:sysClr val="window" lastClr="FFFFFF"/>
              </a:solidFill>
              <a:latin typeface="Calibri" pitchFamily="34" charset="0"/>
              <a:cs typeface="Arial" pitchFamily="34" charset="0"/>
            </a:endParaRPr>
          </a:p>
        </p:txBody>
      </p:sp>
      <p:sp>
        <p:nvSpPr>
          <p:cNvPr id="36899" name="26 CuadroTexto"/>
          <p:cNvSpPr txBox="1">
            <a:spLocks noChangeArrowheads="1"/>
          </p:cNvSpPr>
          <p:nvPr/>
        </p:nvSpPr>
        <p:spPr bwMode="auto">
          <a:xfrm>
            <a:off x="4870450" y="2981325"/>
            <a:ext cx="6842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Precio</a:t>
            </a:r>
          </a:p>
        </p:txBody>
      </p:sp>
      <p:sp>
        <p:nvSpPr>
          <p:cNvPr id="36900" name="26 CuadroTexto"/>
          <p:cNvSpPr txBox="1">
            <a:spLocks noChangeArrowheads="1"/>
          </p:cNvSpPr>
          <p:nvPr/>
        </p:nvSpPr>
        <p:spPr bwMode="auto">
          <a:xfrm>
            <a:off x="4852988" y="3749675"/>
            <a:ext cx="7191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lang="es-ES" sz="1200">
                <a:latin typeface="Calibri" charset="0"/>
              </a:rPr>
              <a:t>Marca</a:t>
            </a:r>
          </a:p>
        </p:txBody>
      </p:sp>
      <p:sp>
        <p:nvSpPr>
          <p:cNvPr id="36901" name="26 CuadroTexto"/>
          <p:cNvSpPr txBox="1">
            <a:spLocks noChangeArrowheads="1"/>
          </p:cNvSpPr>
          <p:nvPr/>
        </p:nvSpPr>
        <p:spPr bwMode="auto">
          <a:xfrm>
            <a:off x="4716463" y="4664075"/>
            <a:ext cx="990600"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lnSpc>
                <a:spcPct val="80000"/>
              </a:lnSpc>
            </a:pPr>
            <a:r>
              <a:rPr lang="es-ES" sz="1200">
                <a:latin typeface="Calibri" charset="0"/>
              </a:rPr>
              <a:t>Priorización Segmentos</a:t>
            </a:r>
          </a:p>
        </p:txBody>
      </p:sp>
      <p:pic>
        <p:nvPicPr>
          <p:cNvPr id="36902" name="Imagen 8" descr="simulador_1048.jpg"/>
          <p:cNvPicPr>
            <a:picLocks noChangeAspect="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4826000" y="2447925"/>
            <a:ext cx="773113"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903" name="Imagen 14"/>
          <p:cNvPicPr>
            <a:picLocks noChangeAspect="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4843463" y="3348038"/>
            <a:ext cx="738187"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904" name="Imagen 16" descr="simulador_1053.jpg"/>
          <p:cNvPicPr>
            <a:picLocks noChangeAspect="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4906963" y="4068763"/>
            <a:ext cx="6096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905" name="Imagen 71" descr="simulador_1011.jpg"/>
          <p:cNvPicPr>
            <a:picLocks noChangeAspect="1"/>
          </p:cNvPicPr>
          <p:nvPr/>
        </p:nvPicPr>
        <p:blipFill>
          <a:blip r:embed="rId11" cstate="email">
            <a:extLst>
              <a:ext uri="{28A0092B-C50C-407E-A947-70E740481C1C}">
                <a14:useLocalDpi xmlns:a14="http://schemas.microsoft.com/office/drawing/2010/main" val="0"/>
              </a:ext>
            </a:extLst>
          </a:blip>
          <a:srcRect/>
          <a:stretch>
            <a:fillRect/>
          </a:stretch>
        </p:blipFill>
        <p:spPr bwMode="auto">
          <a:xfrm>
            <a:off x="611188" y="2484438"/>
            <a:ext cx="96043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906" name="Imagen 74" descr="simulador_1047.jpg"/>
          <p:cNvPicPr>
            <a:picLocks noChangeAspect="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682625" y="4375150"/>
            <a:ext cx="738188"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907" name="Picture 8"/>
          <p:cNvPicPr>
            <a:picLocks noChangeAspect="1" noChangeArrowheads="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2106613" y="4429125"/>
            <a:ext cx="896937" cy="59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908" name="Picture 9"/>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2033588" y="3563938"/>
            <a:ext cx="94773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40 Cheurón"/>
          <p:cNvSpPr/>
          <p:nvPr/>
        </p:nvSpPr>
        <p:spPr>
          <a:xfrm>
            <a:off x="5724525" y="1692275"/>
            <a:ext cx="431800" cy="503238"/>
          </a:xfrm>
          <a:prstGeom prst="chevron">
            <a:avLst/>
          </a:prstGeom>
          <a:solidFill>
            <a:srgbClr val="FAC164"/>
          </a:solidFill>
          <a:ln w="25400" cap="flat" cmpd="sng" algn="ctr">
            <a:noFill/>
            <a:prstDash val="solid"/>
          </a:ln>
          <a:effectLst/>
        </p:spPr>
        <p:txBody>
          <a:bodyPr anchor="ctr"/>
          <a:lstStyle/>
          <a:p>
            <a:pPr algn="ctr" fontAlgn="auto">
              <a:spcBef>
                <a:spcPts val="0"/>
              </a:spcBef>
              <a:spcAft>
                <a:spcPts val="0"/>
              </a:spcAft>
              <a:defRPr/>
            </a:pPr>
            <a:endParaRPr lang="es-ES" sz="1200" kern="0">
              <a:solidFill>
                <a:sysClr val="windowText" lastClr="000000"/>
              </a:solidFill>
              <a:latin typeface="Calibri" pitchFamily="34" charset="0"/>
            </a:endParaRPr>
          </a:p>
        </p:txBody>
      </p:sp>
      <p:sp>
        <p:nvSpPr>
          <p:cNvPr id="50" name="17 Rectángulo redondeado"/>
          <p:cNvSpPr/>
          <p:nvPr/>
        </p:nvSpPr>
        <p:spPr>
          <a:xfrm>
            <a:off x="7524750" y="2351088"/>
            <a:ext cx="1152525" cy="2805112"/>
          </a:xfrm>
          <a:prstGeom prst="roundRect">
            <a:avLst>
              <a:gd name="adj" fmla="val 8852"/>
            </a:avLst>
          </a:prstGeom>
          <a:solidFill>
            <a:srgbClr val="D5FF88"/>
          </a:solidFill>
          <a:ln w="9525" cap="flat" cmpd="sng" algn="ctr">
            <a:noFill/>
            <a:prstDash val="solid"/>
          </a:ln>
          <a:effectLst>
            <a:outerShdw blurRad="40000" dist="23000" dir="5400000" rotWithShape="0">
              <a:srgbClr val="000000">
                <a:alpha val="35000"/>
              </a:srgbClr>
            </a:outerShdw>
          </a:effectLst>
        </p:spPr>
        <p:txBody>
          <a:bodyPr anchor="ctr"/>
          <a:lstStyle/>
          <a:p>
            <a:pPr algn="ctr">
              <a:lnSpc>
                <a:spcPct val="150000"/>
              </a:lnSpc>
              <a:defRPr/>
            </a:pPr>
            <a:r>
              <a:rPr lang="es-ES" sz="1200" b="1" dirty="0">
                <a:solidFill>
                  <a:srgbClr val="595959"/>
                </a:solidFill>
                <a:latin typeface="Calibri" charset="0"/>
                <a:cs typeface="Arial" charset="0"/>
              </a:rPr>
              <a:t>España</a:t>
            </a:r>
          </a:p>
          <a:p>
            <a:pPr algn="ctr">
              <a:lnSpc>
                <a:spcPct val="150000"/>
              </a:lnSpc>
              <a:defRPr/>
            </a:pPr>
            <a:r>
              <a:rPr lang="es-ES" sz="1200" b="1" dirty="0">
                <a:solidFill>
                  <a:srgbClr val="595959"/>
                </a:solidFill>
                <a:latin typeface="Calibri" charset="0"/>
                <a:cs typeface="Arial" charset="0"/>
              </a:rPr>
              <a:t>Portugal</a:t>
            </a:r>
          </a:p>
          <a:p>
            <a:pPr algn="ctr">
              <a:lnSpc>
                <a:spcPct val="150000"/>
              </a:lnSpc>
              <a:defRPr/>
            </a:pPr>
            <a:r>
              <a:rPr lang="es-ES" sz="1200" b="1" dirty="0">
                <a:solidFill>
                  <a:srgbClr val="595959"/>
                </a:solidFill>
                <a:latin typeface="Calibri" charset="0"/>
                <a:cs typeface="Arial" charset="0"/>
              </a:rPr>
              <a:t>Francia</a:t>
            </a:r>
          </a:p>
          <a:p>
            <a:pPr algn="ctr">
              <a:lnSpc>
                <a:spcPct val="150000"/>
              </a:lnSpc>
              <a:defRPr/>
            </a:pPr>
            <a:r>
              <a:rPr lang="es-ES" sz="1200" b="1" dirty="0">
                <a:solidFill>
                  <a:srgbClr val="595959"/>
                </a:solidFill>
                <a:latin typeface="Calibri" charset="0"/>
                <a:cs typeface="Arial" charset="0"/>
              </a:rPr>
              <a:t>Italia</a:t>
            </a:r>
          </a:p>
          <a:p>
            <a:pPr algn="ctr">
              <a:lnSpc>
                <a:spcPct val="150000"/>
              </a:lnSpc>
              <a:defRPr/>
            </a:pPr>
            <a:r>
              <a:rPr lang="es-ES" sz="1200" b="1" dirty="0">
                <a:solidFill>
                  <a:srgbClr val="595959"/>
                </a:solidFill>
                <a:latin typeface="Calibri" charset="0"/>
                <a:cs typeface="Arial" charset="0"/>
              </a:rPr>
              <a:t>Centro Europa</a:t>
            </a:r>
          </a:p>
          <a:p>
            <a:pPr algn="ctr">
              <a:lnSpc>
                <a:spcPct val="150000"/>
              </a:lnSpc>
              <a:defRPr/>
            </a:pPr>
            <a:r>
              <a:rPr lang="es-ES" sz="1200" b="1" dirty="0">
                <a:solidFill>
                  <a:srgbClr val="595959"/>
                </a:solidFill>
                <a:latin typeface="Calibri" charset="0"/>
                <a:cs typeface="Arial" charset="0"/>
              </a:rPr>
              <a:t>Polonia</a:t>
            </a:r>
          </a:p>
          <a:p>
            <a:pPr algn="ctr">
              <a:lnSpc>
                <a:spcPct val="150000"/>
              </a:lnSpc>
              <a:defRPr/>
            </a:pPr>
            <a:r>
              <a:rPr lang="es-ES" sz="1200" b="1" dirty="0">
                <a:solidFill>
                  <a:srgbClr val="595959"/>
                </a:solidFill>
                <a:latin typeface="Calibri" charset="0"/>
                <a:cs typeface="Arial" charset="0"/>
              </a:rPr>
              <a:t>México</a:t>
            </a:r>
          </a:p>
        </p:txBody>
      </p:sp>
      <p:sp>
        <p:nvSpPr>
          <p:cNvPr id="51" name="30 Rectángulo redondeado"/>
          <p:cNvSpPr/>
          <p:nvPr/>
        </p:nvSpPr>
        <p:spPr>
          <a:xfrm>
            <a:off x="5940425" y="5229225"/>
            <a:ext cx="2735263" cy="504825"/>
          </a:xfrm>
          <a:prstGeom prst="roundRect">
            <a:avLst>
              <a:gd name="adj" fmla="val 5282"/>
            </a:avLst>
          </a:prstGeom>
          <a:solidFill>
            <a:schemeClr val="accent6">
              <a:lumMod val="20000"/>
              <a:lumOff val="80000"/>
            </a:schemeClr>
          </a:solidFill>
          <a:ln w="9525" cap="flat" cmpd="sng" algn="ctr">
            <a:noFill/>
            <a:prstDash val="solid"/>
          </a:ln>
          <a:effectLst>
            <a:outerShdw blurRad="40000" dist="23000" dir="5400000" rotWithShape="0">
              <a:srgbClr val="000000">
                <a:alpha val="35000"/>
              </a:srgbClr>
            </a:outerShdw>
          </a:effectLst>
        </p:spPr>
        <p:txBody>
          <a:bodyPr lIns="36000" rIns="36000" anchor="ctr"/>
          <a:lstStyle/>
          <a:p>
            <a:pPr algn="ctr" fontAlgn="auto">
              <a:spcBef>
                <a:spcPts val="0"/>
              </a:spcBef>
              <a:spcAft>
                <a:spcPts val="0"/>
              </a:spcAft>
              <a:defRPr/>
            </a:pPr>
            <a:r>
              <a:rPr lang="es-ES" sz="1400" b="1" kern="0" dirty="0">
                <a:solidFill>
                  <a:sysClr val="windowText" lastClr="000000"/>
                </a:solidFill>
                <a:latin typeface="Calibri" pitchFamily="34" charset="0"/>
              </a:rPr>
              <a:t>CAPACITACIÓN</a:t>
            </a:r>
            <a:endParaRPr lang="es-ES" sz="1400" kern="0" dirty="0">
              <a:solidFill>
                <a:sysClr val="window" lastClr="FFFFFF"/>
              </a:solidFill>
              <a:latin typeface="Calibri" pitchFamily="34" charset="0"/>
            </a:endParaRPr>
          </a:p>
        </p:txBody>
      </p:sp>
      <p:sp>
        <p:nvSpPr>
          <p:cNvPr id="52" name="24 CuadroTexto"/>
          <p:cNvSpPr txBox="1"/>
          <p:nvPr/>
        </p:nvSpPr>
        <p:spPr>
          <a:xfrm>
            <a:off x="7578725" y="1752600"/>
            <a:ext cx="1169988" cy="307975"/>
          </a:xfrm>
          <a:prstGeom prst="rect">
            <a:avLst/>
          </a:prstGeom>
          <a:noFill/>
        </p:spPr>
        <p:txBody>
          <a:bodyPr>
            <a:spAutoFit/>
          </a:bodyPr>
          <a:lstStyle/>
          <a:p>
            <a:pPr algn="ctr" fontAlgn="auto">
              <a:spcBef>
                <a:spcPts val="0"/>
              </a:spcBef>
              <a:spcAft>
                <a:spcPts val="0"/>
              </a:spcAft>
              <a:defRPr/>
            </a:pPr>
            <a:r>
              <a:rPr lang="es-ES" sz="1400" b="1" kern="0" dirty="0">
                <a:solidFill>
                  <a:sysClr val="windowText" lastClr="000000"/>
                </a:solidFill>
                <a:latin typeface="Calibri" pitchFamily="34" charset="0"/>
              </a:rPr>
              <a:t>MERCADO</a:t>
            </a:r>
          </a:p>
        </p:txBody>
      </p:sp>
      <p:pic>
        <p:nvPicPr>
          <p:cNvPr id="36913" name="Imagen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419475" y="3789363"/>
            <a:ext cx="8953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14" name="53 CuadroTexto"/>
          <p:cNvSpPr txBox="1">
            <a:spLocks noChangeArrowheads="1"/>
          </p:cNvSpPr>
          <p:nvPr/>
        </p:nvSpPr>
        <p:spPr bwMode="auto">
          <a:xfrm>
            <a:off x="611188" y="3429000"/>
            <a:ext cx="10080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4138" indent="-84138"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buFont typeface="Arial" charset="0"/>
              <a:buChar char="•"/>
            </a:pPr>
            <a:r>
              <a:rPr lang="es-ES" sz="1200">
                <a:latin typeface="Calibri" charset="0"/>
              </a:rPr>
              <a:t>España</a:t>
            </a:r>
          </a:p>
          <a:p>
            <a:pPr>
              <a:buFont typeface="Arial" charset="0"/>
              <a:buChar char="•"/>
            </a:pPr>
            <a:r>
              <a:rPr lang="es-ES" sz="1200">
                <a:latin typeface="Calibri" charset="0"/>
              </a:rPr>
              <a:t>Marruecos</a:t>
            </a:r>
          </a:p>
          <a:p>
            <a:pPr>
              <a:buFont typeface="Arial" charset="0"/>
              <a:buChar char="•"/>
            </a:pPr>
            <a:r>
              <a:rPr lang="es-ES" sz="1200">
                <a:latin typeface="Calibri" charset="0"/>
              </a:rPr>
              <a:t>México</a:t>
            </a:r>
          </a:p>
          <a:p>
            <a:pPr>
              <a:buFont typeface="Arial" charset="0"/>
              <a:buChar char="•"/>
            </a:pPr>
            <a:r>
              <a:rPr lang="es-ES" sz="1200">
                <a:latin typeface="Calibri" charset="0"/>
              </a:rPr>
              <a:t>China</a:t>
            </a:r>
          </a:p>
        </p:txBody>
      </p:sp>
      <p:sp>
        <p:nvSpPr>
          <p:cNvPr id="36915" name="10 CuadroTexto"/>
          <p:cNvSpPr txBox="1">
            <a:spLocks noChangeArrowheads="1"/>
          </p:cNvSpPr>
          <p:nvPr/>
        </p:nvSpPr>
        <p:spPr bwMode="auto">
          <a:xfrm>
            <a:off x="2051050" y="5272088"/>
            <a:ext cx="10795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r>
              <a:rPr lang="es-ES" sz="1200">
                <a:latin typeface="Calibri" charset="0"/>
              </a:rPr>
              <a:t>Préstamo a Largo Plazo</a:t>
            </a: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1 Título"/>
          <p:cNvSpPr>
            <a:spLocks noGrp="1"/>
          </p:cNvSpPr>
          <p:nvPr>
            <p:ph type="title"/>
          </p:nvPr>
        </p:nvSpPr>
        <p:spPr>
          <a:xfrm>
            <a:off x="457200" y="115888"/>
            <a:ext cx="8229600" cy="563562"/>
          </a:xfrm>
        </p:spPr>
        <p:txBody>
          <a:bodyPr/>
          <a:lstStyle/>
          <a:p>
            <a:r>
              <a:rPr lang="es-ES" sz="3200">
                <a:latin typeface="Calibri" charset="0"/>
                <a:ea typeface="ＭＳ Ｐゴシック" charset="0"/>
                <a:cs typeface="ＭＳ Ｐゴシック" charset="0"/>
              </a:rPr>
              <a:t>ÁREAS DE DECISIÓN</a:t>
            </a:r>
            <a:endParaRPr lang="es-ES" sz="3200" b="1">
              <a:latin typeface="Calibri" charset="0"/>
              <a:ea typeface="ＭＳ Ｐゴシック" charset="0"/>
              <a:cs typeface="ＭＳ Ｐゴシック" charset="0"/>
            </a:endParaRPr>
          </a:p>
        </p:txBody>
      </p:sp>
      <p:sp>
        <p:nvSpPr>
          <p:cNvPr id="38914" name="Marcador de contenido 1"/>
          <p:cNvSpPr>
            <a:spLocks noGrp="1"/>
          </p:cNvSpPr>
          <p:nvPr>
            <p:ph idx="1"/>
          </p:nvPr>
        </p:nvSpPr>
        <p:spPr>
          <a:xfrm>
            <a:off x="341313" y="819150"/>
            <a:ext cx="8461375" cy="989013"/>
          </a:xfrm>
        </p:spPr>
        <p:txBody>
          <a:bodyPr/>
          <a:lstStyle/>
          <a:p>
            <a:r>
              <a:rPr lang="es-ES" sz="1800">
                <a:ea typeface="ＭＳ Ｐゴシック" charset="0"/>
                <a:cs typeface="ＭＳ Ｐゴシック" charset="0"/>
              </a:rPr>
              <a:t>Las áreas de decisión que podrás considerar en la gestión de tu empresa son:</a:t>
            </a:r>
          </a:p>
        </p:txBody>
      </p:sp>
      <p:sp>
        <p:nvSpPr>
          <p:cNvPr id="4" name="3 Rectángulo redondeado"/>
          <p:cNvSpPr/>
          <p:nvPr/>
        </p:nvSpPr>
        <p:spPr bwMode="auto">
          <a:xfrm>
            <a:off x="2119313" y="1539875"/>
            <a:ext cx="1816100" cy="1366838"/>
          </a:xfrm>
          <a:prstGeom prst="roundRect">
            <a:avLst/>
          </a:prstGeom>
          <a:ln w="38100" cmpd="sng">
            <a:headEnd type="none" w="med" len="med"/>
            <a:tailEnd type="none" w="med" len="med"/>
          </a:ln>
        </p:spPr>
        <p:style>
          <a:lnRef idx="2">
            <a:schemeClr val="dk1"/>
          </a:lnRef>
          <a:fillRef idx="1">
            <a:schemeClr val="lt1"/>
          </a:fillRef>
          <a:effectRef idx="0">
            <a:schemeClr val="dk1"/>
          </a:effectRef>
          <a:fontRef idx="minor">
            <a:schemeClr val="dk1"/>
          </a:fontRef>
        </p:style>
        <p:txBody>
          <a:bodyPr lIns="36000" rIns="36000" anchor="ctr"/>
          <a:lstStyle/>
          <a:p>
            <a:pPr algn="ctr" eaLnBrk="0" hangingPunct="0">
              <a:spcBef>
                <a:spcPts val="300"/>
              </a:spcBef>
              <a:defRPr/>
            </a:pPr>
            <a:r>
              <a:rPr lang="es-ES" sz="1400" b="1" dirty="0">
                <a:latin typeface="Calibri" pitchFamily="34" charset="0"/>
              </a:rPr>
              <a:t>Planificar la Producción</a:t>
            </a:r>
            <a:endParaRPr lang="es-ES" b="1" dirty="0">
              <a:latin typeface="Calibri" pitchFamily="34" charset="0"/>
            </a:endParaRPr>
          </a:p>
          <a:p>
            <a:pPr algn="ctr" eaLnBrk="0" hangingPunct="0">
              <a:spcBef>
                <a:spcPts val="300"/>
              </a:spcBef>
              <a:defRPr/>
            </a:pPr>
            <a:r>
              <a:rPr lang="es-ES" sz="1200" dirty="0">
                <a:latin typeface="Calibri" pitchFamily="34" charset="0"/>
              </a:rPr>
              <a:t>Decide las unidades que deseas producir de cada producto por periodo.</a:t>
            </a:r>
          </a:p>
        </p:txBody>
      </p:sp>
      <p:sp>
        <p:nvSpPr>
          <p:cNvPr id="5" name="4 Rectángulo redondeado"/>
          <p:cNvSpPr/>
          <p:nvPr/>
        </p:nvSpPr>
        <p:spPr bwMode="auto">
          <a:xfrm>
            <a:off x="161925" y="1539875"/>
            <a:ext cx="1878013" cy="1366838"/>
          </a:xfrm>
          <a:prstGeom prst="roundRect">
            <a:avLst/>
          </a:prstGeom>
          <a:ln w="38100" cmpd="sng">
            <a:solidFill>
              <a:schemeClr val="accent6">
                <a:lumMod val="60000"/>
                <a:lumOff val="4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lIns="36000" rIns="36000" anchor="ctr"/>
          <a:lstStyle/>
          <a:p>
            <a:pPr algn="ctr" eaLnBrk="0" hangingPunct="0">
              <a:spcBef>
                <a:spcPts val="300"/>
              </a:spcBef>
              <a:defRPr/>
            </a:pPr>
            <a:r>
              <a:rPr lang="es-ES" sz="1400" b="1" dirty="0">
                <a:latin typeface="Calibri" pitchFamily="34" charset="0"/>
              </a:rPr>
              <a:t>Construcción de nuevas fábricas</a:t>
            </a:r>
          </a:p>
          <a:p>
            <a:pPr algn="ctr" eaLnBrk="0" hangingPunct="0">
              <a:spcBef>
                <a:spcPts val="300"/>
              </a:spcBef>
              <a:defRPr/>
            </a:pPr>
            <a:r>
              <a:rPr lang="es-ES" sz="1200" dirty="0">
                <a:latin typeface="Calibri" pitchFamily="34" charset="0"/>
              </a:rPr>
              <a:t>Si lo consideras conveniente, puedes construir nuevas fábricas.</a:t>
            </a:r>
            <a:endParaRPr lang="es-ES" sz="1600" dirty="0">
              <a:latin typeface="Calibri" pitchFamily="34" charset="0"/>
            </a:endParaRPr>
          </a:p>
        </p:txBody>
      </p:sp>
      <p:sp>
        <p:nvSpPr>
          <p:cNvPr id="9" name="8 Rectángulo redondeado"/>
          <p:cNvSpPr/>
          <p:nvPr/>
        </p:nvSpPr>
        <p:spPr bwMode="auto">
          <a:xfrm>
            <a:off x="2641600" y="3068638"/>
            <a:ext cx="1714500" cy="1368425"/>
          </a:xfrm>
          <a:prstGeom prst="roundRect">
            <a:avLst/>
          </a:prstGeom>
          <a:ln w="38100" cmpd="sng">
            <a:headEnd type="none" w="med" len="med"/>
            <a:tailEnd type="none" w="med" len="med"/>
          </a:ln>
        </p:spPr>
        <p:style>
          <a:lnRef idx="2">
            <a:schemeClr val="accent6"/>
          </a:lnRef>
          <a:fillRef idx="1">
            <a:schemeClr val="lt1"/>
          </a:fillRef>
          <a:effectRef idx="0">
            <a:schemeClr val="accent6"/>
          </a:effectRef>
          <a:fontRef idx="minor">
            <a:schemeClr val="dk1"/>
          </a:fontRef>
        </p:style>
        <p:txBody>
          <a:bodyPr lIns="0" rIns="0" anchor="ctr"/>
          <a:lstStyle/>
          <a:p>
            <a:pPr algn="ctr" eaLnBrk="0" hangingPunct="0">
              <a:spcBef>
                <a:spcPts val="300"/>
              </a:spcBef>
              <a:defRPr/>
            </a:pPr>
            <a:r>
              <a:rPr lang="es-ES" sz="1400" b="1" dirty="0">
                <a:latin typeface="Calibri" pitchFamily="34" charset="0"/>
              </a:rPr>
              <a:t>Diseño de producto</a:t>
            </a:r>
            <a:endParaRPr lang="es-ES" sz="1600" b="1" dirty="0">
              <a:latin typeface="Calibri" pitchFamily="34" charset="0"/>
            </a:endParaRPr>
          </a:p>
          <a:p>
            <a:pPr algn="ctr" eaLnBrk="0" hangingPunct="0">
              <a:spcBef>
                <a:spcPts val="300"/>
              </a:spcBef>
              <a:defRPr/>
            </a:pPr>
            <a:r>
              <a:rPr lang="es-ES" sz="1200" dirty="0">
                <a:latin typeface="Calibri" pitchFamily="34" charset="0"/>
              </a:rPr>
              <a:t>Decide el presupuesto que asignas a mejorar el diseño del producto.</a:t>
            </a:r>
          </a:p>
        </p:txBody>
      </p:sp>
      <p:sp>
        <p:nvSpPr>
          <p:cNvPr id="14" name="5 Rectángulo redondeado"/>
          <p:cNvSpPr/>
          <p:nvPr/>
        </p:nvSpPr>
        <p:spPr bwMode="auto">
          <a:xfrm>
            <a:off x="4500563" y="3068638"/>
            <a:ext cx="1800225" cy="1368425"/>
          </a:xfrm>
          <a:prstGeom prst="roundRect">
            <a:avLst/>
          </a:prstGeom>
          <a:ln w="38100" cmpd="sng">
            <a:solidFill>
              <a:srgbClr val="FF0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0" rIns="0" anchor="ctr"/>
          <a:lstStyle/>
          <a:p>
            <a:pPr algn="ctr" eaLnBrk="0" hangingPunct="0">
              <a:spcBef>
                <a:spcPts val="300"/>
              </a:spcBef>
              <a:defRPr/>
            </a:pPr>
            <a:r>
              <a:rPr lang="es-ES" sz="1400" b="1" dirty="0">
                <a:latin typeface="Calibri" pitchFamily="34" charset="0"/>
              </a:rPr>
              <a:t>Promoción de marca</a:t>
            </a:r>
          </a:p>
          <a:p>
            <a:pPr algn="ctr" eaLnBrk="0" hangingPunct="0">
              <a:spcBef>
                <a:spcPts val="300"/>
              </a:spcBef>
              <a:defRPr/>
            </a:pPr>
            <a:r>
              <a:rPr lang="es-ES" sz="1200" dirty="0">
                <a:latin typeface="Calibri" pitchFamily="34" charset="0"/>
              </a:rPr>
              <a:t>Decide el presupuesto que asignas a promocionar tus productos y prioriza los segmentos de demanda.</a:t>
            </a:r>
          </a:p>
        </p:txBody>
      </p:sp>
      <p:sp>
        <p:nvSpPr>
          <p:cNvPr id="15" name="5 Rectángulo redondeado"/>
          <p:cNvSpPr/>
          <p:nvPr/>
        </p:nvSpPr>
        <p:spPr bwMode="auto">
          <a:xfrm>
            <a:off x="4014788" y="1538288"/>
            <a:ext cx="1658937" cy="1368425"/>
          </a:xfrm>
          <a:prstGeom prst="roundRect">
            <a:avLst/>
          </a:prstGeom>
          <a:ln w="38100" cmpd="sng">
            <a:solidFill>
              <a:srgbClr val="FFCC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36000" rIns="36000" anchor="ctr"/>
          <a:lstStyle/>
          <a:p>
            <a:pPr algn="ctr" eaLnBrk="0" hangingPunct="0">
              <a:spcBef>
                <a:spcPts val="300"/>
              </a:spcBef>
              <a:defRPr/>
            </a:pPr>
            <a:r>
              <a:rPr lang="es-ES" sz="1400" b="1" dirty="0">
                <a:latin typeface="Calibri" pitchFamily="34" charset="0"/>
              </a:rPr>
              <a:t>Tecnología Industrial</a:t>
            </a:r>
          </a:p>
          <a:p>
            <a:pPr algn="ctr" eaLnBrk="0" hangingPunct="0">
              <a:spcBef>
                <a:spcPts val="300"/>
              </a:spcBef>
              <a:defRPr/>
            </a:pPr>
            <a:r>
              <a:rPr lang="es-ES" sz="1200" dirty="0">
                <a:latin typeface="Calibri" pitchFamily="34" charset="0"/>
              </a:rPr>
              <a:t>Decide el presupuesto de gasto en mantenimiento de la fábrica.</a:t>
            </a:r>
          </a:p>
        </p:txBody>
      </p:sp>
      <p:sp>
        <p:nvSpPr>
          <p:cNvPr id="21" name="5 Rectángulo redondeado"/>
          <p:cNvSpPr/>
          <p:nvPr/>
        </p:nvSpPr>
        <p:spPr bwMode="auto">
          <a:xfrm>
            <a:off x="4433888" y="4589463"/>
            <a:ext cx="1866900" cy="1368425"/>
          </a:xfrm>
          <a:prstGeom prst="roundRect">
            <a:avLst/>
          </a:prstGeom>
          <a:ln w="38100" cmpd="sng">
            <a:solidFill>
              <a:srgbClr val="0000FF"/>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nchor="ctr"/>
          <a:lstStyle/>
          <a:p>
            <a:pPr algn="ctr" eaLnBrk="0" hangingPunct="0">
              <a:spcBef>
                <a:spcPts val="300"/>
              </a:spcBef>
              <a:defRPr/>
            </a:pPr>
            <a:r>
              <a:rPr lang="es-ES" sz="1400" b="1" dirty="0">
                <a:latin typeface="Calibri" pitchFamily="34" charset="0"/>
              </a:rPr>
              <a:t>Financiación</a:t>
            </a:r>
          </a:p>
          <a:p>
            <a:pPr algn="ctr" eaLnBrk="0" hangingPunct="0">
              <a:spcBef>
                <a:spcPts val="300"/>
              </a:spcBef>
              <a:defRPr/>
            </a:pPr>
            <a:r>
              <a:rPr lang="es-ES" sz="1200" dirty="0">
                <a:latin typeface="Calibri" pitchFamily="34" charset="0"/>
              </a:rPr>
              <a:t>Decide si deseas solicitar nuevos créditos y el plazo de cobro/pago a clientes y proveedores. </a:t>
            </a:r>
          </a:p>
        </p:txBody>
      </p:sp>
      <p:sp>
        <p:nvSpPr>
          <p:cNvPr id="22" name="5 Rectángulo redondeado"/>
          <p:cNvSpPr/>
          <p:nvPr/>
        </p:nvSpPr>
        <p:spPr bwMode="auto">
          <a:xfrm>
            <a:off x="7632700" y="1520825"/>
            <a:ext cx="1371600" cy="1368425"/>
          </a:xfrm>
          <a:prstGeom prst="roundRect">
            <a:avLst/>
          </a:prstGeom>
          <a:ln w="38100" cmpd="sng">
            <a:solidFill>
              <a:schemeClr val="bg2">
                <a:lumMod val="75000"/>
              </a:schemeClr>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36000" rIns="36000" anchor="ctr"/>
          <a:lstStyle/>
          <a:p>
            <a:pPr algn="ctr" eaLnBrk="0" hangingPunct="0">
              <a:spcBef>
                <a:spcPts val="300"/>
              </a:spcBef>
              <a:defRPr/>
            </a:pPr>
            <a:r>
              <a:rPr lang="es-ES" sz="1400" b="1" dirty="0">
                <a:latin typeface="Calibri" pitchFamily="34" charset="0"/>
              </a:rPr>
              <a:t>Precios por Producto</a:t>
            </a:r>
          </a:p>
          <a:p>
            <a:pPr algn="ctr" eaLnBrk="0" hangingPunct="0">
              <a:spcBef>
                <a:spcPts val="300"/>
              </a:spcBef>
              <a:defRPr/>
            </a:pPr>
            <a:r>
              <a:rPr lang="es-ES" sz="1200" dirty="0">
                <a:latin typeface="Calibri" pitchFamily="34" charset="0"/>
              </a:rPr>
              <a:t>Fija el precio de venta de tus productos. </a:t>
            </a:r>
          </a:p>
        </p:txBody>
      </p:sp>
      <p:sp>
        <p:nvSpPr>
          <p:cNvPr id="19" name="5 Rectángulo redondeado"/>
          <p:cNvSpPr/>
          <p:nvPr/>
        </p:nvSpPr>
        <p:spPr bwMode="auto">
          <a:xfrm>
            <a:off x="5795963" y="1555750"/>
            <a:ext cx="1728787" cy="1368425"/>
          </a:xfrm>
          <a:prstGeom prst="roundRect">
            <a:avLst/>
          </a:prstGeom>
          <a:ln w="38100" cmpd="sng">
            <a:solidFill>
              <a:schemeClr val="accent1">
                <a:lumMod val="50000"/>
              </a:schemeClr>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nchor="ctr"/>
          <a:lstStyle/>
          <a:p>
            <a:pPr algn="ctr" eaLnBrk="0" hangingPunct="0">
              <a:spcBef>
                <a:spcPts val="300"/>
              </a:spcBef>
              <a:defRPr/>
            </a:pPr>
            <a:r>
              <a:rPr lang="es-ES" sz="1400" b="1" dirty="0">
                <a:latin typeface="Calibri" pitchFamily="34" charset="0"/>
              </a:rPr>
              <a:t>Modalidad de aprovisionamiento</a:t>
            </a:r>
          </a:p>
          <a:p>
            <a:pPr algn="ctr" eaLnBrk="0" hangingPunct="0">
              <a:spcBef>
                <a:spcPts val="300"/>
              </a:spcBef>
              <a:defRPr/>
            </a:pPr>
            <a:r>
              <a:rPr lang="es-ES" sz="1200" dirty="0">
                <a:latin typeface="Calibri" pitchFamily="34" charset="0"/>
              </a:rPr>
              <a:t>Decide la modalidad de aprovisionamiento más adecuada.</a:t>
            </a:r>
          </a:p>
        </p:txBody>
      </p:sp>
      <p:sp>
        <p:nvSpPr>
          <p:cNvPr id="17" name="6 Rectángulo redondeado"/>
          <p:cNvSpPr/>
          <p:nvPr/>
        </p:nvSpPr>
        <p:spPr bwMode="auto">
          <a:xfrm>
            <a:off x="931863" y="3068638"/>
            <a:ext cx="1619250" cy="1368425"/>
          </a:xfrm>
          <a:prstGeom prst="roundRect">
            <a:avLst/>
          </a:prstGeom>
          <a:ln w="38100" cmpd="sng">
            <a:solidFill>
              <a:schemeClr val="accent4">
                <a:lumMod val="75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lIns="0" rIns="0" anchor="ctr"/>
          <a:lstStyle/>
          <a:p>
            <a:pPr algn="ctr" eaLnBrk="0" hangingPunct="0">
              <a:spcBef>
                <a:spcPts val="300"/>
              </a:spcBef>
              <a:defRPr/>
            </a:pPr>
            <a:r>
              <a:rPr lang="es-ES" sz="1400" b="1" dirty="0">
                <a:latin typeface="Calibri" pitchFamily="34" charset="0"/>
              </a:rPr>
              <a:t>Calidad Materia Prima</a:t>
            </a:r>
            <a:endParaRPr lang="es-ES" sz="1600" b="1" dirty="0">
              <a:latin typeface="Calibri" pitchFamily="34" charset="0"/>
            </a:endParaRPr>
          </a:p>
          <a:p>
            <a:pPr algn="ctr" eaLnBrk="0" hangingPunct="0">
              <a:spcBef>
                <a:spcPts val="300"/>
              </a:spcBef>
              <a:defRPr/>
            </a:pPr>
            <a:r>
              <a:rPr lang="es-ES" sz="1200" dirty="0">
                <a:latin typeface="Calibri" pitchFamily="34" charset="0"/>
              </a:rPr>
              <a:t>Selecciona el proveedor de materia prima más adecuado.</a:t>
            </a:r>
          </a:p>
        </p:txBody>
      </p:sp>
      <p:sp>
        <p:nvSpPr>
          <p:cNvPr id="20" name="5 Rectángulo redondeado"/>
          <p:cNvSpPr/>
          <p:nvPr/>
        </p:nvSpPr>
        <p:spPr bwMode="auto">
          <a:xfrm>
            <a:off x="6402388" y="3068638"/>
            <a:ext cx="1619250" cy="1368425"/>
          </a:xfrm>
          <a:prstGeom prst="roundRect">
            <a:avLst/>
          </a:prstGeom>
          <a:ln w="38100" cmpd="sng">
            <a:solidFill>
              <a:srgbClr val="A50021"/>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lIns="0" rIns="0" anchor="ctr"/>
          <a:lstStyle/>
          <a:p>
            <a:pPr algn="ctr" eaLnBrk="0" hangingPunct="0">
              <a:spcBef>
                <a:spcPts val="300"/>
              </a:spcBef>
              <a:defRPr/>
            </a:pPr>
            <a:r>
              <a:rPr lang="es-ES" sz="1400" b="1" dirty="0">
                <a:latin typeface="Calibri" pitchFamily="34" charset="0"/>
              </a:rPr>
              <a:t>Entrada en nuevos mercados</a:t>
            </a:r>
          </a:p>
          <a:p>
            <a:pPr algn="ctr" eaLnBrk="0" hangingPunct="0">
              <a:spcBef>
                <a:spcPts val="300"/>
              </a:spcBef>
              <a:defRPr/>
            </a:pPr>
            <a:r>
              <a:rPr lang="es-ES" sz="1200" dirty="0">
                <a:latin typeface="Calibri" pitchFamily="34" charset="0"/>
              </a:rPr>
              <a:t>Decide entrar en nuevos mercado, si lo consideras conveniente.</a:t>
            </a:r>
          </a:p>
        </p:txBody>
      </p:sp>
      <p:sp>
        <p:nvSpPr>
          <p:cNvPr id="23" name="5 Rectángulo redondeado"/>
          <p:cNvSpPr/>
          <p:nvPr/>
        </p:nvSpPr>
        <p:spPr bwMode="auto">
          <a:xfrm>
            <a:off x="6443663" y="4589463"/>
            <a:ext cx="1728787" cy="1368425"/>
          </a:xfrm>
          <a:prstGeom prst="roundRect">
            <a:avLst/>
          </a:prstGeom>
          <a:ln w="38100" cmpd="sng">
            <a:solidFill>
              <a:schemeClr val="tx2">
                <a:lumMod val="50000"/>
              </a:schemeClr>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nchor="ctr"/>
          <a:lstStyle/>
          <a:p>
            <a:pPr algn="ctr" eaLnBrk="0" hangingPunct="0">
              <a:spcBef>
                <a:spcPts val="300"/>
              </a:spcBef>
              <a:defRPr/>
            </a:pPr>
            <a:r>
              <a:rPr lang="es-ES" sz="1400" b="1" dirty="0">
                <a:latin typeface="Calibri" pitchFamily="34" charset="0"/>
              </a:rPr>
              <a:t>Ampliación de Capital</a:t>
            </a:r>
          </a:p>
          <a:p>
            <a:pPr algn="ctr" eaLnBrk="0" hangingPunct="0">
              <a:spcBef>
                <a:spcPts val="300"/>
              </a:spcBef>
              <a:defRPr/>
            </a:pPr>
            <a:r>
              <a:rPr lang="es-ES" sz="1200" dirty="0">
                <a:latin typeface="Calibri" pitchFamily="34" charset="0"/>
              </a:rPr>
              <a:t>Accede a la ampliación de capital propuesta por un grupo inversor.</a:t>
            </a:r>
          </a:p>
        </p:txBody>
      </p:sp>
      <p:sp>
        <p:nvSpPr>
          <p:cNvPr id="24" name="5 Rectángulo redondeado"/>
          <p:cNvSpPr/>
          <p:nvPr/>
        </p:nvSpPr>
        <p:spPr bwMode="auto">
          <a:xfrm>
            <a:off x="2573338" y="4589463"/>
            <a:ext cx="1711325" cy="1368425"/>
          </a:xfrm>
          <a:prstGeom prst="roundRect">
            <a:avLst/>
          </a:prstGeom>
          <a:ln w="38100" cmpd="sng">
            <a:solidFill>
              <a:srgbClr val="008000"/>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nchor="ctr"/>
          <a:lstStyle/>
          <a:p>
            <a:pPr algn="ctr" eaLnBrk="0" hangingPunct="0">
              <a:spcBef>
                <a:spcPts val="300"/>
              </a:spcBef>
              <a:defRPr/>
            </a:pPr>
            <a:r>
              <a:rPr lang="es-ES" sz="1400" b="1" dirty="0">
                <a:latin typeface="Calibri" pitchFamily="34" charset="0"/>
              </a:rPr>
              <a:t>Capacitación</a:t>
            </a:r>
          </a:p>
          <a:p>
            <a:pPr algn="ctr" eaLnBrk="0" hangingPunct="0">
              <a:spcBef>
                <a:spcPts val="300"/>
              </a:spcBef>
              <a:defRPr/>
            </a:pPr>
            <a:r>
              <a:rPr lang="es-ES" sz="1200" dirty="0">
                <a:latin typeface="Calibri" pitchFamily="34" charset="0"/>
              </a:rPr>
              <a:t>Decide el presupuesto de gasto en capacitación de la organización.</a:t>
            </a:r>
          </a:p>
        </p:txBody>
      </p:sp>
      <p:sp>
        <p:nvSpPr>
          <p:cNvPr id="16" name="5 Rectángulo redondeado"/>
          <p:cNvSpPr/>
          <p:nvPr/>
        </p:nvSpPr>
        <p:spPr bwMode="auto">
          <a:xfrm>
            <a:off x="755650" y="4581525"/>
            <a:ext cx="1711325" cy="1368425"/>
          </a:xfrm>
          <a:prstGeom prst="roundRect">
            <a:avLst/>
          </a:prstGeom>
          <a:ln w="38100" cmpd="sng">
            <a:solidFill>
              <a:schemeClr val="accent1">
                <a:lumMod val="50000"/>
              </a:schemeClr>
            </a:solid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nchor="ctr"/>
          <a:lstStyle/>
          <a:p>
            <a:pPr algn="ctr" eaLnBrk="0" hangingPunct="0">
              <a:spcBef>
                <a:spcPts val="300"/>
              </a:spcBef>
              <a:defRPr/>
            </a:pPr>
            <a:r>
              <a:rPr lang="es-ES" sz="1400" b="1" dirty="0">
                <a:latin typeface="Calibri" pitchFamily="34" charset="0"/>
              </a:rPr>
              <a:t>Gasto Mantenimiento</a:t>
            </a:r>
          </a:p>
          <a:p>
            <a:pPr algn="ctr" eaLnBrk="0" hangingPunct="0">
              <a:spcBef>
                <a:spcPts val="300"/>
              </a:spcBef>
              <a:defRPr/>
            </a:pPr>
            <a:r>
              <a:rPr lang="es-ES" sz="1200" dirty="0">
                <a:latin typeface="Calibri" pitchFamily="34" charset="0"/>
              </a:rPr>
              <a:t>Decide el porcentaje de gasto dedicado a mantenimiento de la fábrica.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141538" y="2798763"/>
            <a:ext cx="4681537" cy="2430462"/>
          </a:xfrm>
        </p:spPr>
        <p:txBody>
          <a:bodyPr/>
          <a:lstStyle/>
          <a:p>
            <a:pPr algn="ctr">
              <a:defRPr/>
            </a:pPr>
            <a:r>
              <a:rPr smtClean="0"/>
              <a:t>ENTORNO DE SIMULACIÓN</a:t>
            </a:r>
            <a:endParaRPr/>
          </a:p>
        </p:txBody>
      </p:sp>
    </p:spTree>
    <p:extLst>
      <p:ext uri="{BB962C8B-B14F-4D97-AF65-F5344CB8AC3E}">
        <p14:creationId xmlns:p14="http://schemas.microsoft.com/office/powerpoint/2010/main" val="6465585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3"/>
          <p:cNvSpPr>
            <a:spLocks noGrp="1" noChangeArrowheads="1"/>
          </p:cNvSpPr>
          <p:nvPr>
            <p:ph type="body" idx="1"/>
          </p:nvPr>
        </p:nvSpPr>
        <p:spPr>
          <a:xfrm>
            <a:off x="304800" y="857250"/>
            <a:ext cx="8229600" cy="4525963"/>
          </a:xfrm>
        </p:spPr>
        <p:txBody>
          <a:bodyPr/>
          <a:lstStyle/>
          <a:p>
            <a:pPr algn="just" eaLnBrk="1" hangingPunct="1">
              <a:buFontTx/>
              <a:buNone/>
            </a:pPr>
            <a:r>
              <a:rPr lang="es-ES" sz="2200">
                <a:solidFill>
                  <a:srgbClr val="595959"/>
                </a:solidFill>
                <a:latin typeface="Calibri" charset="0"/>
                <a:ea typeface="ＭＳ Ｐゴシック" charset="0"/>
                <a:cs typeface="Arial" charset="0"/>
              </a:rPr>
              <a:t>Tendencias del sector en los últimos años:</a:t>
            </a:r>
          </a:p>
          <a:p>
            <a:pPr algn="just" eaLnBrk="1" hangingPunct="1"/>
            <a:endParaRPr lang="es-ES" sz="2200">
              <a:solidFill>
                <a:srgbClr val="595959"/>
              </a:solidFill>
              <a:latin typeface="Calibri" charset="0"/>
              <a:ea typeface="ＭＳ Ｐゴシック" charset="0"/>
              <a:cs typeface="Arial" charset="0"/>
            </a:endParaRPr>
          </a:p>
          <a:p>
            <a:pPr lvl="1" algn="just" eaLnBrk="1" hangingPunct="1">
              <a:buFont typeface="Arial" charset="0"/>
              <a:buChar char="•"/>
            </a:pPr>
            <a:r>
              <a:rPr lang="es-ES" sz="2200" b="1">
                <a:solidFill>
                  <a:srgbClr val="595959"/>
                </a:solidFill>
                <a:latin typeface="Calibri" charset="0"/>
                <a:ea typeface="ＭＳ Ｐゴシック" charset="0"/>
                <a:cs typeface="Arial" charset="0"/>
              </a:rPr>
              <a:t>Nuevas tendencias de la demanda</a:t>
            </a:r>
          </a:p>
          <a:p>
            <a:pPr lvl="1" algn="just" eaLnBrk="1" hangingPunct="1">
              <a:buFontTx/>
              <a:buNone/>
            </a:pPr>
            <a:endParaRPr lang="es-ES" sz="2200" b="1">
              <a:solidFill>
                <a:srgbClr val="595959"/>
              </a:solidFill>
              <a:latin typeface="Calibri" charset="0"/>
              <a:ea typeface="ＭＳ Ｐゴシック" charset="0"/>
              <a:cs typeface="Arial" charset="0"/>
            </a:endParaRPr>
          </a:p>
          <a:p>
            <a:pPr lvl="1" algn="just" eaLnBrk="1" hangingPunct="1">
              <a:buFont typeface="Arial" charset="0"/>
              <a:buChar char="•"/>
            </a:pPr>
            <a:r>
              <a:rPr lang="es-ES" sz="2200" b="1">
                <a:solidFill>
                  <a:srgbClr val="595959"/>
                </a:solidFill>
                <a:latin typeface="Calibri" charset="0"/>
                <a:ea typeface="ＭＳ Ｐゴシック" charset="0"/>
                <a:cs typeface="Arial" charset="0"/>
              </a:rPr>
              <a:t>Crecimiento de la competencia</a:t>
            </a:r>
            <a:endParaRPr lang="es-ES" sz="2200">
              <a:solidFill>
                <a:srgbClr val="595959"/>
              </a:solidFill>
              <a:latin typeface="Calibri" charset="0"/>
              <a:ea typeface="ＭＳ Ｐゴシック" charset="0"/>
              <a:cs typeface="Arial" charset="0"/>
            </a:endParaRPr>
          </a:p>
          <a:p>
            <a:pPr lvl="1" algn="just" eaLnBrk="1" hangingPunct="1"/>
            <a:endParaRPr lang="es-ES" sz="2200">
              <a:solidFill>
                <a:srgbClr val="595959"/>
              </a:solidFill>
              <a:latin typeface="Calibri" charset="0"/>
              <a:ea typeface="ＭＳ Ｐゴシック" charset="0"/>
              <a:cs typeface="Arial" charset="0"/>
            </a:endParaRPr>
          </a:p>
          <a:p>
            <a:pPr lvl="1" algn="just" eaLnBrk="1" hangingPunct="1">
              <a:buFont typeface="Arial" charset="0"/>
              <a:buChar char="•"/>
            </a:pPr>
            <a:r>
              <a:rPr lang="es-ES" sz="2200" b="1">
                <a:solidFill>
                  <a:srgbClr val="595959"/>
                </a:solidFill>
                <a:latin typeface="Calibri" charset="0"/>
                <a:ea typeface="ＭＳ Ｐゴシック" charset="0"/>
                <a:cs typeface="Arial" charset="0"/>
              </a:rPr>
              <a:t>Internacionalización</a:t>
            </a:r>
          </a:p>
          <a:p>
            <a:pPr lvl="1" algn="just" eaLnBrk="1" hangingPunct="1">
              <a:buFontTx/>
              <a:buNone/>
            </a:pPr>
            <a:endParaRPr lang="es-ES" sz="2200">
              <a:solidFill>
                <a:srgbClr val="595959"/>
              </a:solidFill>
              <a:latin typeface="Calibri" charset="0"/>
              <a:ea typeface="ＭＳ Ｐゴシック" charset="0"/>
              <a:cs typeface="Arial" charset="0"/>
            </a:endParaRPr>
          </a:p>
          <a:p>
            <a:pPr lvl="1" algn="just" eaLnBrk="1" hangingPunct="1">
              <a:buFont typeface="Arial" charset="0"/>
              <a:buChar char="•"/>
            </a:pPr>
            <a:r>
              <a:rPr lang="es-ES" sz="2200" b="1">
                <a:solidFill>
                  <a:srgbClr val="595959"/>
                </a:solidFill>
                <a:latin typeface="Calibri" charset="0"/>
                <a:ea typeface="ＭＳ Ｐゴシック" charset="0"/>
                <a:cs typeface="Arial" charset="0"/>
              </a:rPr>
              <a:t>Reducción de márgenes</a:t>
            </a:r>
          </a:p>
        </p:txBody>
      </p:sp>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277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SECTOR ROPA DE VESTIR PARA HOMBRE</a:t>
            </a:r>
          </a:p>
        </p:txBody>
      </p:sp>
      <p:pic>
        <p:nvPicPr>
          <p:cNvPr id="327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3048000"/>
            <a:ext cx="359410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187432" y="765175"/>
            <a:ext cx="3742256" cy="331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Rectangle 3"/>
          <p:cNvSpPr>
            <a:spLocks noGrp="1" noChangeArrowheads="1"/>
          </p:cNvSpPr>
          <p:nvPr>
            <p:ph type="body" idx="1"/>
          </p:nvPr>
        </p:nvSpPr>
        <p:spPr>
          <a:xfrm>
            <a:off x="395536" y="785813"/>
            <a:ext cx="4752528" cy="3000375"/>
          </a:xfrm>
        </p:spPr>
        <p:txBody>
          <a:bodyPr/>
          <a:lstStyle/>
          <a:p>
            <a:pPr algn="just" eaLnBrk="1" hangingPunct="1">
              <a:defRPr/>
            </a:pPr>
            <a:r>
              <a:rPr lang="es-ES" sz="2400" dirty="0" smtClean="0">
                <a:solidFill>
                  <a:srgbClr val="595959"/>
                </a:solidFill>
                <a:latin typeface="Calibri" charset="0"/>
                <a:ea typeface="ＭＳ Ｐゴシック" charset="0"/>
                <a:cs typeface="Arial" charset="0"/>
              </a:rPr>
              <a:t>El mercado actual de las empresas parece haber llegado a la saturación</a:t>
            </a:r>
            <a:r>
              <a:rPr lang="es-ES" sz="2400" dirty="0">
                <a:solidFill>
                  <a:srgbClr val="595959"/>
                </a:solidFill>
                <a:latin typeface="Calibri" charset="0"/>
                <a:ea typeface="ＭＳ Ｐゴシック" charset="0"/>
                <a:cs typeface="Arial" charset="0"/>
              </a:rPr>
              <a:t> </a:t>
            </a:r>
            <a:r>
              <a:rPr lang="es-ES" sz="2400" dirty="0" smtClean="0">
                <a:solidFill>
                  <a:srgbClr val="595959"/>
                </a:solidFill>
                <a:latin typeface="Calibri" charset="0"/>
                <a:ea typeface="ＭＳ Ｐゴシック" charset="0"/>
                <a:cs typeface="Arial" charset="0"/>
              </a:rPr>
              <a:t>y no permiten a las empresas crecer. Adicionalmente, aparecen claras amenazas de entrada de competidores internacionales en el mercado actual.</a:t>
            </a:r>
            <a:endParaRPr lang="es-ES" sz="2400" dirty="0">
              <a:solidFill>
                <a:srgbClr val="595959"/>
              </a:solidFill>
              <a:latin typeface="Calibri" charset="0"/>
              <a:ea typeface="ＭＳ Ｐゴシック" charset="0"/>
              <a:cs typeface="Arial" charset="0"/>
            </a:endParaRPr>
          </a:p>
          <a:p>
            <a:pPr algn="just" eaLnBrk="1" hangingPunct="1">
              <a:defRPr/>
            </a:pPr>
            <a:endParaRPr lang="es-ES" sz="1050" dirty="0">
              <a:solidFill>
                <a:srgbClr val="595959"/>
              </a:solidFill>
              <a:latin typeface="Calibri" charset="0"/>
              <a:ea typeface="ＭＳ Ｐゴシック" charset="0"/>
              <a:cs typeface="Arial" charset="0"/>
            </a:endParaRPr>
          </a:p>
        </p:txBody>
      </p:sp>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820" name="Rectangle 2"/>
          <p:cNvSpPr txBox="1">
            <a:spLocks noChangeArrowheads="1"/>
          </p:cNvSpPr>
          <p:nvPr/>
        </p:nvSpPr>
        <p:spPr bwMode="auto">
          <a:xfrm>
            <a:off x="71438" y="90488"/>
            <a:ext cx="900112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POSICIÓN ACTUAL Y EXPECTATIVAS DE FUTURO</a:t>
            </a:r>
          </a:p>
        </p:txBody>
      </p:sp>
      <p:sp>
        <p:nvSpPr>
          <p:cNvPr id="34821" name="7 Rectángulo"/>
          <p:cNvSpPr>
            <a:spLocks noChangeArrowheads="1"/>
          </p:cNvSpPr>
          <p:nvPr/>
        </p:nvSpPr>
        <p:spPr bwMode="auto">
          <a:xfrm>
            <a:off x="395536" y="4388912"/>
            <a:ext cx="8065144" cy="1200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52425" indent="-352425" algn="just">
              <a:buFont typeface="Arial" charset="0"/>
              <a:buChar char="•"/>
            </a:pPr>
            <a:r>
              <a:rPr lang="es-ES" dirty="0">
                <a:solidFill>
                  <a:srgbClr val="595959"/>
                </a:solidFill>
                <a:latin typeface="Calibri" charset="0"/>
              </a:rPr>
              <a:t>Adicionalmente, las empresas están </a:t>
            </a:r>
            <a:r>
              <a:rPr lang="es-ES" b="1" dirty="0">
                <a:solidFill>
                  <a:srgbClr val="A50021"/>
                </a:solidFill>
                <a:latin typeface="Calibri" charset="0"/>
              </a:rPr>
              <a:t>próximas a su</a:t>
            </a:r>
            <a:r>
              <a:rPr lang="es-ES" dirty="0">
                <a:solidFill>
                  <a:srgbClr val="A50021"/>
                </a:solidFill>
                <a:latin typeface="Calibri" charset="0"/>
              </a:rPr>
              <a:t> </a:t>
            </a:r>
            <a:r>
              <a:rPr lang="es-ES" b="1" dirty="0">
                <a:solidFill>
                  <a:srgbClr val="A50021"/>
                </a:solidFill>
                <a:latin typeface="Calibri" charset="0"/>
              </a:rPr>
              <a:t>capacidad máxima de producción</a:t>
            </a:r>
            <a:r>
              <a:rPr lang="es-ES" dirty="0">
                <a:solidFill>
                  <a:srgbClr val="595959"/>
                </a:solidFill>
                <a:latin typeface="Calibri" charset="0"/>
              </a:rPr>
              <a:t>, por lo que hay que optar por </a:t>
            </a:r>
            <a:r>
              <a:rPr lang="es-ES" b="1" dirty="0">
                <a:solidFill>
                  <a:srgbClr val="595959"/>
                </a:solidFill>
                <a:latin typeface="Calibri" charset="0"/>
              </a:rPr>
              <a:t>nuevas estrategias</a:t>
            </a:r>
            <a:r>
              <a:rPr lang="es-ES" dirty="0">
                <a:solidFill>
                  <a:srgbClr val="595959"/>
                </a:solidFill>
                <a:latin typeface="Calibri" charset="0"/>
              </a:rPr>
              <a:t> de crecimiento.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noChangeArrowheads="1"/>
          </p:cNvSpPr>
          <p:nvPr>
            <p:ph type="body" idx="1"/>
          </p:nvPr>
        </p:nvSpPr>
        <p:spPr>
          <a:xfrm>
            <a:off x="685800" y="836613"/>
            <a:ext cx="4533900" cy="3787775"/>
          </a:xfrm>
        </p:spPr>
        <p:txBody>
          <a:bodyPr/>
          <a:lstStyle/>
          <a:p>
            <a:pPr marL="0" indent="0" eaLnBrk="1" hangingPunct="1">
              <a:buFontTx/>
              <a:buNone/>
              <a:defRPr/>
            </a:pPr>
            <a:r>
              <a:rPr lang="es-ES" sz="2200" b="1" dirty="0" smtClean="0">
                <a:solidFill>
                  <a:srgbClr val="595959"/>
                </a:solidFill>
                <a:latin typeface="Calibri" charset="0"/>
                <a:ea typeface="ＭＳ Ｐゴシック" charset="0"/>
                <a:cs typeface="Arial" charset="0"/>
              </a:rPr>
              <a:t>Originalmente, las empresas están trabajando en el mercado España, pero en el futuro podrán acceder a nuevos mercados:</a:t>
            </a:r>
          </a:p>
          <a:p>
            <a:pPr eaLnBrk="1" hangingPunct="1">
              <a:defRPr/>
            </a:pPr>
            <a:r>
              <a:rPr lang="es-ES" sz="2200" b="1" dirty="0" smtClean="0">
                <a:solidFill>
                  <a:srgbClr val="595959"/>
                </a:solidFill>
                <a:latin typeface="Calibri" charset="0"/>
                <a:ea typeface="ＭＳ Ｐゴシック" charset="0"/>
                <a:cs typeface="Arial" charset="0"/>
              </a:rPr>
              <a:t>Portugal</a:t>
            </a:r>
          </a:p>
          <a:p>
            <a:pPr eaLnBrk="1" hangingPunct="1">
              <a:defRPr/>
            </a:pPr>
            <a:r>
              <a:rPr lang="es-ES" sz="2200" b="1" dirty="0" smtClean="0">
                <a:solidFill>
                  <a:srgbClr val="595959"/>
                </a:solidFill>
                <a:latin typeface="Calibri" charset="0"/>
                <a:ea typeface="ＭＳ Ｐゴシック" charset="0"/>
                <a:cs typeface="Arial" charset="0"/>
              </a:rPr>
              <a:t>Francia</a:t>
            </a:r>
          </a:p>
          <a:p>
            <a:pPr eaLnBrk="1" hangingPunct="1">
              <a:defRPr/>
            </a:pPr>
            <a:r>
              <a:rPr lang="es-ES" sz="2200" b="1" dirty="0" smtClean="0">
                <a:solidFill>
                  <a:srgbClr val="595959"/>
                </a:solidFill>
                <a:latin typeface="Calibri" charset="0"/>
                <a:ea typeface="ＭＳ Ｐゴシック" charset="0"/>
                <a:cs typeface="Arial" charset="0"/>
              </a:rPr>
              <a:t>Italia</a:t>
            </a:r>
          </a:p>
          <a:p>
            <a:pPr eaLnBrk="1" hangingPunct="1">
              <a:defRPr/>
            </a:pPr>
            <a:r>
              <a:rPr lang="es-ES" sz="2200" b="1" dirty="0" smtClean="0">
                <a:solidFill>
                  <a:srgbClr val="595959"/>
                </a:solidFill>
                <a:latin typeface="Calibri" charset="0"/>
                <a:ea typeface="ＭＳ Ｐゴシック" charset="0"/>
                <a:cs typeface="Arial" charset="0"/>
              </a:rPr>
              <a:t>Centro Europa</a:t>
            </a:r>
          </a:p>
          <a:p>
            <a:pPr eaLnBrk="1" hangingPunct="1">
              <a:defRPr/>
            </a:pPr>
            <a:r>
              <a:rPr lang="es-ES" sz="2200" b="1" dirty="0" smtClean="0">
                <a:solidFill>
                  <a:srgbClr val="595959"/>
                </a:solidFill>
                <a:latin typeface="Calibri" charset="0"/>
                <a:ea typeface="ＭＳ Ｐゴシック" charset="0"/>
                <a:cs typeface="Arial" charset="0"/>
              </a:rPr>
              <a:t>Polonia</a:t>
            </a:r>
          </a:p>
          <a:p>
            <a:pPr eaLnBrk="1" hangingPunct="1">
              <a:defRPr/>
            </a:pPr>
            <a:r>
              <a:rPr lang="es-ES" sz="2200" b="1" dirty="0" smtClean="0">
                <a:solidFill>
                  <a:srgbClr val="595959"/>
                </a:solidFill>
                <a:latin typeface="Calibri" charset="0"/>
                <a:ea typeface="ＭＳ Ｐゴシック" charset="0"/>
                <a:cs typeface="Arial" charset="0"/>
              </a:rPr>
              <a:t>México</a:t>
            </a:r>
            <a:endParaRPr lang="es-ES" sz="2200" b="1" dirty="0">
              <a:solidFill>
                <a:srgbClr val="595959"/>
              </a:solidFill>
              <a:latin typeface="Calibri" charset="0"/>
              <a:ea typeface="ＭＳ Ｐゴシック" charset="0"/>
              <a:cs typeface="Arial" charset="0"/>
            </a:endParaRPr>
          </a:p>
        </p:txBody>
      </p:sp>
      <p:pic>
        <p:nvPicPr>
          <p:cNvPr id="39938" name="Picture 376" descr="bigstockphoto_Business_People_37554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4938" y="838200"/>
            <a:ext cx="3622675"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6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409575" y="103188"/>
            <a:ext cx="8299450" cy="611187"/>
          </a:xfrm>
          <a:prstGeom prst="rect">
            <a:avLst/>
          </a:prstGeom>
          <a:noFill/>
          <a:ln w="9525">
            <a:noFill/>
            <a:miter lim="800000"/>
            <a:headEnd/>
            <a:tailEnd/>
          </a:ln>
        </p:spPr>
        <p:txBody>
          <a:bodyPr anchor="ctr"/>
          <a:lstStyle/>
          <a:p>
            <a:pPr algn="ctr" eaLnBrk="0" hangingPunct="0">
              <a:defRPr/>
            </a:pPr>
            <a:r>
              <a:rPr kumimoji="0" lang="es-ES_tradnl" sz="2800" b="1" kern="0" dirty="0">
                <a:solidFill>
                  <a:schemeClr val="accent6">
                    <a:lumMod val="75000"/>
                  </a:schemeClr>
                </a:solidFill>
                <a:latin typeface="Arial" pitchFamily="34" charset="0"/>
                <a:ea typeface="+mj-ea"/>
                <a:cs typeface="+mj-cs"/>
              </a:rPr>
              <a:t>MERCADO</a:t>
            </a:r>
          </a:p>
        </p:txBody>
      </p:sp>
      <p:sp>
        <p:nvSpPr>
          <p:cNvPr id="39941" name="CuadroTexto 1"/>
          <p:cNvSpPr txBox="1">
            <a:spLocks noChangeArrowheads="1"/>
          </p:cNvSpPr>
          <p:nvPr/>
        </p:nvSpPr>
        <p:spPr bwMode="auto">
          <a:xfrm>
            <a:off x="827584" y="5169386"/>
            <a:ext cx="770485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r>
              <a:rPr lang="es-ES" sz="2000" dirty="0">
                <a:latin typeface="Arial" charset="0"/>
                <a:cs typeface="Arial" charset="0"/>
              </a:rPr>
              <a:t>En diversos apartados del simulador encontrarás información para evaluar el atractivo de cada uno de los mercados.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3"/>
          <p:cNvSpPr>
            <a:spLocks noGrp="1" noChangeArrowheads="1"/>
          </p:cNvSpPr>
          <p:nvPr>
            <p:ph type="body" idx="1"/>
          </p:nvPr>
        </p:nvSpPr>
        <p:spPr>
          <a:xfrm>
            <a:off x="762000" y="1071563"/>
            <a:ext cx="5486400" cy="3805237"/>
          </a:xfrm>
        </p:spPr>
        <p:txBody>
          <a:bodyPr/>
          <a:lstStyle/>
          <a:p>
            <a:pPr eaLnBrk="1" hangingPunct="1">
              <a:spcBef>
                <a:spcPts val="1125"/>
              </a:spcBef>
              <a:buFontTx/>
              <a:buNone/>
            </a:pPr>
            <a:r>
              <a:rPr lang="es-ES" sz="2800">
                <a:solidFill>
                  <a:srgbClr val="595959"/>
                </a:solidFill>
                <a:latin typeface="Calibri" charset="0"/>
                <a:ea typeface="ＭＳ Ｐゴシック" charset="0"/>
                <a:cs typeface="Arial" charset="0"/>
              </a:rPr>
              <a:t>Tres líneas de producto: </a:t>
            </a:r>
          </a:p>
          <a:p>
            <a:pPr lvl="1" eaLnBrk="1" hangingPunct="1">
              <a:spcBef>
                <a:spcPts val="1125"/>
              </a:spcBef>
            </a:pPr>
            <a:r>
              <a:rPr lang="es-ES" b="1">
                <a:solidFill>
                  <a:srgbClr val="595959"/>
                </a:solidFill>
                <a:latin typeface="Calibri" charset="0"/>
                <a:ea typeface="ＭＳ Ｐゴシック" charset="0"/>
                <a:cs typeface="Arial" charset="0"/>
              </a:rPr>
              <a:t>Corbatas</a:t>
            </a:r>
          </a:p>
          <a:p>
            <a:pPr lvl="1" eaLnBrk="1" hangingPunct="1">
              <a:spcBef>
                <a:spcPts val="1125"/>
              </a:spcBef>
            </a:pPr>
            <a:r>
              <a:rPr lang="es-ES" b="1">
                <a:solidFill>
                  <a:srgbClr val="595959"/>
                </a:solidFill>
                <a:latin typeface="Calibri" charset="0"/>
                <a:ea typeface="ＭＳ Ｐゴシック" charset="0"/>
                <a:cs typeface="Arial" charset="0"/>
              </a:rPr>
              <a:t>Camisas</a:t>
            </a:r>
          </a:p>
          <a:p>
            <a:pPr lvl="1" eaLnBrk="1" hangingPunct="1">
              <a:spcBef>
                <a:spcPts val="1125"/>
              </a:spcBef>
            </a:pPr>
            <a:r>
              <a:rPr lang="es-ES" b="1">
                <a:solidFill>
                  <a:srgbClr val="595959"/>
                </a:solidFill>
                <a:latin typeface="Calibri" charset="0"/>
                <a:ea typeface="ＭＳ Ｐゴシック" charset="0"/>
                <a:cs typeface="Arial" charset="0"/>
              </a:rPr>
              <a:t>Complementos</a:t>
            </a:r>
            <a:endParaRPr lang="es-ES" sz="2400">
              <a:solidFill>
                <a:srgbClr val="595959"/>
              </a:solidFill>
              <a:latin typeface="Calibri" charset="0"/>
              <a:ea typeface="ＭＳ Ｐゴシック" charset="0"/>
              <a:cs typeface="Arial" charset="0"/>
            </a:endParaRPr>
          </a:p>
          <a:p>
            <a:pPr eaLnBrk="1" hangingPunct="1">
              <a:spcBef>
                <a:spcPts val="1125"/>
              </a:spcBef>
              <a:buFontTx/>
              <a:buNone/>
            </a:pPr>
            <a:endParaRPr lang="es-ES" sz="1100">
              <a:solidFill>
                <a:srgbClr val="595959"/>
              </a:solidFill>
              <a:latin typeface="Calibri" charset="0"/>
              <a:ea typeface="ＭＳ Ｐゴシック" charset="0"/>
              <a:cs typeface="Arial" charset="0"/>
            </a:endParaRPr>
          </a:p>
        </p:txBody>
      </p:sp>
      <p:cxnSp>
        <p:nvCxnSpPr>
          <p:cNvPr id="6" name="5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4035"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LÍNEAS DE PRODUCTO</a:t>
            </a:r>
          </a:p>
        </p:txBody>
      </p:sp>
      <p:pic>
        <p:nvPicPr>
          <p:cNvPr id="4403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990600"/>
            <a:ext cx="2590800" cy="172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3810000"/>
            <a:ext cx="3240088"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0" y="3810000"/>
            <a:ext cx="3124200"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2"/>
          <p:cNvSpPr txBox="1">
            <a:spLocks noChangeArrowheads="1"/>
          </p:cNvSpPr>
          <p:nvPr/>
        </p:nvSpPr>
        <p:spPr bwMode="auto">
          <a:xfrm>
            <a:off x="409575" y="103188"/>
            <a:ext cx="8299450" cy="611187"/>
          </a:xfrm>
          <a:prstGeom prst="rect">
            <a:avLst/>
          </a:prstGeom>
          <a:noFill/>
          <a:ln w="9525">
            <a:noFill/>
            <a:miter lim="800000"/>
            <a:headEnd/>
            <a:tailEnd/>
          </a:ln>
        </p:spPr>
        <p:txBody>
          <a:bodyPr anchor="ctr"/>
          <a:lstStyle/>
          <a:p>
            <a:pPr algn="ctr" eaLnBrk="0" hangingPunct="0">
              <a:defRPr/>
            </a:pPr>
            <a:r>
              <a:rPr kumimoji="0" lang="es-ES_tradnl" sz="2800" b="1" kern="0" dirty="0">
                <a:solidFill>
                  <a:schemeClr val="accent6">
                    <a:lumMod val="75000"/>
                  </a:schemeClr>
                </a:solidFill>
                <a:latin typeface="Arial" pitchFamily="34" charset="0"/>
                <a:ea typeface="+mj-ea"/>
                <a:cs typeface="+mj-cs"/>
              </a:rPr>
              <a:t>SEGMENTOS DE MERCADO</a:t>
            </a:r>
          </a:p>
        </p:txBody>
      </p:sp>
      <p:sp>
        <p:nvSpPr>
          <p:cNvPr id="8" name="CuadroTexto 7"/>
          <p:cNvSpPr txBox="1"/>
          <p:nvPr/>
        </p:nvSpPr>
        <p:spPr>
          <a:xfrm>
            <a:off x="684213" y="914400"/>
            <a:ext cx="7848600" cy="4708525"/>
          </a:xfrm>
          <a:prstGeom prst="rect">
            <a:avLst/>
          </a:prstGeom>
          <a:noFill/>
        </p:spPr>
        <p:txBody>
          <a:bodyPr>
            <a:spAutoFit/>
          </a:bodyPr>
          <a:lstStyle>
            <a:lvl1pPr eaLnBrk="0" hangingPunct="0">
              <a:defRPr kumimoji="1" sz="2400">
                <a:solidFill>
                  <a:schemeClr val="tx1"/>
                </a:solidFill>
                <a:latin typeface="Times New Roman" charset="0"/>
                <a:ea typeface="ＭＳ Ｐゴシック" charset="0"/>
                <a:cs typeface="Arial" charset="0"/>
              </a:defRPr>
            </a:lvl1pPr>
            <a:lvl2pPr marL="37931725" indent="-37474525" eaLnBrk="0" hangingPunct="0">
              <a:defRPr kumimoji="1" sz="2400">
                <a:solidFill>
                  <a:schemeClr val="tx1"/>
                </a:solidFill>
                <a:latin typeface="Times New Roman" charset="0"/>
                <a:ea typeface="Arial" charset="0"/>
                <a:cs typeface="Arial" charset="0"/>
              </a:defRPr>
            </a:lvl2pPr>
            <a:lvl3pPr eaLnBrk="0" hangingPunct="0">
              <a:defRPr kumimoji="1" sz="2400">
                <a:solidFill>
                  <a:schemeClr val="tx1"/>
                </a:solidFill>
                <a:latin typeface="Times New Roman" charset="0"/>
                <a:ea typeface="Arial" charset="0"/>
                <a:cs typeface="Arial" charset="0"/>
              </a:defRPr>
            </a:lvl3pPr>
            <a:lvl4pPr eaLnBrk="0" hangingPunct="0">
              <a:defRPr kumimoji="1" sz="2400">
                <a:solidFill>
                  <a:schemeClr val="tx1"/>
                </a:solidFill>
                <a:latin typeface="Times New Roman" charset="0"/>
                <a:ea typeface="Arial" charset="0"/>
                <a:cs typeface="Arial" charset="0"/>
              </a:defRPr>
            </a:lvl4pPr>
            <a:lvl5pPr eaLnBrk="0" hangingPunct="0">
              <a:defRPr kumimoji="1" sz="2400">
                <a:solidFill>
                  <a:schemeClr val="tx1"/>
                </a:solidFill>
                <a:latin typeface="Times New Roman" charset="0"/>
                <a:ea typeface="Arial" charset="0"/>
                <a:cs typeface="Arial" charset="0"/>
              </a:defRPr>
            </a:lvl5pPr>
            <a:lvl6pPr marL="457200" eaLnBrk="0" fontAlgn="base" hangingPunct="0">
              <a:spcBef>
                <a:spcPct val="0"/>
              </a:spcBef>
              <a:spcAft>
                <a:spcPct val="0"/>
              </a:spcAft>
              <a:defRPr kumimoji="1" sz="2400">
                <a:solidFill>
                  <a:schemeClr val="tx1"/>
                </a:solidFill>
                <a:latin typeface="Times New Roman" charset="0"/>
                <a:ea typeface="Arial" charset="0"/>
                <a:cs typeface="Arial" charset="0"/>
              </a:defRPr>
            </a:lvl6pPr>
            <a:lvl7pPr marL="914400" eaLnBrk="0" fontAlgn="base" hangingPunct="0">
              <a:spcBef>
                <a:spcPct val="0"/>
              </a:spcBef>
              <a:spcAft>
                <a:spcPct val="0"/>
              </a:spcAft>
              <a:defRPr kumimoji="1" sz="2400">
                <a:solidFill>
                  <a:schemeClr val="tx1"/>
                </a:solidFill>
                <a:latin typeface="Times New Roman" charset="0"/>
                <a:ea typeface="Arial" charset="0"/>
                <a:cs typeface="Arial" charset="0"/>
              </a:defRPr>
            </a:lvl7pPr>
            <a:lvl8pPr marL="1371600" eaLnBrk="0" fontAlgn="base" hangingPunct="0">
              <a:spcBef>
                <a:spcPct val="0"/>
              </a:spcBef>
              <a:spcAft>
                <a:spcPct val="0"/>
              </a:spcAft>
              <a:defRPr kumimoji="1" sz="2400">
                <a:solidFill>
                  <a:schemeClr val="tx1"/>
                </a:solidFill>
                <a:latin typeface="Times New Roman" charset="0"/>
                <a:ea typeface="Arial" charset="0"/>
                <a:cs typeface="Arial" charset="0"/>
              </a:defRPr>
            </a:lvl8pPr>
            <a:lvl9pPr marL="1828800" eaLnBrk="0" fontAlgn="base" hangingPunct="0">
              <a:spcBef>
                <a:spcPct val="0"/>
              </a:spcBef>
              <a:spcAft>
                <a:spcPct val="0"/>
              </a:spcAft>
              <a:defRPr kumimoji="1" sz="2400">
                <a:solidFill>
                  <a:schemeClr val="tx1"/>
                </a:solidFill>
                <a:latin typeface="Times New Roman" charset="0"/>
                <a:ea typeface="Arial" charset="0"/>
                <a:cs typeface="Arial" charset="0"/>
              </a:defRPr>
            </a:lvl9pPr>
          </a:lstStyle>
          <a:p>
            <a:pPr algn="just" eaLnBrk="1" hangingPunct="1">
              <a:spcAft>
                <a:spcPts val="1200"/>
              </a:spcAft>
              <a:defRPr/>
            </a:pPr>
            <a:r>
              <a:rPr lang="es-ES_tradnl" sz="2000" dirty="0" smtClean="0">
                <a:latin typeface="Arial" charset="0"/>
              </a:rPr>
              <a:t>Los segmentos que se han podido identificar en el mercado son:</a:t>
            </a:r>
          </a:p>
          <a:p>
            <a:pPr marL="269875" indent="-269875" algn="just" eaLnBrk="1" hangingPunct="1">
              <a:spcAft>
                <a:spcPts val="1200"/>
              </a:spcAft>
              <a:buFont typeface="Arial" charset="0"/>
              <a:buChar char="•"/>
              <a:defRPr/>
            </a:pPr>
            <a:r>
              <a:rPr lang="es-ES_tradnl" sz="2000" b="1" dirty="0" smtClean="0">
                <a:latin typeface="Arial" charset="0"/>
              </a:rPr>
              <a:t>Diseño:</a:t>
            </a:r>
            <a:r>
              <a:rPr lang="es-ES_tradnl" sz="2000" dirty="0" smtClean="0">
                <a:latin typeface="Arial" charset="0"/>
              </a:rPr>
              <a:t> Segmento que otorga gran importancia al diseño. El precio no es un condicionante relevante para la compra. </a:t>
            </a:r>
          </a:p>
          <a:p>
            <a:pPr marL="269875" indent="-269875" algn="just" eaLnBrk="1" hangingPunct="1">
              <a:spcAft>
                <a:spcPts val="1200"/>
              </a:spcAft>
              <a:buFont typeface="Arial" charset="0"/>
              <a:buChar char="•"/>
              <a:defRPr/>
            </a:pPr>
            <a:r>
              <a:rPr lang="es-ES_tradnl" sz="2000" b="1" dirty="0" smtClean="0">
                <a:latin typeface="Arial" charset="0"/>
              </a:rPr>
              <a:t>Precio:</a:t>
            </a:r>
            <a:r>
              <a:rPr lang="es-ES_tradnl" sz="2000" dirty="0" smtClean="0">
                <a:latin typeface="Arial" charset="0"/>
              </a:rPr>
              <a:t> Segmento que condiciona su compra al precio del producto. La gran mayoría de los consumidores tienen un poder adquisitivo bajo. Para tener una buena posición competitiva resulta fundamental el control de costes y la máxima fiabilidad de producto a precios ajustados.</a:t>
            </a:r>
          </a:p>
          <a:p>
            <a:pPr marL="269875" indent="-269875" algn="just" eaLnBrk="1" hangingPunct="1">
              <a:spcAft>
                <a:spcPts val="1200"/>
              </a:spcAft>
              <a:buFont typeface="Arial" charset="0"/>
              <a:buChar char="•"/>
              <a:defRPr/>
            </a:pPr>
            <a:r>
              <a:rPr lang="es-ES_tradnl" sz="2000" b="1" dirty="0" smtClean="0">
                <a:latin typeface="Arial" charset="0"/>
              </a:rPr>
              <a:t>Marca:</a:t>
            </a:r>
            <a:r>
              <a:rPr lang="es-ES_tradnl" sz="2000" dirty="0" smtClean="0">
                <a:latin typeface="Arial" charset="0"/>
              </a:rPr>
              <a:t> Este perfil de cliente le da mucha importancia a la marca. Comprar productos de una determinada marca le da seguridad, le garantiza un estilo de vestir con el que se siente cómodo. El precio y el diseño le preocupa menos.</a:t>
            </a:r>
          </a:p>
          <a:p>
            <a:pPr algn="just" eaLnBrk="1" hangingPunct="1">
              <a:spcAft>
                <a:spcPts val="1200"/>
              </a:spcAft>
              <a:defRPr/>
            </a:pPr>
            <a:endParaRPr lang="es-ES_tradnl" sz="2000" dirty="0" smtClean="0">
              <a:latin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683592" y="115888"/>
            <a:ext cx="7416800" cy="593725"/>
          </a:xfrm>
        </p:spPr>
        <p:txBody>
          <a:bodyPr/>
          <a:lstStyle/>
          <a:p>
            <a:pPr algn="ctr"/>
            <a:r>
              <a:rPr lang="es-ES" dirty="0" smtClean="0">
                <a:solidFill>
                  <a:srgbClr val="1F2E5C"/>
                </a:solidFill>
                <a:ea typeface="ＭＳ Ｐゴシック" charset="0"/>
                <a:cs typeface="ＭＳ Ｐゴシック" charset="0"/>
              </a:rPr>
              <a:t>SEGMENTOS DE MERCADO</a:t>
            </a:r>
            <a:endParaRPr lang="es-ES" dirty="0">
              <a:solidFill>
                <a:srgbClr val="1F2E5C"/>
              </a:solidFill>
              <a:ea typeface="ＭＳ Ｐゴシック" charset="0"/>
              <a:cs typeface="ＭＳ Ｐゴシック" charset="0"/>
            </a:endParaRPr>
          </a:p>
        </p:txBody>
      </p:sp>
      <p:sp>
        <p:nvSpPr>
          <p:cNvPr id="26626" name="Rectangle 3"/>
          <p:cNvSpPr txBox="1">
            <a:spLocks noChangeArrowheads="1"/>
          </p:cNvSpPr>
          <p:nvPr/>
        </p:nvSpPr>
        <p:spPr bwMode="auto">
          <a:xfrm>
            <a:off x="539552" y="981968"/>
            <a:ext cx="7992888"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spcBef>
                <a:spcPct val="55000"/>
              </a:spcBef>
            </a:pPr>
            <a:r>
              <a:rPr lang="es-ES_tradnl" sz="2000" dirty="0" smtClean="0">
                <a:latin typeface="Arial" charset="0"/>
                <a:cs typeface="Arial" charset="0"/>
              </a:rPr>
              <a:t>Los diferentes segmentos de mercado tienen preferencias diferenciadas. Los factores considerados para fijar estas preferencias son: </a:t>
            </a:r>
            <a:endParaRPr lang="es-ES_tradnl" sz="2000" dirty="0">
              <a:latin typeface="Arial" charset="0"/>
              <a:cs typeface="Arial" charset="0"/>
            </a:endParaRPr>
          </a:p>
        </p:txBody>
      </p:sp>
      <p:sp>
        <p:nvSpPr>
          <p:cNvPr id="15" name="Rectángulo redondeado 22"/>
          <p:cNvSpPr>
            <a:spLocks noChangeArrowheads="1"/>
          </p:cNvSpPr>
          <p:nvPr/>
        </p:nvSpPr>
        <p:spPr bwMode="auto">
          <a:xfrm>
            <a:off x="3131808" y="2529202"/>
            <a:ext cx="4770636" cy="450060"/>
          </a:xfrm>
          <a:prstGeom prst="roundRect">
            <a:avLst>
              <a:gd name="adj" fmla="val 16667"/>
            </a:avLst>
          </a:prstGeom>
          <a:solidFill>
            <a:schemeClr val="accent1">
              <a:lumMod val="25000"/>
            </a:schemeClr>
          </a:solidFill>
          <a:ln w="9525">
            <a:noFill/>
            <a:round/>
            <a:headEnd/>
            <a:tailEnd/>
          </a:ln>
        </p:spPr>
        <p:txBody>
          <a:bodyPr lIns="36000" rIns="36000" anchor="ctr"/>
          <a:lstStyle/>
          <a:p>
            <a:pPr algn="ctr"/>
            <a:r>
              <a:rPr lang="es-ES" sz="1800" b="1" dirty="0" smtClean="0">
                <a:solidFill>
                  <a:srgbClr val="FFFFFF"/>
                </a:solidFill>
                <a:latin typeface="+mn-lt"/>
              </a:rPr>
              <a:t>SEGMENTOS</a:t>
            </a:r>
            <a:endParaRPr lang="es-ES" sz="1800" b="1" dirty="0">
              <a:solidFill>
                <a:srgbClr val="FFFFFF"/>
              </a:solidFill>
              <a:latin typeface="+mn-lt"/>
            </a:endParaRPr>
          </a:p>
        </p:txBody>
      </p:sp>
      <p:sp>
        <p:nvSpPr>
          <p:cNvPr id="18" name="Rectángulo redondeado 25"/>
          <p:cNvSpPr>
            <a:spLocks noChangeArrowheads="1"/>
          </p:cNvSpPr>
          <p:nvPr/>
        </p:nvSpPr>
        <p:spPr bwMode="auto">
          <a:xfrm>
            <a:off x="3131808" y="3069274"/>
            <a:ext cx="1530204" cy="450060"/>
          </a:xfrm>
          <a:prstGeom prst="roundRect">
            <a:avLst>
              <a:gd name="adj" fmla="val 16667"/>
            </a:avLst>
          </a:prstGeom>
          <a:solidFill>
            <a:schemeClr val="tx2"/>
          </a:solidFill>
          <a:ln w="9525">
            <a:noFill/>
            <a:round/>
            <a:headEnd/>
            <a:tailEnd/>
          </a:ln>
        </p:spPr>
        <p:txBody>
          <a:bodyPr lIns="36000" rIns="36000" anchor="ctr"/>
          <a:lstStyle/>
          <a:p>
            <a:pPr algn="ctr"/>
            <a:r>
              <a:rPr lang="es-ES" sz="1600" b="1" dirty="0" smtClean="0">
                <a:solidFill>
                  <a:srgbClr val="FFFFFF"/>
                </a:solidFill>
                <a:latin typeface="+mn-lt"/>
              </a:rPr>
              <a:t>PRECIO</a:t>
            </a:r>
            <a:endParaRPr lang="es-ES" sz="1600" b="1" dirty="0">
              <a:solidFill>
                <a:srgbClr val="FFFFFF"/>
              </a:solidFill>
              <a:latin typeface="+mn-lt"/>
            </a:endParaRPr>
          </a:p>
        </p:txBody>
      </p:sp>
      <p:sp>
        <p:nvSpPr>
          <p:cNvPr id="19" name="Rectángulo redondeado 25"/>
          <p:cNvSpPr>
            <a:spLocks noChangeArrowheads="1"/>
          </p:cNvSpPr>
          <p:nvPr/>
        </p:nvSpPr>
        <p:spPr bwMode="auto">
          <a:xfrm>
            <a:off x="881508" y="3699358"/>
            <a:ext cx="2070276" cy="450060"/>
          </a:xfrm>
          <a:prstGeom prst="roundRect">
            <a:avLst>
              <a:gd name="adj" fmla="val 16667"/>
            </a:avLst>
          </a:prstGeom>
          <a:solidFill>
            <a:schemeClr val="accent4">
              <a:lumMod val="60000"/>
              <a:lumOff val="40000"/>
            </a:schemeClr>
          </a:solidFill>
          <a:ln w="9525">
            <a:noFill/>
            <a:round/>
            <a:headEnd/>
            <a:tailEnd/>
          </a:ln>
        </p:spPr>
        <p:txBody>
          <a:bodyPr lIns="36000" rIns="36000" anchor="ctr"/>
          <a:lstStyle/>
          <a:p>
            <a:pPr algn="ctr"/>
            <a:r>
              <a:rPr lang="es-ES" sz="1800" b="1" dirty="0" smtClean="0">
                <a:solidFill>
                  <a:srgbClr val="FFFFFF"/>
                </a:solidFill>
                <a:latin typeface="+mn-lt"/>
              </a:rPr>
              <a:t>PRECIO</a:t>
            </a:r>
            <a:endParaRPr lang="es-ES" sz="1800" b="1" dirty="0">
              <a:solidFill>
                <a:srgbClr val="FFFFFF"/>
              </a:solidFill>
              <a:latin typeface="+mn-lt"/>
            </a:endParaRPr>
          </a:p>
        </p:txBody>
      </p:sp>
      <p:sp>
        <p:nvSpPr>
          <p:cNvPr id="20" name="Rectángulo redondeado 25"/>
          <p:cNvSpPr>
            <a:spLocks noChangeArrowheads="1"/>
          </p:cNvSpPr>
          <p:nvPr/>
        </p:nvSpPr>
        <p:spPr bwMode="auto">
          <a:xfrm>
            <a:off x="4752024" y="3069274"/>
            <a:ext cx="1530204" cy="450060"/>
          </a:xfrm>
          <a:prstGeom prst="roundRect">
            <a:avLst>
              <a:gd name="adj" fmla="val 16667"/>
            </a:avLst>
          </a:prstGeom>
          <a:solidFill>
            <a:schemeClr val="tx2"/>
          </a:solidFill>
          <a:ln w="9525">
            <a:noFill/>
            <a:round/>
            <a:headEnd/>
            <a:tailEnd/>
          </a:ln>
        </p:spPr>
        <p:txBody>
          <a:bodyPr lIns="36000" rIns="36000" anchor="ctr"/>
          <a:lstStyle/>
          <a:p>
            <a:pPr algn="ctr"/>
            <a:r>
              <a:rPr lang="es-ES" sz="1600" b="1" dirty="0" smtClean="0">
                <a:solidFill>
                  <a:srgbClr val="FFFFFF"/>
                </a:solidFill>
                <a:latin typeface="+mn-lt"/>
              </a:rPr>
              <a:t>DISEÑO</a:t>
            </a:r>
            <a:endParaRPr lang="es-ES" sz="1600" b="1" dirty="0">
              <a:solidFill>
                <a:srgbClr val="FFFFFF"/>
              </a:solidFill>
              <a:latin typeface="+mn-lt"/>
            </a:endParaRPr>
          </a:p>
        </p:txBody>
      </p:sp>
      <p:sp>
        <p:nvSpPr>
          <p:cNvPr id="21" name="Rectángulo redondeado 25"/>
          <p:cNvSpPr>
            <a:spLocks noChangeArrowheads="1"/>
          </p:cNvSpPr>
          <p:nvPr/>
        </p:nvSpPr>
        <p:spPr bwMode="auto">
          <a:xfrm>
            <a:off x="6372240" y="3069274"/>
            <a:ext cx="1530204" cy="450060"/>
          </a:xfrm>
          <a:prstGeom prst="roundRect">
            <a:avLst>
              <a:gd name="adj" fmla="val 16667"/>
            </a:avLst>
          </a:prstGeom>
          <a:solidFill>
            <a:schemeClr val="tx2"/>
          </a:solidFill>
          <a:ln w="9525">
            <a:noFill/>
            <a:round/>
            <a:headEnd/>
            <a:tailEnd/>
          </a:ln>
        </p:spPr>
        <p:txBody>
          <a:bodyPr lIns="36000" rIns="36000" anchor="ctr"/>
          <a:lstStyle/>
          <a:p>
            <a:pPr algn="ctr"/>
            <a:r>
              <a:rPr lang="es-ES" sz="1600" b="1" dirty="0" smtClean="0">
                <a:solidFill>
                  <a:srgbClr val="FFFFFF"/>
                </a:solidFill>
                <a:latin typeface="+mn-lt"/>
              </a:rPr>
              <a:t>MARCA</a:t>
            </a:r>
            <a:endParaRPr lang="es-ES" sz="1600" b="1" dirty="0">
              <a:solidFill>
                <a:srgbClr val="FFFFFF"/>
              </a:solidFill>
              <a:latin typeface="+mn-lt"/>
            </a:endParaRPr>
          </a:p>
        </p:txBody>
      </p:sp>
      <p:sp>
        <p:nvSpPr>
          <p:cNvPr id="22" name="Rectángulo redondeado 25"/>
          <p:cNvSpPr>
            <a:spLocks noChangeArrowheads="1"/>
          </p:cNvSpPr>
          <p:nvPr/>
        </p:nvSpPr>
        <p:spPr bwMode="auto">
          <a:xfrm>
            <a:off x="881508" y="4269434"/>
            <a:ext cx="2070276" cy="450060"/>
          </a:xfrm>
          <a:prstGeom prst="roundRect">
            <a:avLst>
              <a:gd name="adj" fmla="val 16667"/>
            </a:avLst>
          </a:prstGeom>
          <a:solidFill>
            <a:schemeClr val="accent4">
              <a:lumMod val="60000"/>
              <a:lumOff val="40000"/>
            </a:schemeClr>
          </a:solidFill>
          <a:ln w="9525">
            <a:noFill/>
            <a:round/>
            <a:headEnd/>
            <a:tailEnd/>
          </a:ln>
        </p:spPr>
        <p:txBody>
          <a:bodyPr lIns="36000" rIns="36000" anchor="ctr"/>
          <a:lstStyle/>
          <a:p>
            <a:pPr algn="ctr"/>
            <a:r>
              <a:rPr lang="es-ES" sz="1800" b="1" dirty="0" smtClean="0">
                <a:solidFill>
                  <a:srgbClr val="FFFFFF"/>
                </a:solidFill>
                <a:latin typeface="+mn-lt"/>
              </a:rPr>
              <a:t>MARCA</a:t>
            </a:r>
            <a:endParaRPr lang="es-ES" sz="1800" b="1" dirty="0">
              <a:solidFill>
                <a:srgbClr val="FFFFFF"/>
              </a:solidFill>
              <a:latin typeface="+mn-lt"/>
            </a:endParaRPr>
          </a:p>
        </p:txBody>
      </p:sp>
      <p:sp>
        <p:nvSpPr>
          <p:cNvPr id="23" name="Rectángulo redondeado 25"/>
          <p:cNvSpPr>
            <a:spLocks noChangeArrowheads="1"/>
          </p:cNvSpPr>
          <p:nvPr/>
        </p:nvSpPr>
        <p:spPr bwMode="auto">
          <a:xfrm>
            <a:off x="881508" y="4839510"/>
            <a:ext cx="2070276" cy="450060"/>
          </a:xfrm>
          <a:prstGeom prst="roundRect">
            <a:avLst>
              <a:gd name="adj" fmla="val 16667"/>
            </a:avLst>
          </a:prstGeom>
          <a:solidFill>
            <a:schemeClr val="accent4">
              <a:lumMod val="60000"/>
              <a:lumOff val="40000"/>
            </a:schemeClr>
          </a:solidFill>
          <a:ln w="9525">
            <a:noFill/>
            <a:round/>
            <a:headEnd/>
            <a:tailEnd/>
          </a:ln>
        </p:spPr>
        <p:txBody>
          <a:bodyPr lIns="36000" rIns="36000" anchor="ctr"/>
          <a:lstStyle/>
          <a:p>
            <a:pPr algn="ctr"/>
            <a:r>
              <a:rPr lang="es-ES" sz="1800" b="1" dirty="0" smtClean="0">
                <a:solidFill>
                  <a:srgbClr val="FFFFFF"/>
                </a:solidFill>
                <a:latin typeface="+mn-lt"/>
              </a:rPr>
              <a:t>PRODUCTO</a:t>
            </a:r>
            <a:endParaRPr lang="es-ES" sz="1800" b="1" dirty="0">
              <a:solidFill>
                <a:srgbClr val="FFFFFF"/>
              </a:solidFill>
              <a:latin typeface="+mn-lt"/>
            </a:endParaRPr>
          </a:p>
        </p:txBody>
      </p:sp>
      <p:sp>
        <p:nvSpPr>
          <p:cNvPr id="24" name="Rectángulo redondeado 25"/>
          <p:cNvSpPr>
            <a:spLocks noChangeArrowheads="1"/>
          </p:cNvSpPr>
          <p:nvPr/>
        </p:nvSpPr>
        <p:spPr bwMode="auto">
          <a:xfrm>
            <a:off x="881508" y="5409586"/>
            <a:ext cx="2070276" cy="450060"/>
          </a:xfrm>
          <a:prstGeom prst="roundRect">
            <a:avLst>
              <a:gd name="adj" fmla="val 16667"/>
            </a:avLst>
          </a:prstGeom>
          <a:solidFill>
            <a:schemeClr val="accent4">
              <a:lumMod val="60000"/>
              <a:lumOff val="40000"/>
            </a:schemeClr>
          </a:solidFill>
          <a:ln w="9525">
            <a:noFill/>
            <a:round/>
            <a:headEnd/>
            <a:tailEnd/>
          </a:ln>
        </p:spPr>
        <p:txBody>
          <a:bodyPr lIns="36000" rIns="36000" anchor="ctr"/>
          <a:lstStyle/>
          <a:p>
            <a:pPr algn="ctr"/>
            <a:r>
              <a:rPr lang="es-ES" sz="1800" b="1" dirty="0" smtClean="0">
                <a:solidFill>
                  <a:srgbClr val="FFFFFF"/>
                </a:solidFill>
                <a:latin typeface="+mn-lt"/>
              </a:rPr>
              <a:t>EFICIENCIA</a:t>
            </a:r>
            <a:endParaRPr lang="es-ES" sz="1800" b="1" dirty="0">
              <a:solidFill>
                <a:srgbClr val="FFFFFF"/>
              </a:solidFill>
              <a:latin typeface="+mn-lt"/>
            </a:endParaRPr>
          </a:p>
        </p:txBody>
      </p:sp>
      <p:cxnSp>
        <p:nvCxnSpPr>
          <p:cNvPr id="25" name="Conector recto 24"/>
          <p:cNvCxnSpPr/>
          <p:nvPr/>
        </p:nvCxnSpPr>
        <p:spPr bwMode="auto">
          <a:xfrm>
            <a:off x="2951784" y="4239430"/>
            <a:ext cx="5130684" cy="0"/>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6" name="Conector recto 25"/>
          <p:cNvCxnSpPr/>
          <p:nvPr/>
        </p:nvCxnSpPr>
        <p:spPr bwMode="auto">
          <a:xfrm>
            <a:off x="2951784" y="4779502"/>
            <a:ext cx="5130684" cy="0"/>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7" name="Conector recto 26"/>
          <p:cNvCxnSpPr/>
          <p:nvPr/>
        </p:nvCxnSpPr>
        <p:spPr bwMode="auto">
          <a:xfrm>
            <a:off x="2951784" y="5319574"/>
            <a:ext cx="5130684" cy="0"/>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8" name="Conector recto 27"/>
          <p:cNvCxnSpPr/>
          <p:nvPr/>
        </p:nvCxnSpPr>
        <p:spPr bwMode="auto">
          <a:xfrm rot="16200000">
            <a:off x="3393031" y="4563285"/>
            <a:ext cx="2627973" cy="0"/>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9" name="Conector recto 28"/>
          <p:cNvCxnSpPr/>
          <p:nvPr/>
        </p:nvCxnSpPr>
        <p:spPr bwMode="auto">
          <a:xfrm rot="16200000">
            <a:off x="5013247" y="4563285"/>
            <a:ext cx="2627973" cy="0"/>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grpSp>
        <p:nvGrpSpPr>
          <p:cNvPr id="30" name="Agrupar 29"/>
          <p:cNvGrpSpPr/>
          <p:nvPr/>
        </p:nvGrpSpPr>
        <p:grpSpPr>
          <a:xfrm>
            <a:off x="3347808" y="3816389"/>
            <a:ext cx="1080143" cy="215999"/>
            <a:chOff x="3347808" y="3879060"/>
            <a:chExt cx="1080143" cy="215999"/>
          </a:xfrm>
          <a:solidFill>
            <a:schemeClr val="accent1">
              <a:lumMod val="50000"/>
            </a:schemeClr>
          </a:solidFill>
        </p:grpSpPr>
        <p:sp>
          <p:nvSpPr>
            <p:cNvPr id="31" name="Elipse 30"/>
            <p:cNvSpPr>
              <a:spLocks noChangeAspect="1"/>
            </p:cNvSpPr>
            <p:nvPr/>
          </p:nvSpPr>
          <p:spPr bwMode="auto">
            <a:xfrm>
              <a:off x="3347808"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32" name="Elipse 31"/>
            <p:cNvSpPr>
              <a:spLocks noChangeAspect="1"/>
            </p:cNvSpPr>
            <p:nvPr/>
          </p:nvSpPr>
          <p:spPr bwMode="auto">
            <a:xfrm>
              <a:off x="3563844"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33" name="Elipse 32"/>
            <p:cNvSpPr>
              <a:spLocks noChangeAspect="1"/>
            </p:cNvSpPr>
            <p:nvPr/>
          </p:nvSpPr>
          <p:spPr bwMode="auto">
            <a:xfrm>
              <a:off x="3779880"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34" name="Elipse 33"/>
            <p:cNvSpPr>
              <a:spLocks noChangeAspect="1"/>
            </p:cNvSpPr>
            <p:nvPr/>
          </p:nvSpPr>
          <p:spPr bwMode="auto">
            <a:xfrm>
              <a:off x="3995916"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35" name="Elipse 34"/>
            <p:cNvSpPr>
              <a:spLocks noChangeAspect="1"/>
            </p:cNvSpPr>
            <p:nvPr/>
          </p:nvSpPr>
          <p:spPr bwMode="auto">
            <a:xfrm>
              <a:off x="4211952"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36" name="Agrupar 35"/>
          <p:cNvGrpSpPr/>
          <p:nvPr/>
        </p:nvGrpSpPr>
        <p:grpSpPr>
          <a:xfrm>
            <a:off x="6660232" y="4401410"/>
            <a:ext cx="1080143" cy="215999"/>
            <a:chOff x="5058036" y="4509144"/>
            <a:chExt cx="1080143" cy="215999"/>
          </a:xfrm>
          <a:solidFill>
            <a:schemeClr val="accent1">
              <a:lumMod val="50000"/>
            </a:schemeClr>
          </a:solidFill>
        </p:grpSpPr>
        <p:sp>
          <p:nvSpPr>
            <p:cNvPr id="37" name="Elipse 36"/>
            <p:cNvSpPr>
              <a:spLocks noChangeAspect="1"/>
            </p:cNvSpPr>
            <p:nvPr/>
          </p:nvSpPr>
          <p:spPr bwMode="auto">
            <a:xfrm>
              <a:off x="5058036" y="4509144"/>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38" name="Elipse 37"/>
            <p:cNvSpPr>
              <a:spLocks noChangeAspect="1"/>
            </p:cNvSpPr>
            <p:nvPr/>
          </p:nvSpPr>
          <p:spPr bwMode="auto">
            <a:xfrm>
              <a:off x="5274072" y="4509144"/>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39" name="Elipse 38"/>
            <p:cNvSpPr>
              <a:spLocks noChangeAspect="1"/>
            </p:cNvSpPr>
            <p:nvPr/>
          </p:nvSpPr>
          <p:spPr bwMode="auto">
            <a:xfrm>
              <a:off x="5490108" y="4509144"/>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40" name="Elipse 39"/>
            <p:cNvSpPr>
              <a:spLocks noChangeAspect="1"/>
            </p:cNvSpPr>
            <p:nvPr/>
          </p:nvSpPr>
          <p:spPr bwMode="auto">
            <a:xfrm>
              <a:off x="5706144" y="4509144"/>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41" name="Elipse 40"/>
            <p:cNvSpPr>
              <a:spLocks noChangeAspect="1"/>
            </p:cNvSpPr>
            <p:nvPr/>
          </p:nvSpPr>
          <p:spPr bwMode="auto">
            <a:xfrm>
              <a:off x="5922180" y="4509144"/>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42" name="Agrupar 41"/>
          <p:cNvGrpSpPr/>
          <p:nvPr/>
        </p:nvGrpSpPr>
        <p:grpSpPr>
          <a:xfrm>
            <a:off x="5004048" y="4977474"/>
            <a:ext cx="1080143" cy="215999"/>
            <a:chOff x="6678252" y="5049216"/>
            <a:chExt cx="1080143" cy="215999"/>
          </a:xfrm>
          <a:solidFill>
            <a:schemeClr val="accent1">
              <a:lumMod val="50000"/>
            </a:schemeClr>
          </a:solidFill>
        </p:grpSpPr>
        <p:sp>
          <p:nvSpPr>
            <p:cNvPr id="43" name="Elipse 42"/>
            <p:cNvSpPr>
              <a:spLocks noChangeAspect="1"/>
            </p:cNvSpPr>
            <p:nvPr/>
          </p:nvSpPr>
          <p:spPr bwMode="auto">
            <a:xfrm>
              <a:off x="6678252" y="5049216"/>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44" name="Elipse 43"/>
            <p:cNvSpPr>
              <a:spLocks noChangeAspect="1"/>
            </p:cNvSpPr>
            <p:nvPr/>
          </p:nvSpPr>
          <p:spPr bwMode="auto">
            <a:xfrm>
              <a:off x="6894288" y="5049216"/>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45" name="Elipse 44"/>
            <p:cNvSpPr>
              <a:spLocks noChangeAspect="1"/>
            </p:cNvSpPr>
            <p:nvPr/>
          </p:nvSpPr>
          <p:spPr bwMode="auto">
            <a:xfrm>
              <a:off x="7110324" y="5049216"/>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46" name="Elipse 45"/>
            <p:cNvSpPr>
              <a:spLocks noChangeAspect="1"/>
            </p:cNvSpPr>
            <p:nvPr/>
          </p:nvSpPr>
          <p:spPr bwMode="auto">
            <a:xfrm>
              <a:off x="7326360" y="5049216"/>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47" name="Elipse 46"/>
            <p:cNvSpPr>
              <a:spLocks noChangeAspect="1"/>
            </p:cNvSpPr>
            <p:nvPr/>
          </p:nvSpPr>
          <p:spPr bwMode="auto">
            <a:xfrm>
              <a:off x="7542396" y="5049216"/>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48" name="Agrupar 47"/>
          <p:cNvGrpSpPr/>
          <p:nvPr/>
        </p:nvGrpSpPr>
        <p:grpSpPr>
          <a:xfrm>
            <a:off x="5220073" y="3816389"/>
            <a:ext cx="648071" cy="215999"/>
            <a:chOff x="5274072" y="3879060"/>
            <a:chExt cx="648071" cy="215999"/>
          </a:xfrm>
          <a:solidFill>
            <a:schemeClr val="accent1">
              <a:lumMod val="50000"/>
            </a:schemeClr>
          </a:solidFill>
        </p:grpSpPr>
        <p:sp>
          <p:nvSpPr>
            <p:cNvPr id="50" name="Elipse 49"/>
            <p:cNvSpPr>
              <a:spLocks noChangeAspect="1"/>
            </p:cNvSpPr>
            <p:nvPr/>
          </p:nvSpPr>
          <p:spPr bwMode="auto">
            <a:xfrm>
              <a:off x="5274072"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51" name="Elipse 50"/>
            <p:cNvSpPr>
              <a:spLocks noChangeAspect="1"/>
            </p:cNvSpPr>
            <p:nvPr/>
          </p:nvSpPr>
          <p:spPr bwMode="auto">
            <a:xfrm>
              <a:off x="5490108"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52" name="Elipse 51"/>
            <p:cNvSpPr>
              <a:spLocks noChangeAspect="1"/>
            </p:cNvSpPr>
            <p:nvPr/>
          </p:nvSpPr>
          <p:spPr bwMode="auto">
            <a:xfrm>
              <a:off x="5706144"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53" name="Agrupar 52"/>
          <p:cNvGrpSpPr/>
          <p:nvPr/>
        </p:nvGrpSpPr>
        <p:grpSpPr>
          <a:xfrm>
            <a:off x="6894288" y="3816389"/>
            <a:ext cx="648071" cy="215999"/>
            <a:chOff x="6768264" y="3789048"/>
            <a:chExt cx="648071" cy="215999"/>
          </a:xfrm>
          <a:solidFill>
            <a:schemeClr val="accent1">
              <a:lumMod val="50000"/>
            </a:schemeClr>
          </a:solidFill>
        </p:grpSpPr>
        <p:sp>
          <p:nvSpPr>
            <p:cNvPr id="54" name="Elipse 53"/>
            <p:cNvSpPr>
              <a:spLocks noChangeAspect="1"/>
            </p:cNvSpPr>
            <p:nvPr/>
          </p:nvSpPr>
          <p:spPr bwMode="auto">
            <a:xfrm>
              <a:off x="6768264"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55" name="Elipse 54"/>
            <p:cNvSpPr>
              <a:spLocks noChangeAspect="1"/>
            </p:cNvSpPr>
            <p:nvPr/>
          </p:nvSpPr>
          <p:spPr bwMode="auto">
            <a:xfrm>
              <a:off x="6984300"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56" name="Elipse 55"/>
            <p:cNvSpPr>
              <a:spLocks noChangeAspect="1"/>
            </p:cNvSpPr>
            <p:nvPr/>
          </p:nvSpPr>
          <p:spPr bwMode="auto">
            <a:xfrm>
              <a:off x="7200336"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57" name="Agrupar 56"/>
          <p:cNvGrpSpPr/>
          <p:nvPr/>
        </p:nvGrpSpPr>
        <p:grpSpPr>
          <a:xfrm>
            <a:off x="6894288" y="5526617"/>
            <a:ext cx="648071" cy="215999"/>
            <a:chOff x="6768264" y="3789048"/>
            <a:chExt cx="648071" cy="215999"/>
          </a:xfrm>
          <a:solidFill>
            <a:schemeClr val="accent1">
              <a:lumMod val="50000"/>
            </a:schemeClr>
          </a:solidFill>
        </p:grpSpPr>
        <p:sp>
          <p:nvSpPr>
            <p:cNvPr id="58" name="Elipse 57"/>
            <p:cNvSpPr>
              <a:spLocks noChangeAspect="1"/>
            </p:cNvSpPr>
            <p:nvPr/>
          </p:nvSpPr>
          <p:spPr bwMode="auto">
            <a:xfrm>
              <a:off x="6768264"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59" name="Elipse 58"/>
            <p:cNvSpPr>
              <a:spLocks noChangeAspect="1"/>
            </p:cNvSpPr>
            <p:nvPr/>
          </p:nvSpPr>
          <p:spPr bwMode="auto">
            <a:xfrm>
              <a:off x="6984300"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60" name="Elipse 59"/>
            <p:cNvSpPr>
              <a:spLocks noChangeAspect="1"/>
            </p:cNvSpPr>
            <p:nvPr/>
          </p:nvSpPr>
          <p:spPr bwMode="auto">
            <a:xfrm>
              <a:off x="7200336"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61" name="Agrupar 60"/>
          <p:cNvGrpSpPr/>
          <p:nvPr/>
        </p:nvGrpSpPr>
        <p:grpSpPr>
          <a:xfrm>
            <a:off x="5148064" y="4401435"/>
            <a:ext cx="864107" cy="215999"/>
            <a:chOff x="5058036" y="3879060"/>
            <a:chExt cx="864107" cy="215999"/>
          </a:xfrm>
          <a:solidFill>
            <a:schemeClr val="accent1">
              <a:lumMod val="50000"/>
            </a:schemeClr>
          </a:solidFill>
        </p:grpSpPr>
        <p:sp>
          <p:nvSpPr>
            <p:cNvPr id="62" name="Elipse 61"/>
            <p:cNvSpPr>
              <a:spLocks noChangeAspect="1"/>
            </p:cNvSpPr>
            <p:nvPr/>
          </p:nvSpPr>
          <p:spPr bwMode="auto">
            <a:xfrm>
              <a:off x="5058036"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63" name="Elipse 62"/>
            <p:cNvSpPr>
              <a:spLocks noChangeAspect="1"/>
            </p:cNvSpPr>
            <p:nvPr/>
          </p:nvSpPr>
          <p:spPr bwMode="auto">
            <a:xfrm>
              <a:off x="5274072"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64" name="Elipse 63"/>
            <p:cNvSpPr>
              <a:spLocks noChangeAspect="1"/>
            </p:cNvSpPr>
            <p:nvPr/>
          </p:nvSpPr>
          <p:spPr bwMode="auto">
            <a:xfrm>
              <a:off x="5490108"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65" name="Elipse 64"/>
            <p:cNvSpPr>
              <a:spLocks noChangeAspect="1"/>
            </p:cNvSpPr>
            <p:nvPr/>
          </p:nvSpPr>
          <p:spPr bwMode="auto">
            <a:xfrm>
              <a:off x="5706144"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66" name="Agrupar 65"/>
          <p:cNvGrpSpPr/>
          <p:nvPr/>
        </p:nvGrpSpPr>
        <p:grpSpPr>
          <a:xfrm>
            <a:off x="3563889" y="4927727"/>
            <a:ext cx="648071" cy="215999"/>
            <a:chOff x="5058036" y="3879060"/>
            <a:chExt cx="648071" cy="215999"/>
          </a:xfrm>
          <a:solidFill>
            <a:schemeClr val="accent1">
              <a:lumMod val="50000"/>
            </a:schemeClr>
          </a:solidFill>
        </p:grpSpPr>
        <p:sp>
          <p:nvSpPr>
            <p:cNvPr id="67" name="Elipse 66"/>
            <p:cNvSpPr>
              <a:spLocks noChangeAspect="1"/>
            </p:cNvSpPr>
            <p:nvPr/>
          </p:nvSpPr>
          <p:spPr bwMode="auto">
            <a:xfrm>
              <a:off x="5058036"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68" name="Elipse 67"/>
            <p:cNvSpPr>
              <a:spLocks noChangeAspect="1"/>
            </p:cNvSpPr>
            <p:nvPr/>
          </p:nvSpPr>
          <p:spPr bwMode="auto">
            <a:xfrm>
              <a:off x="5274072"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69" name="Elipse 68"/>
            <p:cNvSpPr>
              <a:spLocks noChangeAspect="1"/>
            </p:cNvSpPr>
            <p:nvPr/>
          </p:nvSpPr>
          <p:spPr bwMode="auto">
            <a:xfrm>
              <a:off x="5490108"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71" name="Agrupar 70"/>
          <p:cNvGrpSpPr/>
          <p:nvPr/>
        </p:nvGrpSpPr>
        <p:grpSpPr>
          <a:xfrm>
            <a:off x="3563844" y="4356461"/>
            <a:ext cx="648071" cy="215999"/>
            <a:chOff x="6768264" y="3789048"/>
            <a:chExt cx="648071" cy="215999"/>
          </a:xfrm>
          <a:solidFill>
            <a:schemeClr val="accent1">
              <a:lumMod val="50000"/>
            </a:schemeClr>
          </a:solidFill>
        </p:grpSpPr>
        <p:sp>
          <p:nvSpPr>
            <p:cNvPr id="72" name="Elipse 71"/>
            <p:cNvSpPr>
              <a:spLocks noChangeAspect="1"/>
            </p:cNvSpPr>
            <p:nvPr/>
          </p:nvSpPr>
          <p:spPr bwMode="auto">
            <a:xfrm>
              <a:off x="6768264"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73" name="Elipse 72"/>
            <p:cNvSpPr>
              <a:spLocks noChangeAspect="1"/>
            </p:cNvSpPr>
            <p:nvPr/>
          </p:nvSpPr>
          <p:spPr bwMode="auto">
            <a:xfrm>
              <a:off x="6984300"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74" name="Elipse 73"/>
            <p:cNvSpPr>
              <a:spLocks noChangeAspect="1"/>
            </p:cNvSpPr>
            <p:nvPr/>
          </p:nvSpPr>
          <p:spPr bwMode="auto">
            <a:xfrm>
              <a:off x="7200336"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75" name="Agrupar 74"/>
          <p:cNvGrpSpPr/>
          <p:nvPr/>
        </p:nvGrpSpPr>
        <p:grpSpPr>
          <a:xfrm>
            <a:off x="6804248" y="4977474"/>
            <a:ext cx="864107" cy="215999"/>
            <a:chOff x="5058036" y="3879060"/>
            <a:chExt cx="864107" cy="215999"/>
          </a:xfrm>
          <a:solidFill>
            <a:schemeClr val="accent1">
              <a:lumMod val="50000"/>
            </a:schemeClr>
          </a:solidFill>
        </p:grpSpPr>
        <p:sp>
          <p:nvSpPr>
            <p:cNvPr id="76" name="Elipse 75"/>
            <p:cNvSpPr>
              <a:spLocks noChangeAspect="1"/>
            </p:cNvSpPr>
            <p:nvPr/>
          </p:nvSpPr>
          <p:spPr bwMode="auto">
            <a:xfrm>
              <a:off x="5058036"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77" name="Elipse 76"/>
            <p:cNvSpPr>
              <a:spLocks noChangeAspect="1"/>
            </p:cNvSpPr>
            <p:nvPr/>
          </p:nvSpPr>
          <p:spPr bwMode="auto">
            <a:xfrm>
              <a:off x="5274072"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78" name="Elipse 77"/>
            <p:cNvSpPr>
              <a:spLocks noChangeAspect="1"/>
            </p:cNvSpPr>
            <p:nvPr/>
          </p:nvSpPr>
          <p:spPr bwMode="auto">
            <a:xfrm>
              <a:off x="5490108"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79" name="Elipse 78"/>
            <p:cNvSpPr>
              <a:spLocks noChangeAspect="1"/>
            </p:cNvSpPr>
            <p:nvPr/>
          </p:nvSpPr>
          <p:spPr bwMode="auto">
            <a:xfrm>
              <a:off x="5706144"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80" name="Agrupar 79"/>
          <p:cNvGrpSpPr/>
          <p:nvPr/>
        </p:nvGrpSpPr>
        <p:grpSpPr>
          <a:xfrm>
            <a:off x="5148064" y="5553538"/>
            <a:ext cx="864107" cy="215999"/>
            <a:chOff x="5058036" y="3879060"/>
            <a:chExt cx="864107" cy="215999"/>
          </a:xfrm>
          <a:solidFill>
            <a:schemeClr val="accent1">
              <a:lumMod val="50000"/>
            </a:schemeClr>
          </a:solidFill>
        </p:grpSpPr>
        <p:sp>
          <p:nvSpPr>
            <p:cNvPr id="81" name="Elipse 80"/>
            <p:cNvSpPr>
              <a:spLocks noChangeAspect="1"/>
            </p:cNvSpPr>
            <p:nvPr/>
          </p:nvSpPr>
          <p:spPr bwMode="auto">
            <a:xfrm>
              <a:off x="5058036"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82" name="Elipse 81"/>
            <p:cNvSpPr>
              <a:spLocks noChangeAspect="1"/>
            </p:cNvSpPr>
            <p:nvPr/>
          </p:nvSpPr>
          <p:spPr bwMode="auto">
            <a:xfrm>
              <a:off x="5274072"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83" name="Elipse 82"/>
            <p:cNvSpPr>
              <a:spLocks noChangeAspect="1"/>
            </p:cNvSpPr>
            <p:nvPr/>
          </p:nvSpPr>
          <p:spPr bwMode="auto">
            <a:xfrm>
              <a:off x="5490108"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84" name="Elipse 83"/>
            <p:cNvSpPr>
              <a:spLocks noChangeAspect="1"/>
            </p:cNvSpPr>
            <p:nvPr/>
          </p:nvSpPr>
          <p:spPr bwMode="auto">
            <a:xfrm>
              <a:off x="5706144" y="3879060"/>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grpSp>
        <p:nvGrpSpPr>
          <p:cNvPr id="85" name="Agrupar 84"/>
          <p:cNvGrpSpPr/>
          <p:nvPr/>
        </p:nvGrpSpPr>
        <p:grpSpPr>
          <a:xfrm>
            <a:off x="3563888" y="5553563"/>
            <a:ext cx="648071" cy="215999"/>
            <a:chOff x="6768264" y="3789048"/>
            <a:chExt cx="648071" cy="215999"/>
          </a:xfrm>
          <a:solidFill>
            <a:schemeClr val="accent1">
              <a:lumMod val="50000"/>
            </a:schemeClr>
          </a:solidFill>
        </p:grpSpPr>
        <p:sp>
          <p:nvSpPr>
            <p:cNvPr id="86" name="Elipse 85"/>
            <p:cNvSpPr>
              <a:spLocks noChangeAspect="1"/>
            </p:cNvSpPr>
            <p:nvPr/>
          </p:nvSpPr>
          <p:spPr bwMode="auto">
            <a:xfrm>
              <a:off x="6768264"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87" name="Elipse 86"/>
            <p:cNvSpPr>
              <a:spLocks noChangeAspect="1"/>
            </p:cNvSpPr>
            <p:nvPr/>
          </p:nvSpPr>
          <p:spPr bwMode="auto">
            <a:xfrm>
              <a:off x="6984300"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sp>
          <p:nvSpPr>
            <p:cNvPr id="88" name="Elipse 87"/>
            <p:cNvSpPr>
              <a:spLocks noChangeAspect="1"/>
            </p:cNvSpPr>
            <p:nvPr/>
          </p:nvSpPr>
          <p:spPr bwMode="auto">
            <a:xfrm>
              <a:off x="7200336" y="3789048"/>
              <a:ext cx="215999" cy="215999"/>
            </a:xfrm>
            <a:prstGeom prst="ellipse">
              <a:avLst/>
            </a:prstGeom>
            <a:grp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es-ES" sz="2400" b="0" i="0" u="none" strike="noStrike" cap="none" normalizeH="0" baseline="0" smtClean="0">
                <a:ln>
                  <a:noFill/>
                </a:ln>
                <a:solidFill>
                  <a:schemeClr val="tx1"/>
                </a:solidFill>
                <a:effectLst/>
                <a:latin typeface="Times New Roman" pitchFamily="18" charset="0"/>
              </a:endParaRPr>
            </a:p>
          </p:txBody>
        </p:sp>
      </p:grpSp>
    </p:spTree>
    <p:extLst>
      <p:ext uri="{BB962C8B-B14F-4D97-AF65-F5344CB8AC3E}">
        <p14:creationId xmlns:p14="http://schemas.microsoft.com/office/powerpoint/2010/main" val="18818178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6082"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dirty="0">
                <a:solidFill>
                  <a:srgbClr val="222268"/>
                </a:solidFill>
                <a:latin typeface="Arial" charset="0"/>
              </a:rPr>
              <a:t>CARÁCTERÍSTICAS DE LAS FÁBRICAS</a:t>
            </a:r>
          </a:p>
        </p:txBody>
      </p:sp>
      <p:sp>
        <p:nvSpPr>
          <p:cNvPr id="57347" name="6 Rectángulo"/>
          <p:cNvSpPr>
            <a:spLocks noChangeArrowheads="1"/>
          </p:cNvSpPr>
          <p:nvPr/>
        </p:nvSpPr>
        <p:spPr bwMode="auto">
          <a:xfrm>
            <a:off x="3419475" y="838200"/>
            <a:ext cx="5473700" cy="311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71463" indent="-271463" algn="just">
              <a:spcAft>
                <a:spcPts val="1200"/>
              </a:spcAft>
              <a:buFont typeface="Arial" charset="0"/>
              <a:buChar char="•"/>
              <a:defRPr/>
            </a:pPr>
            <a:r>
              <a:rPr lang="es-ES" altLang="ja-JP" sz="2000" dirty="0">
                <a:solidFill>
                  <a:schemeClr val="bg2">
                    <a:lumMod val="75000"/>
                  </a:schemeClr>
                </a:solidFill>
                <a:latin typeface="Calibri" charset="0"/>
              </a:rPr>
              <a:t>La compañía dispone de una fábrica en </a:t>
            </a:r>
            <a:r>
              <a:rPr lang="es-ES" altLang="ja-JP" sz="2000" b="1" dirty="0">
                <a:solidFill>
                  <a:srgbClr val="A50021"/>
                </a:solidFill>
                <a:latin typeface="Calibri" charset="0"/>
              </a:rPr>
              <a:t>España.	</a:t>
            </a:r>
          </a:p>
          <a:p>
            <a:pPr marL="271463" indent="-271463" algn="just">
              <a:lnSpc>
                <a:spcPct val="90000"/>
              </a:lnSpc>
              <a:spcAft>
                <a:spcPts val="1200"/>
              </a:spcAft>
              <a:buFont typeface="Arial" charset="0"/>
              <a:buChar char="•"/>
              <a:defRPr/>
            </a:pPr>
            <a:r>
              <a:rPr lang="es-ES" sz="2000" b="1" dirty="0">
                <a:solidFill>
                  <a:srgbClr val="A50021"/>
                </a:solidFill>
                <a:latin typeface="Calibri" charset="0"/>
              </a:rPr>
              <a:t>Podrán adquirirse nuevas fábricas</a:t>
            </a:r>
            <a:r>
              <a:rPr lang="es-ES" sz="2000" dirty="0">
                <a:solidFill>
                  <a:srgbClr val="595959"/>
                </a:solidFill>
                <a:latin typeface="Calibri" charset="0"/>
              </a:rPr>
              <a:t> en: España, Marruecos, México y China. </a:t>
            </a:r>
          </a:p>
          <a:p>
            <a:pPr marL="271463" indent="-271463" algn="just">
              <a:lnSpc>
                <a:spcPct val="90000"/>
              </a:lnSpc>
              <a:spcAft>
                <a:spcPts val="1200"/>
              </a:spcAft>
              <a:buFont typeface="Arial" charset="0"/>
              <a:buChar char="•"/>
              <a:defRPr/>
            </a:pPr>
            <a:r>
              <a:rPr lang="es-ES" sz="2000" b="1" dirty="0">
                <a:solidFill>
                  <a:srgbClr val="A50021"/>
                </a:solidFill>
                <a:latin typeface="Calibri" charset="0"/>
              </a:rPr>
              <a:t>El</a:t>
            </a:r>
            <a:r>
              <a:rPr lang="es-ES" sz="2000" dirty="0">
                <a:solidFill>
                  <a:srgbClr val="A50021"/>
                </a:solidFill>
                <a:latin typeface="Calibri" charset="0"/>
              </a:rPr>
              <a:t> </a:t>
            </a:r>
            <a:r>
              <a:rPr lang="es-ES" sz="2000" b="1" dirty="0">
                <a:solidFill>
                  <a:srgbClr val="A50021"/>
                </a:solidFill>
                <a:latin typeface="Calibri" charset="0"/>
              </a:rPr>
              <a:t>coste unitario </a:t>
            </a:r>
            <a:r>
              <a:rPr lang="es-ES" sz="2000" dirty="0">
                <a:solidFill>
                  <a:srgbClr val="595959"/>
                </a:solidFill>
                <a:latin typeface="Calibri" charset="0"/>
              </a:rPr>
              <a:t>está condicionado por el </a:t>
            </a:r>
            <a:r>
              <a:rPr lang="es-ES" sz="2000" b="1" dirty="0">
                <a:solidFill>
                  <a:srgbClr val="A50021"/>
                </a:solidFill>
                <a:latin typeface="Calibri" charset="0"/>
              </a:rPr>
              <a:t>nivel industrial </a:t>
            </a:r>
            <a:r>
              <a:rPr lang="es-ES" sz="2000" dirty="0">
                <a:solidFill>
                  <a:srgbClr val="595959"/>
                </a:solidFill>
                <a:latin typeface="Calibri" charset="0"/>
              </a:rPr>
              <a:t>de la fábrica y el </a:t>
            </a:r>
            <a:r>
              <a:rPr lang="es-ES" sz="2000" b="1" dirty="0">
                <a:solidFill>
                  <a:srgbClr val="A50021"/>
                </a:solidFill>
                <a:latin typeface="Calibri" charset="0"/>
              </a:rPr>
              <a:t>país</a:t>
            </a:r>
            <a:r>
              <a:rPr lang="es-ES" sz="2000" dirty="0">
                <a:solidFill>
                  <a:srgbClr val="595959"/>
                </a:solidFill>
                <a:latin typeface="Calibri" charset="0"/>
              </a:rPr>
              <a:t>.</a:t>
            </a:r>
          </a:p>
          <a:p>
            <a:pPr marL="271463" indent="-271463" algn="just">
              <a:lnSpc>
                <a:spcPct val="90000"/>
              </a:lnSpc>
              <a:spcAft>
                <a:spcPts val="1200"/>
              </a:spcAft>
              <a:buFont typeface="Arial" charset="0"/>
              <a:buChar char="•"/>
              <a:defRPr/>
            </a:pPr>
            <a:r>
              <a:rPr lang="es-ES" sz="2000" dirty="0">
                <a:solidFill>
                  <a:srgbClr val="595959"/>
                </a:solidFill>
                <a:latin typeface="Calibri" charset="0"/>
              </a:rPr>
              <a:t>Consulta el apartado </a:t>
            </a:r>
            <a:r>
              <a:rPr lang="es-ES" sz="2000" b="1" dirty="0">
                <a:solidFill>
                  <a:srgbClr val="800000"/>
                </a:solidFill>
                <a:latin typeface="Calibri" charset="0"/>
              </a:rPr>
              <a:t>Producción </a:t>
            </a:r>
            <a:r>
              <a:rPr lang="es-ES" sz="2000" dirty="0">
                <a:solidFill>
                  <a:srgbClr val="595959"/>
                </a:solidFill>
                <a:latin typeface="Calibri" charset="0"/>
              </a:rPr>
              <a:t>del cuadro de mando para disponer de la información completa.</a:t>
            </a:r>
          </a:p>
        </p:txBody>
      </p:sp>
      <p:pic>
        <p:nvPicPr>
          <p:cNvPr id="46084" name="Imagen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838200"/>
            <a:ext cx="2967038" cy="288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Imagen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78263" y="3935413"/>
            <a:ext cx="4654550" cy="215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Imagen 7" descr="fabrica_2_1.jpg"/>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250825" y="3860800"/>
            <a:ext cx="3294063"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533400" y="838200"/>
            <a:ext cx="7966075"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just" eaLnBrk="0" hangingPunct="0">
              <a:spcBef>
                <a:spcPts val="600"/>
              </a:spcBef>
              <a:spcAft>
                <a:spcPts val="600"/>
              </a:spcAft>
            </a:pPr>
            <a:r>
              <a:rPr lang="es-ES" sz="1800">
                <a:solidFill>
                  <a:srgbClr val="595959"/>
                </a:solidFill>
                <a:latin typeface="Calibri" charset="0"/>
                <a:cs typeface="Times New Roman" charset="0"/>
              </a:rPr>
              <a:t>El nivel de tecnología industrial de la fábrica podrá incrementarse periodo a periodo (en una escala de 1 a 10) con la asignación de las correspondientes partidas de gasto, generando mejoras en costes, capacidad productiva y fiabilidad. </a:t>
            </a:r>
            <a:endParaRPr lang="es-ES" sz="1800">
              <a:solidFill>
                <a:srgbClr val="595959"/>
              </a:solidFill>
              <a:latin typeface="Calibri" charset="0"/>
            </a:endParaRPr>
          </a:p>
          <a:p>
            <a:pPr algn="just" eaLnBrk="0" hangingPunct="0">
              <a:spcBef>
                <a:spcPts val="600"/>
              </a:spcBef>
              <a:spcAft>
                <a:spcPts val="600"/>
              </a:spcAft>
              <a:buFontTx/>
              <a:buChar char="•"/>
            </a:pPr>
            <a:r>
              <a:rPr lang="es-ES" sz="1800" b="1">
                <a:solidFill>
                  <a:srgbClr val="A50021"/>
                </a:solidFill>
                <a:latin typeface="Calibri" charset="0"/>
                <a:cs typeface="Times New Roman" charset="0"/>
              </a:rPr>
              <a:t>Nivel de Fiabilidad</a:t>
            </a:r>
            <a:r>
              <a:rPr lang="es-ES" sz="1800">
                <a:solidFill>
                  <a:srgbClr val="A50021"/>
                </a:solidFill>
                <a:latin typeface="Calibri" charset="0"/>
                <a:cs typeface="Times New Roman" charset="0"/>
              </a:rPr>
              <a:t>:</a:t>
            </a:r>
            <a:r>
              <a:rPr lang="es-ES" sz="1800">
                <a:solidFill>
                  <a:srgbClr val="595959"/>
                </a:solidFill>
                <a:latin typeface="Calibri" charset="0"/>
                <a:cs typeface="Times New Roman" charset="0"/>
              </a:rPr>
              <a:t> Se mide en porcentaje de unidades que cumplen todos los requisitos de calidad. Entre un 88% y un 96% de fiabilidad. </a:t>
            </a:r>
            <a:endParaRPr lang="es-ES" sz="1800">
              <a:solidFill>
                <a:srgbClr val="595959"/>
              </a:solidFill>
              <a:latin typeface="Calibri" charset="0"/>
            </a:endParaRPr>
          </a:p>
          <a:p>
            <a:pPr algn="just" eaLnBrk="0" hangingPunct="0">
              <a:spcBef>
                <a:spcPts val="600"/>
              </a:spcBef>
              <a:spcAft>
                <a:spcPts val="600"/>
              </a:spcAft>
              <a:buFontTx/>
              <a:buChar char="•"/>
            </a:pPr>
            <a:r>
              <a:rPr lang="es-ES" sz="1800" b="1">
                <a:solidFill>
                  <a:srgbClr val="A50021"/>
                </a:solidFill>
                <a:latin typeface="Calibri" charset="0"/>
                <a:cs typeface="Times New Roman" charset="0"/>
              </a:rPr>
              <a:t>Nivel de Eficiencia</a:t>
            </a:r>
            <a:r>
              <a:rPr lang="es-ES" sz="1800">
                <a:solidFill>
                  <a:srgbClr val="A50021"/>
                </a:solidFill>
                <a:latin typeface="Calibri" charset="0"/>
                <a:cs typeface="Times New Roman" charset="0"/>
              </a:rPr>
              <a:t>:</a:t>
            </a:r>
            <a:r>
              <a:rPr lang="es-ES" sz="1800">
                <a:solidFill>
                  <a:srgbClr val="595959"/>
                </a:solidFill>
                <a:latin typeface="Calibri" charset="0"/>
                <a:cs typeface="Times New Roman" charset="0"/>
              </a:rPr>
              <a:t> Al evolucionar en el nivel industrial se puede reducir de forma significativa los costes de producción.  Hasta un 7%.</a:t>
            </a:r>
          </a:p>
          <a:p>
            <a:pPr algn="just" eaLnBrk="0" hangingPunct="0">
              <a:spcBef>
                <a:spcPts val="600"/>
              </a:spcBef>
              <a:spcAft>
                <a:spcPts val="600"/>
              </a:spcAft>
            </a:pPr>
            <a:r>
              <a:rPr lang="es-ES" sz="1800">
                <a:solidFill>
                  <a:srgbClr val="595959"/>
                </a:solidFill>
                <a:latin typeface="Calibri" charset="0"/>
                <a:cs typeface="Times New Roman" charset="0"/>
              </a:rPr>
              <a:t>La reducción de costes impacta directamente sobre los costes unitarios de personal, energía y logística.</a:t>
            </a:r>
          </a:p>
          <a:p>
            <a:pPr algn="just" eaLnBrk="0" hangingPunct="0">
              <a:spcBef>
                <a:spcPts val="600"/>
              </a:spcBef>
              <a:spcAft>
                <a:spcPts val="600"/>
              </a:spcAft>
              <a:buFontTx/>
              <a:buChar char="•"/>
            </a:pPr>
            <a:r>
              <a:rPr lang="es-ES" sz="1800" b="1">
                <a:solidFill>
                  <a:srgbClr val="A50021"/>
                </a:solidFill>
                <a:latin typeface="Calibri" charset="0"/>
                <a:cs typeface="Times New Roman" charset="0"/>
              </a:rPr>
              <a:t>Nivel de producción</a:t>
            </a:r>
            <a:r>
              <a:rPr lang="es-ES" sz="1800">
                <a:solidFill>
                  <a:srgbClr val="A50021"/>
                </a:solidFill>
                <a:latin typeface="Calibri" charset="0"/>
                <a:cs typeface="Times New Roman" charset="0"/>
              </a:rPr>
              <a:t>: </a:t>
            </a:r>
            <a:r>
              <a:rPr lang="es-ES" sz="1800">
                <a:solidFill>
                  <a:srgbClr val="595959"/>
                </a:solidFill>
                <a:latin typeface="Calibri" charset="0"/>
                <a:cs typeface="Times New Roman" charset="0"/>
              </a:rPr>
              <a:t>Aunque se trata de un ligero incremento (hasta un 5%), también es una característica del paso de un nivel industrial a otro.</a:t>
            </a:r>
          </a:p>
          <a:p>
            <a:pPr algn="just" eaLnBrk="0" hangingPunct="0">
              <a:spcBef>
                <a:spcPts val="600"/>
              </a:spcBef>
              <a:spcAft>
                <a:spcPts val="600"/>
              </a:spcAft>
              <a:buFontTx/>
              <a:buChar char="•"/>
            </a:pPr>
            <a:r>
              <a:rPr lang="es-ES" sz="1800" b="1">
                <a:solidFill>
                  <a:srgbClr val="A50021"/>
                </a:solidFill>
                <a:latin typeface="Calibri" charset="0"/>
                <a:cs typeface="Times New Roman" charset="0"/>
              </a:rPr>
              <a:t>Flexibilidad de producción:</a:t>
            </a:r>
            <a:r>
              <a:rPr lang="es-ES" sz="1800" b="1">
                <a:solidFill>
                  <a:srgbClr val="595959"/>
                </a:solidFill>
                <a:latin typeface="Calibri" charset="0"/>
                <a:cs typeface="Times New Roman" charset="0"/>
              </a:rPr>
              <a:t> </a:t>
            </a:r>
            <a:r>
              <a:rPr lang="es-ES" sz="1800">
                <a:solidFill>
                  <a:srgbClr val="595959"/>
                </a:solidFill>
                <a:latin typeface="Calibri" charset="0"/>
                <a:cs typeface="Times New Roman" charset="0"/>
              </a:rPr>
              <a:t>permite ajustar la producción anual a las ventas estimadas con el objeto de reducir el inventario de la compañía. Dicho ajuste, que puede ser en términos de un crecimiento o una reducción de la producción, puede alcanzar variaciones de hasta un 18%. </a:t>
            </a:r>
            <a:endParaRPr lang="es-ES" sz="1800" b="1">
              <a:solidFill>
                <a:srgbClr val="595959"/>
              </a:solidFill>
              <a:latin typeface="Calibri" charset="0"/>
            </a:endParaRPr>
          </a:p>
        </p:txBody>
      </p:sp>
      <p:cxnSp>
        <p:nvCxnSpPr>
          <p:cNvPr id="4" name="3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813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TECNOLOGÍA INDUSTRIAL</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p:cNvSpPr>
            <a:spLocks noGrp="1" noChangeArrowheads="1"/>
          </p:cNvSpPr>
          <p:nvPr>
            <p:ph type="body" idx="1"/>
          </p:nvPr>
        </p:nvSpPr>
        <p:spPr>
          <a:xfrm>
            <a:off x="457200" y="1000125"/>
            <a:ext cx="7924800" cy="4714875"/>
          </a:xfrm>
        </p:spPr>
        <p:txBody>
          <a:bodyPr/>
          <a:lstStyle/>
          <a:p>
            <a:pPr algn="just">
              <a:spcBef>
                <a:spcPts val="1175"/>
              </a:spcBef>
            </a:pPr>
            <a:r>
              <a:rPr lang="es-ES" sz="2400">
                <a:solidFill>
                  <a:srgbClr val="595959"/>
                </a:solidFill>
                <a:latin typeface="Calibri" charset="0"/>
                <a:ea typeface="ＭＳ Ｐゴシック" charset="0"/>
                <a:cs typeface="ＭＳ Ｐゴシック" charset="0"/>
              </a:rPr>
              <a:t>El nivel de diseño de los productos puede evolucionar en una escala de 1 (menor) a 10 (mayor).</a:t>
            </a:r>
          </a:p>
          <a:p>
            <a:pPr algn="just">
              <a:spcBef>
                <a:spcPts val="1175"/>
              </a:spcBef>
            </a:pPr>
            <a:r>
              <a:rPr lang="es-ES" sz="2400">
                <a:solidFill>
                  <a:srgbClr val="595959"/>
                </a:solidFill>
                <a:latin typeface="Calibri" charset="0"/>
                <a:ea typeface="ＭＳ Ｐゴシック" charset="0"/>
                <a:cs typeface="ＭＳ Ｐゴシック" charset="0"/>
              </a:rPr>
              <a:t>Este nivel de diseño afecta al atractivo del producto en el mercado, especialmente, para determinados segmentos de demanda, pero también impacta sobre los costes unitarios de producción. </a:t>
            </a:r>
          </a:p>
        </p:txBody>
      </p:sp>
      <p:cxnSp>
        <p:nvCxnSpPr>
          <p:cNvPr id="11" name="10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0179"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DISEÑO DE PRODUCTOS</a:t>
            </a:r>
          </a:p>
        </p:txBody>
      </p:sp>
      <p:pic>
        <p:nvPicPr>
          <p:cNvPr id="50180" name="Imagen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124200"/>
            <a:ext cx="3786188"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Rectángulo 8"/>
          <p:cNvSpPr>
            <a:spLocks noChangeArrowheads="1"/>
          </p:cNvSpPr>
          <p:nvPr/>
        </p:nvSpPr>
        <p:spPr bwMode="auto">
          <a:xfrm>
            <a:off x="381000" y="3700463"/>
            <a:ext cx="40386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55600" indent="-355600" algn="just">
              <a:buFont typeface="Arial" charset="0"/>
              <a:buChar char="•"/>
            </a:pPr>
            <a:r>
              <a:rPr lang="es-ES">
                <a:solidFill>
                  <a:srgbClr val="595959"/>
                </a:solidFill>
                <a:latin typeface="Calibri" charset="0"/>
              </a:rPr>
              <a:t>El coste de la materia prima puede incrementarse hasta un 16%, como resultado del incremento del nivel de diseño del producto.</a:t>
            </a:r>
            <a:endParaRPr lang="es-ES" b="1">
              <a:solidFill>
                <a:srgbClr val="595959"/>
              </a:solidFill>
              <a:latin typeface="Calibri"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468313" y="188913"/>
            <a:ext cx="8229600" cy="503237"/>
          </a:xfrm>
        </p:spPr>
        <p:txBody>
          <a:bodyPr/>
          <a:lstStyle/>
          <a:p>
            <a:r>
              <a:rPr lang="es-ES" b="1">
                <a:solidFill>
                  <a:srgbClr val="000090"/>
                </a:solidFill>
                <a:ea typeface="ＭＳ Ｐゴシック" charset="0"/>
                <a:cs typeface="ＭＳ Ｐゴシック" charset="0"/>
              </a:rPr>
              <a:t>CALIDAD DEL PRODUCTO</a:t>
            </a:r>
          </a:p>
        </p:txBody>
      </p:sp>
      <p:pic>
        <p:nvPicPr>
          <p:cNvPr id="52226" name="Imagen 2" descr="simulador_1055.jp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84213" y="908050"/>
            <a:ext cx="3455987"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7" name="Imagen 4" descr="simulador_1012.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4213" y="3357563"/>
            <a:ext cx="3455987" cy="259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Rectángulo 8"/>
          <p:cNvSpPr>
            <a:spLocks noChangeArrowheads="1"/>
          </p:cNvSpPr>
          <p:nvPr/>
        </p:nvSpPr>
        <p:spPr bwMode="auto">
          <a:xfrm>
            <a:off x="4211638" y="836613"/>
            <a:ext cx="4537075" cy="527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55600" indent="-355600" algn="just">
              <a:spcAft>
                <a:spcPts val="1200"/>
              </a:spcAft>
              <a:buFont typeface="Arial" charset="0"/>
              <a:buChar char="•"/>
            </a:pPr>
            <a:r>
              <a:rPr lang="es-ES">
                <a:solidFill>
                  <a:srgbClr val="595959"/>
                </a:solidFill>
                <a:latin typeface="Calibri" charset="0"/>
              </a:rPr>
              <a:t>Además del diseño, la percepción del cliente sobre el Valor del producto tiene en cuenta la calidad de la materia prima utilizada.</a:t>
            </a:r>
          </a:p>
          <a:p>
            <a:pPr marL="355600" indent="-355600" algn="just">
              <a:spcAft>
                <a:spcPts val="1200"/>
              </a:spcAft>
              <a:buFont typeface="Arial" charset="0"/>
              <a:buChar char="•"/>
            </a:pPr>
            <a:r>
              <a:rPr lang="es-ES">
                <a:solidFill>
                  <a:srgbClr val="595959"/>
                </a:solidFill>
                <a:latin typeface="Calibri" charset="0"/>
              </a:rPr>
              <a:t>La efectividad del área de compras debe permitir obtener proveedores de materia prima interesantes para el negocio.</a:t>
            </a:r>
          </a:p>
          <a:p>
            <a:pPr marL="355600" indent="-355600" algn="just">
              <a:spcAft>
                <a:spcPts val="1200"/>
              </a:spcAft>
              <a:buFont typeface="Arial" charset="0"/>
              <a:buChar char="•"/>
            </a:pPr>
            <a:r>
              <a:rPr lang="es-ES">
                <a:solidFill>
                  <a:srgbClr val="595959"/>
                </a:solidFill>
                <a:latin typeface="Calibri" charset="0"/>
              </a:rPr>
              <a:t>En determinados casos, también en posible obtener proveedores de producto acabado.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468313" y="774700"/>
            <a:ext cx="8247062"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551" tIns="76176" bIns="76176" anchor="ctr">
            <a:spAutoFit/>
          </a:bodyPr>
          <a:lstStyle/>
          <a:p>
            <a:pPr algn="just" eaLnBrk="0" hangingPunct="0">
              <a:spcAft>
                <a:spcPts val="400"/>
              </a:spcAft>
              <a:defRPr/>
            </a:pPr>
            <a:r>
              <a:rPr lang="es-ES" sz="2000" dirty="0">
                <a:solidFill>
                  <a:srgbClr val="595959"/>
                </a:solidFill>
                <a:latin typeface="Calibri" charset="0"/>
                <a:cs typeface="Times New Roman" charset="0"/>
              </a:rPr>
              <a:t>La estructura de costes de fabricación de la compañía queda definida de la siguiente manera:</a:t>
            </a:r>
          </a:p>
          <a:p>
            <a:pPr marL="184150" indent="-184150" algn="just" eaLnBrk="0" hangingPunct="0">
              <a:spcAft>
                <a:spcPts val="400"/>
              </a:spcAft>
              <a:buFont typeface="Arial" charset="0"/>
              <a:buChar char="•"/>
              <a:defRPr/>
            </a:pPr>
            <a:r>
              <a:rPr lang="es-ES" sz="2000" b="1" dirty="0">
                <a:solidFill>
                  <a:srgbClr val="C00000"/>
                </a:solidFill>
                <a:latin typeface="Calibri" charset="0"/>
                <a:cs typeface="Times New Roman" charset="0"/>
              </a:rPr>
              <a:t>Coste del inventario vendido:</a:t>
            </a:r>
            <a:r>
              <a:rPr lang="es-ES" sz="2000" b="1" dirty="0">
                <a:solidFill>
                  <a:srgbClr val="595959"/>
                </a:solidFill>
                <a:latin typeface="Calibri" charset="0"/>
                <a:cs typeface="Times New Roman" charset="0"/>
              </a:rPr>
              <a:t> </a:t>
            </a:r>
            <a:r>
              <a:rPr lang="es-ES" sz="2000" dirty="0">
                <a:solidFill>
                  <a:srgbClr val="595959"/>
                </a:solidFill>
                <a:latin typeface="Calibri" charset="0"/>
                <a:cs typeface="Times New Roman" charset="0"/>
              </a:rPr>
              <a:t>el valor de coste de las unidades en inventario a final del periodo anterior y vendidas en el periodo actual. A cierre de ejercicio, este valor queda reflejado en el Balance de la compañía.  </a:t>
            </a:r>
          </a:p>
          <a:p>
            <a:pPr marL="184150" indent="-184150" algn="just" eaLnBrk="0" hangingPunct="0">
              <a:spcAft>
                <a:spcPts val="400"/>
              </a:spcAft>
              <a:buFont typeface="Arial" charset="0"/>
              <a:buChar char="•"/>
              <a:defRPr/>
            </a:pPr>
            <a:r>
              <a:rPr lang="es-ES" sz="2000" b="1" dirty="0">
                <a:solidFill>
                  <a:srgbClr val="C00000"/>
                </a:solidFill>
                <a:latin typeface="Calibri" charset="0"/>
                <a:cs typeface="Times New Roman" charset="0"/>
              </a:rPr>
              <a:t>Costes de producción</a:t>
            </a:r>
            <a:r>
              <a:rPr lang="es-ES" sz="2000" b="1" dirty="0">
                <a:solidFill>
                  <a:srgbClr val="595959"/>
                </a:solidFill>
                <a:latin typeface="Calibri" charset="0"/>
                <a:cs typeface="Times New Roman" charset="0"/>
              </a:rPr>
              <a:t> </a:t>
            </a:r>
            <a:r>
              <a:rPr lang="es-ES" sz="2000" dirty="0">
                <a:solidFill>
                  <a:srgbClr val="595959"/>
                </a:solidFill>
                <a:latin typeface="Calibri" charset="0"/>
                <a:cs typeface="Times New Roman" charset="0"/>
              </a:rPr>
              <a:t>(costes variables): aquellas partidas directamente imputables a la producción. </a:t>
            </a:r>
          </a:p>
          <a:p>
            <a:pPr marL="711200" lvl="1" indent="-254000" algn="just" eaLnBrk="0" hangingPunct="0">
              <a:spcAft>
                <a:spcPts val="400"/>
              </a:spcAft>
              <a:buFont typeface="Arial" charset="0"/>
              <a:buChar char="•"/>
              <a:defRPr/>
            </a:pPr>
            <a:r>
              <a:rPr lang="es-ES" sz="2000" b="1" dirty="0">
                <a:solidFill>
                  <a:srgbClr val="C00000"/>
                </a:solidFill>
                <a:latin typeface="Calibri" charset="0"/>
                <a:cs typeface="Times New Roman" charset="0"/>
              </a:rPr>
              <a:t>Costes de materia prima: </a:t>
            </a:r>
            <a:r>
              <a:rPr lang="es-ES" sz="2000" dirty="0">
                <a:solidFill>
                  <a:srgbClr val="595959"/>
                </a:solidFill>
                <a:latin typeface="Calibri" charset="0"/>
                <a:cs typeface="Times New Roman" charset="0"/>
              </a:rPr>
              <a:t>precio de los materiales necesarios para la fabricación de las diferentes líneas de producto. </a:t>
            </a:r>
            <a:endParaRPr lang="es-ES" sz="2000" b="1" dirty="0">
              <a:solidFill>
                <a:srgbClr val="595959"/>
              </a:solidFill>
              <a:latin typeface="Calibri" charset="0"/>
              <a:cs typeface="Times New Roman" charset="0"/>
            </a:endParaRPr>
          </a:p>
          <a:p>
            <a:pPr marL="711200" lvl="1" indent="-254000" algn="just" eaLnBrk="0" hangingPunct="0">
              <a:spcAft>
                <a:spcPts val="400"/>
              </a:spcAft>
              <a:buFont typeface="Arial" charset="0"/>
              <a:buChar char="•"/>
              <a:defRPr/>
            </a:pPr>
            <a:r>
              <a:rPr lang="es-ES" sz="2000" b="1" dirty="0">
                <a:solidFill>
                  <a:srgbClr val="C00000"/>
                </a:solidFill>
                <a:latin typeface="Calibri" charset="0"/>
                <a:cs typeface="Times New Roman" charset="0"/>
              </a:rPr>
              <a:t>Costes de personal: </a:t>
            </a:r>
            <a:r>
              <a:rPr lang="es-ES" sz="2000" dirty="0">
                <a:solidFill>
                  <a:srgbClr val="595959"/>
                </a:solidFill>
                <a:latin typeface="Calibri" charset="0"/>
                <a:cs typeface="Times New Roman" charset="0"/>
              </a:rPr>
              <a:t>mano de obra directamente imputable al volumen de producción. </a:t>
            </a:r>
            <a:endParaRPr lang="es-ES" sz="2000" b="1" dirty="0">
              <a:solidFill>
                <a:srgbClr val="595959"/>
              </a:solidFill>
              <a:latin typeface="Calibri" charset="0"/>
              <a:cs typeface="Times New Roman" charset="0"/>
            </a:endParaRPr>
          </a:p>
          <a:p>
            <a:pPr marL="711200" lvl="1" indent="-254000" algn="just" eaLnBrk="0" hangingPunct="0">
              <a:spcAft>
                <a:spcPts val="400"/>
              </a:spcAft>
              <a:buFont typeface="Arial" charset="0"/>
              <a:buChar char="•"/>
              <a:defRPr/>
            </a:pPr>
            <a:r>
              <a:rPr lang="es-ES" sz="2000" b="1" dirty="0">
                <a:solidFill>
                  <a:srgbClr val="C00000"/>
                </a:solidFill>
                <a:latin typeface="Calibri" charset="0"/>
                <a:cs typeface="Times New Roman" charset="0"/>
              </a:rPr>
              <a:t>Costes energéticos: </a:t>
            </a:r>
            <a:r>
              <a:rPr lang="es-ES" sz="2000" dirty="0">
                <a:solidFill>
                  <a:srgbClr val="595959"/>
                </a:solidFill>
                <a:latin typeface="Calibri" charset="0"/>
                <a:cs typeface="Times New Roman" charset="0"/>
              </a:rPr>
              <a:t>consumos de recursos necesarios para la fabricación de las unidades correspondientes. </a:t>
            </a:r>
          </a:p>
          <a:p>
            <a:pPr marL="711200" lvl="1" indent="-254000" algn="just" eaLnBrk="0" hangingPunct="0">
              <a:spcAft>
                <a:spcPts val="400"/>
              </a:spcAft>
              <a:buFont typeface="Arial" charset="0"/>
              <a:buChar char="•"/>
              <a:defRPr/>
            </a:pPr>
            <a:r>
              <a:rPr lang="es-ES" sz="2000" b="1" dirty="0">
                <a:solidFill>
                  <a:srgbClr val="C00000"/>
                </a:solidFill>
                <a:latin typeface="Calibri" charset="0"/>
                <a:cs typeface="Times New Roman" charset="0"/>
              </a:rPr>
              <a:t>Logística interna: </a:t>
            </a:r>
            <a:r>
              <a:rPr lang="es-ES" sz="2000" dirty="0">
                <a:solidFill>
                  <a:srgbClr val="595959"/>
                </a:solidFill>
                <a:latin typeface="Calibri" charset="0"/>
                <a:cs typeface="Times New Roman" charset="0"/>
              </a:rPr>
              <a:t>costes asociados a los traslados internos.</a:t>
            </a:r>
          </a:p>
        </p:txBody>
      </p:sp>
      <p:cxnSp>
        <p:nvCxnSpPr>
          <p:cNvPr id="9" name="8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325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ESTRUCTURA COSTES DE FABRICACIÓN (I)</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1187450" y="981075"/>
            <a:ext cx="73834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551" tIns="76176" bIns="76176" anchor="ctr">
            <a:spAutoFit/>
          </a:bodyPr>
          <a:lstStyle/>
          <a:p>
            <a:pPr marL="271463" indent="-271463" algn="just" eaLnBrk="0" hangingPunct="0">
              <a:spcBef>
                <a:spcPts val="600"/>
              </a:spcBef>
              <a:spcAft>
                <a:spcPts val="600"/>
              </a:spcAft>
              <a:buFont typeface="Arial" charset="0"/>
              <a:buChar char="•"/>
            </a:pPr>
            <a:r>
              <a:rPr lang="es-ES" sz="2000" b="1">
                <a:solidFill>
                  <a:srgbClr val="C00000"/>
                </a:solidFill>
                <a:latin typeface="Arial" charset="0"/>
                <a:cs typeface="Times New Roman" charset="0"/>
              </a:rPr>
              <a:t>Depreciación:</a:t>
            </a:r>
            <a:r>
              <a:rPr lang="es-ES" sz="2000" b="1">
                <a:solidFill>
                  <a:srgbClr val="595959"/>
                </a:solidFill>
                <a:latin typeface="Arial" charset="0"/>
                <a:cs typeface="Times New Roman" charset="0"/>
              </a:rPr>
              <a:t> </a:t>
            </a:r>
            <a:r>
              <a:rPr lang="es-ES" sz="2000">
                <a:solidFill>
                  <a:srgbClr val="595959"/>
                </a:solidFill>
                <a:latin typeface="Arial" charset="0"/>
                <a:cs typeface="Times New Roman" charset="0"/>
              </a:rPr>
              <a:t>costes fijos anuales en concepto de depreciación de las instalaciones y la maquinaria de las fábricas que posee la compañía. </a:t>
            </a:r>
            <a:endParaRPr lang="es-ES" sz="2000" b="1">
              <a:solidFill>
                <a:srgbClr val="595959"/>
              </a:solidFill>
              <a:latin typeface="Arial" charset="0"/>
              <a:cs typeface="Times New Roman" charset="0"/>
            </a:endParaRPr>
          </a:p>
          <a:p>
            <a:pPr marL="271463" indent="-271463" algn="just" eaLnBrk="0" hangingPunct="0">
              <a:spcBef>
                <a:spcPts val="600"/>
              </a:spcBef>
              <a:spcAft>
                <a:spcPts val="600"/>
              </a:spcAft>
              <a:buFont typeface="Arial" charset="0"/>
              <a:buChar char="•"/>
            </a:pPr>
            <a:r>
              <a:rPr lang="es-ES" sz="2000" b="1">
                <a:solidFill>
                  <a:srgbClr val="C00000"/>
                </a:solidFill>
                <a:latin typeface="Arial" charset="0"/>
                <a:cs typeface="Times New Roman" charset="0"/>
              </a:rPr>
              <a:t>Costes generales:</a:t>
            </a:r>
            <a:r>
              <a:rPr lang="es-ES" sz="2000" b="1">
                <a:solidFill>
                  <a:srgbClr val="595959"/>
                </a:solidFill>
                <a:latin typeface="Arial" charset="0"/>
                <a:cs typeface="Times New Roman" charset="0"/>
              </a:rPr>
              <a:t> </a:t>
            </a:r>
            <a:r>
              <a:rPr lang="es-ES" sz="2000">
                <a:solidFill>
                  <a:srgbClr val="595959"/>
                </a:solidFill>
                <a:latin typeface="Arial" charset="0"/>
                <a:cs typeface="Times New Roman" charset="0"/>
              </a:rPr>
              <a:t>costes derivados del mantenimiento, administración y dirección de las fábricas. Son costes fijos. </a:t>
            </a:r>
            <a:endParaRPr lang="es-ES" sz="2000">
              <a:solidFill>
                <a:srgbClr val="595959"/>
              </a:solidFill>
            </a:endParaRPr>
          </a:p>
          <a:p>
            <a:pPr marL="271463" indent="-271463" algn="just">
              <a:spcBef>
                <a:spcPts val="600"/>
              </a:spcBef>
              <a:spcAft>
                <a:spcPts val="600"/>
              </a:spcAft>
            </a:pPr>
            <a:r>
              <a:rPr lang="es-ES" sz="2000">
                <a:solidFill>
                  <a:srgbClr val="595959"/>
                </a:solidFill>
                <a:latin typeface="Arial" charset="0"/>
                <a:cs typeface="Times New Roman" charset="0"/>
              </a:rPr>
              <a:t>	</a:t>
            </a:r>
            <a:endParaRPr lang="es-ES" sz="2000" b="1">
              <a:solidFill>
                <a:srgbClr val="595959"/>
              </a:solidFill>
              <a:latin typeface="Arial" charset="0"/>
              <a:cs typeface="Times New Roman" charset="0"/>
            </a:endParaRPr>
          </a:p>
        </p:txBody>
      </p:sp>
      <p:cxnSp>
        <p:nvCxnSpPr>
          <p:cNvPr id="6" name="5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5299"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ESTRUCTURA COSTES DE FABRICACIÓN (II)</a:t>
            </a:r>
          </a:p>
        </p:txBody>
      </p:sp>
      <p:pic>
        <p:nvPicPr>
          <p:cNvPr id="55300" name="Imagen 3" descr="simulador_1067.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692275" y="3500438"/>
            <a:ext cx="5975350" cy="205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250825" y="981075"/>
            <a:ext cx="8499475"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551" tIns="76176" bIns="76176" anchor="ctr">
            <a:spAutoFit/>
          </a:bodyPr>
          <a:lstStyle/>
          <a:p>
            <a:pPr marL="268288" indent="-268288" algn="just" eaLnBrk="0" hangingPunct="0">
              <a:spcAft>
                <a:spcPts val="600"/>
              </a:spcAft>
              <a:buFont typeface="Arial" charset="0"/>
              <a:buChar char="•"/>
              <a:defRPr/>
            </a:pPr>
            <a:r>
              <a:rPr lang="es-ES" sz="2000" b="1" dirty="0">
                <a:solidFill>
                  <a:srgbClr val="C00000"/>
                </a:solidFill>
                <a:latin typeface="Calibri" charset="0"/>
                <a:cs typeface="Times New Roman" charset="0"/>
              </a:rPr>
              <a:t>Costes logísticos</a:t>
            </a:r>
            <a:r>
              <a:rPr lang="es-ES" sz="2000" b="1" dirty="0">
                <a:solidFill>
                  <a:srgbClr val="595959"/>
                </a:solidFill>
                <a:latin typeface="Calibri" charset="0"/>
                <a:cs typeface="Times New Roman" charset="0"/>
              </a:rPr>
              <a:t> </a:t>
            </a:r>
            <a:r>
              <a:rPr lang="es-ES" sz="2000" b="1" dirty="0">
                <a:solidFill>
                  <a:srgbClr val="C00000"/>
                </a:solidFill>
                <a:latin typeface="Calibri" charset="0"/>
                <a:cs typeface="Times New Roman" charset="0"/>
              </a:rPr>
              <a:t>externos</a:t>
            </a:r>
            <a:r>
              <a:rPr lang="es-ES" sz="2000" dirty="0">
                <a:solidFill>
                  <a:srgbClr val="595959"/>
                </a:solidFill>
                <a:latin typeface="Calibri" charset="0"/>
                <a:cs typeface="Times New Roman" charset="0"/>
              </a:rPr>
              <a:t>(costes variables): corresponden a los costes derivados del almacenaje y transporte entre las fábricas y los mercados definidos de las unidades de producto vendidas a lo largo del ejercicio. </a:t>
            </a:r>
          </a:p>
          <a:p>
            <a:pPr marL="719138" lvl="1" indent="-366713" algn="just" eaLnBrk="0" hangingPunct="0">
              <a:spcAft>
                <a:spcPts val="600"/>
              </a:spcAft>
              <a:buFont typeface="Arial" charset="0"/>
              <a:buChar char="•"/>
              <a:defRPr/>
            </a:pPr>
            <a:r>
              <a:rPr lang="es-ES" sz="2000" b="1" dirty="0">
                <a:solidFill>
                  <a:srgbClr val="C00000"/>
                </a:solidFill>
                <a:latin typeface="Calibri" charset="0"/>
                <a:cs typeface="Times New Roman" charset="0"/>
              </a:rPr>
              <a:t>Costes de almacenaje:</a:t>
            </a:r>
            <a:r>
              <a:rPr lang="es-ES" sz="2000" b="1" dirty="0">
                <a:solidFill>
                  <a:srgbClr val="595959"/>
                </a:solidFill>
                <a:latin typeface="Calibri" charset="0"/>
                <a:cs typeface="Times New Roman" charset="0"/>
              </a:rPr>
              <a:t> </a:t>
            </a:r>
            <a:r>
              <a:rPr lang="es-ES" sz="2000" dirty="0">
                <a:solidFill>
                  <a:srgbClr val="595959"/>
                </a:solidFill>
                <a:latin typeface="Calibri" charset="0"/>
                <a:cs typeface="Times New Roman" charset="0"/>
              </a:rPr>
              <a:t>está condicionado por el porcentaje de unidades de producto en inventario sobre el volumen de unidades vendidas. Ver Manual.</a:t>
            </a:r>
          </a:p>
          <a:p>
            <a:pPr marL="725488" lvl="1" indent="-373063" algn="just">
              <a:spcAft>
                <a:spcPts val="600"/>
              </a:spcAft>
              <a:buFont typeface="Arial" charset="0"/>
              <a:buChar char="•"/>
              <a:defRPr/>
            </a:pPr>
            <a:r>
              <a:rPr lang="es-ES" sz="2000" b="1" dirty="0">
                <a:solidFill>
                  <a:srgbClr val="C00000"/>
                </a:solidFill>
                <a:latin typeface="Calibri" charset="0"/>
                <a:cs typeface="Times New Roman" charset="0"/>
              </a:rPr>
              <a:t>Costes de transporte:</a:t>
            </a:r>
            <a:r>
              <a:rPr lang="es-ES" sz="2000" b="1" dirty="0">
                <a:solidFill>
                  <a:srgbClr val="595959"/>
                </a:solidFill>
                <a:latin typeface="Calibri" charset="0"/>
                <a:cs typeface="Times New Roman" charset="0"/>
              </a:rPr>
              <a:t> </a:t>
            </a:r>
            <a:r>
              <a:rPr lang="es-ES" sz="2000" dirty="0">
                <a:solidFill>
                  <a:srgbClr val="595959"/>
                </a:solidFill>
                <a:latin typeface="Calibri" charset="0"/>
                <a:cs typeface="Times New Roman" charset="0"/>
              </a:rPr>
              <a:t>costes derivados del traslado desde fábrica a los mercados finales de las unidades de producto vendidas. </a:t>
            </a:r>
            <a:endParaRPr lang="es-ES" sz="2000" dirty="0">
              <a:solidFill>
                <a:srgbClr val="595959"/>
              </a:solidFill>
              <a:latin typeface="Calibri" charset="0"/>
            </a:endParaRPr>
          </a:p>
          <a:p>
            <a:pPr marL="725488" lvl="1" indent="-6350" algn="just">
              <a:spcAft>
                <a:spcPts val="600"/>
              </a:spcAft>
              <a:defRPr/>
            </a:pPr>
            <a:r>
              <a:rPr lang="es-ES" sz="2000" dirty="0">
                <a:solidFill>
                  <a:srgbClr val="595959"/>
                </a:solidFill>
                <a:latin typeface="Calibri" charset="0"/>
                <a:cs typeface="Times New Roman" charset="0"/>
              </a:rPr>
              <a:t>El cálculo de dicho coste se basa en las tarifas existentes entre las diferentes áreas geográficas definidas en el simulador (países y mercados), directamente dependientes de la distancia existente entre el país de fabricación y el mercado en el que se vende el producto.</a:t>
            </a:r>
          </a:p>
          <a:p>
            <a:pPr marL="268288" indent="-268288" algn="just">
              <a:spcAft>
                <a:spcPts val="600"/>
              </a:spcAft>
              <a:buFont typeface="Arial" charset="0"/>
              <a:buChar char="•"/>
              <a:defRPr/>
            </a:pPr>
            <a:r>
              <a:rPr lang="es-ES" sz="2000" b="1" dirty="0">
                <a:solidFill>
                  <a:srgbClr val="C00000"/>
                </a:solidFill>
                <a:latin typeface="Calibri" charset="0"/>
                <a:cs typeface="Times New Roman" charset="0"/>
              </a:rPr>
              <a:t>Costes de no calidad y por unidades perdidas:</a:t>
            </a:r>
            <a:r>
              <a:rPr lang="es-ES" sz="2000" b="1" dirty="0">
                <a:solidFill>
                  <a:srgbClr val="595959"/>
                </a:solidFill>
                <a:latin typeface="Calibri" charset="0"/>
                <a:cs typeface="Times New Roman" charset="0"/>
              </a:rPr>
              <a:t> </a:t>
            </a:r>
            <a:r>
              <a:rPr lang="es-ES" sz="2000" dirty="0">
                <a:solidFill>
                  <a:srgbClr val="595959"/>
                </a:solidFill>
                <a:latin typeface="Calibri" charset="0"/>
                <a:cs typeface="Times New Roman" charset="0"/>
              </a:rPr>
              <a:t>costes generados por la ineficiencia de fabricación o por el exceso de inventario.</a:t>
            </a:r>
          </a:p>
        </p:txBody>
      </p:sp>
      <p:sp>
        <p:nvSpPr>
          <p:cNvPr id="57346"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ESTRUCTURA COSTES DE FABRICACIÓN (II)</a:t>
            </a:r>
          </a:p>
        </p:txBody>
      </p:sp>
      <p:sp>
        <p:nvSpPr>
          <p:cNvPr id="57347" name="Marcador de número de diapositiva 1"/>
          <p:cNvSpPr>
            <a:spLocks noGrp="1"/>
          </p:cNvSpPr>
          <p:nvPr>
            <p:ph type="sldNum" sz="quarter" idx="11"/>
          </p:nvPr>
        </p:nvSpPr>
        <p:spPr>
          <a:xfrm>
            <a:off x="457200" y="62452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l" eaLnBrk="1" hangingPunct="1"/>
            <a:fld id="{B0745907-3B92-EA41-8F8D-8D1A16F65399}" type="slidenum">
              <a:rPr kumimoji="0" lang="es-ES" sz="1400">
                <a:cs typeface="Arial" charset="0"/>
              </a:rPr>
              <a:pPr algn="l" eaLnBrk="1" hangingPunct="1"/>
              <a:t>23</a:t>
            </a:fld>
            <a:endParaRPr kumimoji="0" lang="es-ES" sz="140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ESTRUCTURA COSTES DE FABRICACIÓN (III)</a:t>
            </a:r>
          </a:p>
        </p:txBody>
      </p:sp>
      <p:pic>
        <p:nvPicPr>
          <p:cNvPr id="59394"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850" y="3429000"/>
            <a:ext cx="270668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Marcador de número de diapositiva 1"/>
          <p:cNvSpPr>
            <a:spLocks noGrp="1"/>
          </p:cNvSpPr>
          <p:nvPr>
            <p:ph type="sldNum" sz="quarter" idx="11"/>
          </p:nvPr>
        </p:nvSpPr>
        <p:spPr>
          <a:xfrm>
            <a:off x="457200" y="62452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l" eaLnBrk="1" hangingPunct="1"/>
            <a:fld id="{36A3B9F5-0B7A-BE40-BBA2-B963F91AC1BA}" type="slidenum">
              <a:rPr kumimoji="0" lang="es-ES" sz="1400">
                <a:cs typeface="Arial" charset="0"/>
              </a:rPr>
              <a:pPr algn="l" eaLnBrk="1" hangingPunct="1"/>
              <a:t>24</a:t>
            </a:fld>
            <a:endParaRPr kumimoji="0" lang="es-ES" sz="1400">
              <a:cs typeface="Arial" charset="0"/>
            </a:endParaRPr>
          </a:p>
        </p:txBody>
      </p:sp>
      <p:pic>
        <p:nvPicPr>
          <p:cNvPr id="59396" name="Imagen 2" descr="Captura de pantalla 2017-07-17 a las 17.27.17.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94225" y="3357563"/>
            <a:ext cx="4549775" cy="272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7" name="Imagen 3" descr="Captura de pantalla 2017-07-17 a las 17.27.12.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613" y="765175"/>
            <a:ext cx="8026400"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8" name="CuadroTexto 1"/>
          <p:cNvSpPr txBox="1">
            <a:spLocks noChangeArrowheads="1"/>
          </p:cNvSpPr>
          <p:nvPr/>
        </p:nvSpPr>
        <p:spPr bwMode="auto">
          <a:xfrm>
            <a:off x="323850" y="4797425"/>
            <a:ext cx="4319588"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r>
              <a:rPr lang="es-ES" sz="2000">
                <a:solidFill>
                  <a:srgbClr val="595959"/>
                </a:solidFill>
                <a:latin typeface="Calibri" charset="0"/>
                <a:cs typeface="Times New Roman" charset="0"/>
              </a:rPr>
              <a:t>Las tarifas logísticas por unidad varía por producto. Estas tarifas pueden variar en función de la evolución del precio del petróleo.</a:t>
            </a:r>
            <a:endParaRPr lang="es-ES" sz="2000" b="1">
              <a:solidFill>
                <a:srgbClr val="595959"/>
              </a:solidFill>
              <a:latin typeface="Calibri" charset="0"/>
              <a:cs typeface="Times New Roman"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ESTRUCTURA COSTES DE FABRICACIÓN (IV)</a:t>
            </a:r>
          </a:p>
        </p:txBody>
      </p:sp>
      <p:sp>
        <p:nvSpPr>
          <p:cNvPr id="61442" name="CuadroTexto 1"/>
          <p:cNvSpPr txBox="1">
            <a:spLocks noChangeArrowheads="1"/>
          </p:cNvSpPr>
          <p:nvPr/>
        </p:nvSpPr>
        <p:spPr bwMode="auto">
          <a:xfrm>
            <a:off x="827088" y="981075"/>
            <a:ext cx="7848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r>
              <a:rPr lang="es-ES" sz="2000">
                <a:solidFill>
                  <a:srgbClr val="595959"/>
                </a:solidFill>
                <a:latin typeface="Calibri" charset="0"/>
                <a:cs typeface="Times New Roman" charset="0"/>
              </a:rPr>
              <a:t>El coste de almacenaje toma como referencia el coste unitario y el porcentaje aplicado varía en función del volumen de inventario.</a:t>
            </a:r>
            <a:endParaRPr lang="es-ES" sz="2000" b="1">
              <a:solidFill>
                <a:srgbClr val="595959"/>
              </a:solidFill>
              <a:latin typeface="Calibri" charset="0"/>
              <a:cs typeface="Times New Roman" charset="0"/>
            </a:endParaRPr>
          </a:p>
        </p:txBody>
      </p:sp>
      <p:sp>
        <p:nvSpPr>
          <p:cNvPr id="61443" name="Marcador de número de diapositiva 1"/>
          <p:cNvSpPr>
            <a:spLocks noGrp="1"/>
          </p:cNvSpPr>
          <p:nvPr>
            <p:ph type="sldNum" sz="quarter" idx="11"/>
          </p:nvPr>
        </p:nvSpPr>
        <p:spPr>
          <a:xfrm>
            <a:off x="457200" y="6245225"/>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l" eaLnBrk="1" hangingPunct="1"/>
            <a:fld id="{6B4FF0FB-0196-5148-AC2F-7B6454D7CF05}" type="slidenum">
              <a:rPr kumimoji="0" lang="es-ES" sz="1400">
                <a:cs typeface="Arial" charset="0"/>
              </a:rPr>
              <a:pPr algn="l" eaLnBrk="1" hangingPunct="1"/>
              <a:t>25</a:t>
            </a:fld>
            <a:endParaRPr kumimoji="0" lang="es-ES" sz="1400">
              <a:cs typeface="Arial" charset="0"/>
            </a:endParaRPr>
          </a:p>
        </p:txBody>
      </p:sp>
      <p:pic>
        <p:nvPicPr>
          <p:cNvPr id="61444" name="Imagen 1" descr="Captura de pantalla 2017-07-17 a las 17.28.56.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2097088"/>
            <a:ext cx="6011862"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5" name="Imagen 2"/>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50825" y="2108200"/>
            <a:ext cx="274320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323850" y="850900"/>
            <a:ext cx="8391525" cy="409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551" tIns="76176" bIns="76176" anchor="ctr">
            <a:spAutoFit/>
          </a:bodyPr>
          <a:lstStyle/>
          <a:p>
            <a:pPr algn="just">
              <a:spcBef>
                <a:spcPts val="600"/>
              </a:spcBef>
              <a:spcAft>
                <a:spcPts val="600"/>
              </a:spcAft>
            </a:pPr>
            <a:r>
              <a:rPr lang="es-ES" sz="2000">
                <a:solidFill>
                  <a:srgbClr val="595959"/>
                </a:solidFill>
                <a:latin typeface="Arial" charset="0"/>
                <a:cs typeface="Times New Roman" charset="0"/>
              </a:rPr>
              <a:t>Así mismo, y como queda reflejado en la Cuenta de Resultados, se contemplan las principales partidas de </a:t>
            </a:r>
            <a:r>
              <a:rPr lang="es-ES" sz="2000" b="1">
                <a:solidFill>
                  <a:srgbClr val="C00000"/>
                </a:solidFill>
                <a:latin typeface="Arial" charset="0"/>
                <a:cs typeface="Times New Roman" charset="0"/>
              </a:rPr>
              <a:t>gastos de operación</a:t>
            </a:r>
            <a:r>
              <a:rPr lang="es-ES" sz="2000">
                <a:solidFill>
                  <a:srgbClr val="595959"/>
                </a:solidFill>
                <a:latin typeface="Arial" charset="0"/>
                <a:cs typeface="Times New Roman" charset="0"/>
              </a:rPr>
              <a:t>, imputables a la Central de la compañía. Estas partidas son:</a:t>
            </a:r>
          </a:p>
          <a:p>
            <a:pPr algn="just">
              <a:spcBef>
                <a:spcPts val="600"/>
              </a:spcBef>
              <a:spcAft>
                <a:spcPts val="600"/>
              </a:spcAft>
            </a:pPr>
            <a:endParaRPr lang="es-ES" sz="2000">
              <a:solidFill>
                <a:srgbClr val="595959"/>
              </a:solidFill>
              <a:latin typeface="Arial" charset="0"/>
              <a:cs typeface="Times New Roman" charset="0"/>
            </a:endParaRPr>
          </a:p>
          <a:p>
            <a:pPr lvl="1" algn="just">
              <a:spcBef>
                <a:spcPts val="300"/>
              </a:spcBef>
              <a:spcAft>
                <a:spcPts val="1200"/>
              </a:spcAft>
              <a:buFont typeface="Arial" charset="0"/>
              <a:buChar char="•"/>
            </a:pPr>
            <a:r>
              <a:rPr lang="es-ES" sz="2000" b="1">
                <a:solidFill>
                  <a:srgbClr val="595959"/>
                </a:solidFill>
                <a:latin typeface="Arial" charset="0"/>
                <a:cs typeface="Times New Roman" charset="0"/>
              </a:rPr>
              <a:t> Gastos de marketing</a:t>
            </a:r>
          </a:p>
          <a:p>
            <a:pPr lvl="1" algn="just">
              <a:spcBef>
                <a:spcPts val="300"/>
              </a:spcBef>
              <a:spcAft>
                <a:spcPts val="1200"/>
              </a:spcAft>
              <a:buFont typeface="Arial" charset="0"/>
              <a:buChar char="•"/>
            </a:pPr>
            <a:r>
              <a:rPr lang="es-ES" sz="2000" b="1">
                <a:solidFill>
                  <a:srgbClr val="595959"/>
                </a:solidFill>
                <a:latin typeface="Arial" charset="0"/>
                <a:cs typeface="Times New Roman" charset="0"/>
              </a:rPr>
              <a:t> Gastos de personal</a:t>
            </a:r>
          </a:p>
          <a:p>
            <a:pPr lvl="1" algn="just">
              <a:spcBef>
                <a:spcPts val="300"/>
              </a:spcBef>
              <a:spcAft>
                <a:spcPts val="1200"/>
              </a:spcAft>
              <a:buFont typeface="Arial" charset="0"/>
              <a:buChar char="•"/>
            </a:pPr>
            <a:r>
              <a:rPr lang="es-ES" sz="2000" b="1">
                <a:solidFill>
                  <a:srgbClr val="595959"/>
                </a:solidFill>
                <a:latin typeface="Arial" charset="0"/>
                <a:cs typeface="Times New Roman" charset="0"/>
              </a:rPr>
              <a:t> Depreciación </a:t>
            </a:r>
            <a:r>
              <a:rPr lang="es-ES" sz="2000">
                <a:solidFill>
                  <a:srgbClr val="595959"/>
                </a:solidFill>
                <a:latin typeface="Arial" charset="0"/>
                <a:cs typeface="Times New Roman" charset="0"/>
              </a:rPr>
              <a:t>(instalaciones Central)</a:t>
            </a:r>
          </a:p>
          <a:p>
            <a:pPr lvl="1" algn="just">
              <a:spcBef>
                <a:spcPts val="300"/>
              </a:spcBef>
              <a:spcAft>
                <a:spcPts val="1200"/>
              </a:spcAft>
              <a:buFont typeface="Arial" charset="0"/>
              <a:buChar char="•"/>
            </a:pPr>
            <a:r>
              <a:rPr lang="es-ES" sz="2000" b="1">
                <a:solidFill>
                  <a:srgbClr val="595959"/>
                </a:solidFill>
                <a:latin typeface="Arial" charset="0"/>
                <a:cs typeface="Times New Roman" charset="0"/>
              </a:rPr>
              <a:t> Gastos de innovación</a:t>
            </a:r>
          </a:p>
          <a:p>
            <a:pPr lvl="1" algn="just">
              <a:lnSpc>
                <a:spcPct val="150000"/>
              </a:lnSpc>
              <a:spcBef>
                <a:spcPts val="300"/>
              </a:spcBef>
              <a:spcAft>
                <a:spcPts val="1200"/>
              </a:spcAft>
              <a:buFont typeface="Arial" charset="0"/>
              <a:buChar char="•"/>
            </a:pPr>
            <a:r>
              <a:rPr lang="es-ES" sz="2000" b="1">
                <a:solidFill>
                  <a:srgbClr val="595959"/>
                </a:solidFill>
                <a:latin typeface="Arial" charset="0"/>
                <a:cs typeface="Times New Roman" charset="0"/>
              </a:rPr>
              <a:t> Gastos generales</a:t>
            </a:r>
          </a:p>
        </p:txBody>
      </p:sp>
      <p:cxnSp>
        <p:nvCxnSpPr>
          <p:cNvPr id="6" name="5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349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GASTOS DE OPERACIÓN</a:t>
            </a:r>
          </a:p>
        </p:txBody>
      </p:sp>
      <p:pic>
        <p:nvPicPr>
          <p:cNvPr id="63492" name="Imagen 6" descr="Corbatul_5_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86413" y="2005013"/>
            <a:ext cx="3017837"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ctrTitle"/>
          </p:nvPr>
        </p:nvSpPr>
        <p:spPr>
          <a:xfrm>
            <a:off x="2141538" y="2798763"/>
            <a:ext cx="4681537" cy="2430462"/>
          </a:xfrm>
        </p:spPr>
        <p:txBody>
          <a:bodyPr/>
          <a:lstStyle/>
          <a:p>
            <a:pPr algn="ctr">
              <a:defRPr/>
            </a:pPr>
            <a:r>
              <a:rPr smtClean="0"/>
              <a:t>PALANCAS DE COMPETITIVIDAD</a:t>
            </a:r>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601" name="Conector recto 18"/>
          <p:cNvCxnSpPr>
            <a:cxnSpLocks noChangeShapeType="1"/>
          </p:cNvCxnSpPr>
          <p:nvPr/>
        </p:nvCxnSpPr>
        <p:spPr bwMode="auto">
          <a:xfrm>
            <a:off x="3852863" y="4803775"/>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5602" name="Conector recto 20"/>
          <p:cNvCxnSpPr>
            <a:cxnSpLocks noChangeShapeType="1"/>
          </p:cNvCxnSpPr>
          <p:nvPr/>
        </p:nvCxnSpPr>
        <p:spPr bwMode="auto">
          <a:xfrm flipH="1">
            <a:off x="6804025" y="2620963"/>
            <a:ext cx="792163" cy="0"/>
          </a:xfrm>
          <a:prstGeom prst="line">
            <a:avLst/>
          </a:prstGeom>
          <a:noFill/>
          <a:ln w="28575" cmpd="sng">
            <a:solidFill>
              <a:srgbClr val="073779"/>
            </a:solidFill>
            <a:round/>
            <a:headEnd/>
            <a:tailEnd type="arrow" w="med" len="med"/>
          </a:ln>
          <a:extLst>
            <a:ext uri="{909E8E84-426E-40DD-AFC4-6F175D3DCCD1}">
              <a14:hiddenFill xmlns:a14="http://schemas.microsoft.com/office/drawing/2010/main">
                <a:noFill/>
              </a14:hiddenFill>
            </a:ext>
          </a:extLst>
        </p:spPr>
      </p:cxnSp>
      <p:cxnSp>
        <p:nvCxnSpPr>
          <p:cNvPr id="25603" name="Conector recto 20"/>
          <p:cNvCxnSpPr>
            <a:cxnSpLocks noChangeShapeType="1"/>
          </p:cNvCxnSpPr>
          <p:nvPr/>
        </p:nvCxnSpPr>
        <p:spPr bwMode="auto">
          <a:xfrm>
            <a:off x="7812088" y="2565400"/>
            <a:ext cx="0" cy="1239838"/>
          </a:xfrm>
          <a:prstGeom prst="line">
            <a:avLst/>
          </a:prstGeom>
          <a:noFill/>
          <a:ln w="28575" cmpd="sng">
            <a:solidFill>
              <a:srgbClr val="073779"/>
            </a:solidFill>
            <a:round/>
            <a:headEnd/>
            <a:tailEnd type="arrow" w="med" len="med"/>
          </a:ln>
          <a:extLst>
            <a:ext uri="{909E8E84-426E-40DD-AFC4-6F175D3DCCD1}">
              <a14:hiddenFill xmlns:a14="http://schemas.microsoft.com/office/drawing/2010/main">
                <a:noFill/>
              </a14:hiddenFill>
            </a:ext>
          </a:extLst>
        </p:spPr>
      </p:cxnSp>
      <p:cxnSp>
        <p:nvCxnSpPr>
          <p:cNvPr id="25604" name="Conector recto 20"/>
          <p:cNvCxnSpPr>
            <a:cxnSpLocks noChangeShapeType="1"/>
          </p:cNvCxnSpPr>
          <p:nvPr/>
        </p:nvCxnSpPr>
        <p:spPr bwMode="auto">
          <a:xfrm>
            <a:off x="5976938" y="4041775"/>
            <a:ext cx="7921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5605" name="Conector recto 18"/>
          <p:cNvCxnSpPr>
            <a:cxnSpLocks noChangeShapeType="1"/>
          </p:cNvCxnSpPr>
          <p:nvPr/>
        </p:nvCxnSpPr>
        <p:spPr bwMode="auto">
          <a:xfrm>
            <a:off x="3852863" y="5559425"/>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grpSp>
        <p:nvGrpSpPr>
          <p:cNvPr id="25606" name="Agrupar 15"/>
          <p:cNvGrpSpPr>
            <a:grpSpLocks/>
          </p:cNvGrpSpPr>
          <p:nvPr/>
        </p:nvGrpSpPr>
        <p:grpSpPr bwMode="auto">
          <a:xfrm>
            <a:off x="2125663" y="2924175"/>
            <a:ext cx="3527425" cy="1549400"/>
            <a:chOff x="6588224" y="2492896"/>
            <a:chExt cx="2304256" cy="1858452"/>
          </a:xfrm>
        </p:grpSpPr>
        <p:cxnSp>
          <p:nvCxnSpPr>
            <p:cNvPr id="25627" name="Conector recto 10"/>
            <p:cNvCxnSpPr>
              <a:cxnSpLocks noChangeShapeType="1"/>
            </p:cNvCxnSpPr>
            <p:nvPr/>
          </p:nvCxnSpPr>
          <p:spPr bwMode="auto">
            <a:xfrm>
              <a:off x="6588224" y="2708920"/>
              <a:ext cx="230425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5628" name="Conector recto 12"/>
            <p:cNvCxnSpPr>
              <a:cxnSpLocks noChangeShapeType="1"/>
            </p:cNvCxnSpPr>
            <p:nvPr/>
          </p:nvCxnSpPr>
          <p:spPr bwMode="auto">
            <a:xfrm>
              <a:off x="6588224" y="2492896"/>
              <a:ext cx="0" cy="2160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5629" name="Conector recto 13"/>
            <p:cNvCxnSpPr>
              <a:cxnSpLocks noChangeShapeType="1"/>
            </p:cNvCxnSpPr>
            <p:nvPr/>
          </p:nvCxnSpPr>
          <p:spPr bwMode="auto">
            <a:xfrm>
              <a:off x="8892480" y="2492896"/>
              <a:ext cx="0" cy="2160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5630" name="Conector recto 14"/>
            <p:cNvCxnSpPr>
              <a:cxnSpLocks noChangeShapeType="1"/>
            </p:cNvCxnSpPr>
            <p:nvPr/>
          </p:nvCxnSpPr>
          <p:spPr bwMode="auto">
            <a:xfrm>
              <a:off x="7740352" y="2708916"/>
              <a:ext cx="0" cy="1642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grpSp>
      <p:sp>
        <p:nvSpPr>
          <p:cNvPr id="25607" name="Rectángulo redondeado 3"/>
          <p:cNvSpPr>
            <a:spLocks noChangeArrowheads="1"/>
          </p:cNvSpPr>
          <p:nvPr/>
        </p:nvSpPr>
        <p:spPr bwMode="auto">
          <a:xfrm>
            <a:off x="757238" y="2349500"/>
            <a:ext cx="2663825" cy="647700"/>
          </a:xfrm>
          <a:prstGeom prst="roundRect">
            <a:avLst>
              <a:gd name="adj" fmla="val 16667"/>
            </a:avLst>
          </a:prstGeom>
          <a:solidFill>
            <a:srgbClr val="3366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r>
              <a:rPr lang="es-ES" sz="1800" b="1">
                <a:solidFill>
                  <a:srgbClr val="FFFFFF"/>
                </a:solidFill>
                <a:latin typeface="Arial" charset="0"/>
                <a:cs typeface="Arial" charset="0"/>
              </a:rPr>
              <a:t> DIMENSIONAMIENTO DEL MERCADO</a:t>
            </a:r>
          </a:p>
        </p:txBody>
      </p:sp>
      <p:sp>
        <p:nvSpPr>
          <p:cNvPr id="25608" name="Rectángulo redondeado 4"/>
          <p:cNvSpPr>
            <a:spLocks noChangeArrowheads="1"/>
          </p:cNvSpPr>
          <p:nvPr/>
        </p:nvSpPr>
        <p:spPr bwMode="auto">
          <a:xfrm>
            <a:off x="4357688" y="2349500"/>
            <a:ext cx="2447925" cy="647700"/>
          </a:xfrm>
          <a:prstGeom prst="roundRect">
            <a:avLst>
              <a:gd name="adj" fmla="val 16667"/>
            </a:avLst>
          </a:prstGeom>
          <a:solidFill>
            <a:srgbClr val="0099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r>
              <a:rPr lang="es-ES" sz="1800" b="1">
                <a:solidFill>
                  <a:srgbClr val="FFFFFF"/>
                </a:solidFill>
                <a:latin typeface="Arial" charset="0"/>
                <a:cs typeface="Arial" charset="0"/>
              </a:rPr>
              <a:t>NIVEL DE COMPETITIVIDAD</a:t>
            </a:r>
          </a:p>
        </p:txBody>
      </p:sp>
      <p:sp>
        <p:nvSpPr>
          <p:cNvPr id="25609" name="Rectángulo redondeado 6"/>
          <p:cNvSpPr>
            <a:spLocks noChangeArrowheads="1"/>
          </p:cNvSpPr>
          <p:nvPr/>
        </p:nvSpPr>
        <p:spPr bwMode="auto">
          <a:xfrm>
            <a:off x="2628900" y="4473575"/>
            <a:ext cx="2447925" cy="611188"/>
          </a:xfrm>
          <a:prstGeom prst="roundRect">
            <a:avLst>
              <a:gd name="adj" fmla="val 16667"/>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r>
              <a:rPr lang="es-ES" sz="1800" b="1">
                <a:solidFill>
                  <a:srgbClr val="FFFFFF"/>
                </a:solidFill>
                <a:latin typeface="Arial" charset="0"/>
                <a:cs typeface="Arial" charset="0"/>
              </a:rPr>
              <a:t>PARTICIPACIÓN DE MERCADO</a:t>
            </a:r>
          </a:p>
        </p:txBody>
      </p:sp>
      <p:cxnSp>
        <p:nvCxnSpPr>
          <p:cNvPr id="25610" name="Conector recto 20"/>
          <p:cNvCxnSpPr>
            <a:cxnSpLocks noChangeShapeType="1"/>
          </p:cNvCxnSpPr>
          <p:nvPr/>
        </p:nvCxnSpPr>
        <p:spPr bwMode="auto">
          <a:xfrm>
            <a:off x="3889375" y="4149725"/>
            <a:ext cx="79216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5611" name="Rectángulo redondeado 8"/>
          <p:cNvSpPr>
            <a:spLocks noChangeArrowheads="1"/>
          </p:cNvSpPr>
          <p:nvPr/>
        </p:nvSpPr>
        <p:spPr bwMode="auto">
          <a:xfrm>
            <a:off x="2628900" y="5157788"/>
            <a:ext cx="2447925" cy="431800"/>
          </a:xfrm>
          <a:prstGeom prst="roundRect">
            <a:avLst>
              <a:gd name="adj" fmla="val 16667"/>
            </a:avLst>
          </a:pr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r>
              <a:rPr lang="es-ES" sz="1800" b="1">
                <a:solidFill>
                  <a:srgbClr val="FFFFFF"/>
                </a:solidFill>
                <a:latin typeface="Arial" charset="0"/>
                <a:cs typeface="Arial" charset="0"/>
              </a:rPr>
              <a:t>RESULTADOS</a:t>
            </a:r>
          </a:p>
        </p:txBody>
      </p:sp>
      <p:sp>
        <p:nvSpPr>
          <p:cNvPr id="27" name="Rectángulo redondeado 8"/>
          <p:cNvSpPr>
            <a:spLocks noChangeArrowheads="1"/>
          </p:cNvSpPr>
          <p:nvPr/>
        </p:nvSpPr>
        <p:spPr bwMode="auto">
          <a:xfrm>
            <a:off x="2628900" y="5697538"/>
            <a:ext cx="2447925" cy="431800"/>
          </a:xfrm>
          <a:prstGeom prst="roundRect">
            <a:avLst>
              <a:gd name="adj" fmla="val 16667"/>
            </a:avLst>
          </a:prstGeom>
          <a:solidFill>
            <a:schemeClr val="tx1">
              <a:lumMod val="50000"/>
              <a:lumOff val="50000"/>
            </a:schemeClr>
          </a:solidFill>
          <a:ln w="9525">
            <a:noFill/>
            <a:round/>
            <a:headEnd/>
            <a:tailEnd/>
          </a:ln>
        </p:spPr>
        <p:txBody>
          <a:bodyPr anchor="ctr"/>
          <a:lstStyle/>
          <a:p>
            <a:pPr algn="ctr">
              <a:defRPr/>
            </a:pPr>
            <a:r>
              <a:rPr lang="es-ES" sz="1800" b="1" dirty="0">
                <a:solidFill>
                  <a:srgbClr val="FFFFFF"/>
                </a:solidFill>
                <a:latin typeface="Arial"/>
                <a:cs typeface="Arial"/>
              </a:rPr>
              <a:t>VALOR COMPAÑÍA</a:t>
            </a:r>
          </a:p>
        </p:txBody>
      </p:sp>
      <p:sp>
        <p:nvSpPr>
          <p:cNvPr id="25613" name="Rectángulo 3"/>
          <p:cNvSpPr>
            <a:spLocks noChangeArrowheads="1"/>
          </p:cNvSpPr>
          <p:nvPr/>
        </p:nvSpPr>
        <p:spPr bwMode="auto">
          <a:xfrm>
            <a:off x="3205163" y="1644650"/>
            <a:ext cx="3600450" cy="576263"/>
          </a:xfrm>
          <a:prstGeom prst="rect">
            <a:avLst/>
          </a:prstGeom>
          <a:solidFill>
            <a:srgbClr val="8FD9F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rIns="72000" anchor="ctr"/>
          <a:lstStyle/>
          <a:p>
            <a:pPr algn="r"/>
            <a:r>
              <a:rPr lang="es-ES" sz="1800" b="1">
                <a:latin typeface="Arial" charset="0"/>
                <a:cs typeface="Arial" charset="0"/>
              </a:rPr>
              <a:t>DECISIONES COMPAÑÍAS</a:t>
            </a:r>
          </a:p>
        </p:txBody>
      </p:sp>
      <p:sp>
        <p:nvSpPr>
          <p:cNvPr id="25614" name="Pentágono 4"/>
          <p:cNvSpPr>
            <a:spLocks noChangeArrowheads="1"/>
          </p:cNvSpPr>
          <p:nvPr/>
        </p:nvSpPr>
        <p:spPr bwMode="auto">
          <a:xfrm>
            <a:off x="757238" y="1644650"/>
            <a:ext cx="2771775" cy="576263"/>
          </a:xfrm>
          <a:prstGeom prst="homePlate">
            <a:avLst>
              <a:gd name="adj" fmla="val 27167"/>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rIns="72000" anchor="ctr"/>
          <a:lstStyle/>
          <a:p>
            <a:pPr algn="ctr"/>
            <a:r>
              <a:rPr lang="es-ES" sz="1600">
                <a:solidFill>
                  <a:schemeClr val="bg1"/>
                </a:solidFill>
                <a:latin typeface="Arial" charset="0"/>
                <a:cs typeface="Arial" charset="0"/>
              </a:rPr>
              <a:t>ESCENARIO ECONÓMICO Y DE MERCADO</a:t>
            </a:r>
          </a:p>
        </p:txBody>
      </p:sp>
      <p:sp>
        <p:nvSpPr>
          <p:cNvPr id="7" name="Rectángulo redondeado 6"/>
          <p:cNvSpPr/>
          <p:nvPr/>
        </p:nvSpPr>
        <p:spPr bwMode="auto">
          <a:xfrm>
            <a:off x="649288" y="1557338"/>
            <a:ext cx="6227762" cy="720725"/>
          </a:xfrm>
          <a:prstGeom prst="roundRect">
            <a:avLst/>
          </a:prstGeom>
          <a:noFill/>
          <a:ln w="19050" cap="flat" cmpd="sng" algn="ctr">
            <a:solidFill>
              <a:schemeClr val="bg2">
                <a:lumMod val="50000"/>
              </a:schemeClr>
            </a:solidFill>
            <a:prstDash val="dash"/>
            <a:round/>
            <a:headEnd type="none" w="med" len="med"/>
            <a:tailEnd type="none" w="med" len="med"/>
          </a:ln>
          <a:effectLst/>
        </p:spPr>
        <p:txBody>
          <a:bodyPr/>
          <a:lstStyle/>
          <a:p>
            <a:pPr>
              <a:defRPr/>
            </a:pPr>
            <a:endParaRPr lang="es-ES">
              <a:latin typeface="Arial"/>
              <a:cs typeface="Arial"/>
            </a:endParaRPr>
          </a:p>
        </p:txBody>
      </p:sp>
      <p:sp>
        <p:nvSpPr>
          <p:cNvPr id="25616" name="Flecha abajo 8"/>
          <p:cNvSpPr>
            <a:spLocks noChangeArrowheads="1"/>
          </p:cNvSpPr>
          <p:nvPr/>
        </p:nvSpPr>
        <p:spPr bwMode="auto">
          <a:xfrm>
            <a:off x="1476375" y="2133600"/>
            <a:ext cx="215900" cy="215900"/>
          </a:xfrm>
          <a:prstGeom prst="downArrow">
            <a:avLst>
              <a:gd name="adj1" fmla="val 50000"/>
              <a:gd name="adj2" fmla="val 50000"/>
            </a:avLst>
          </a:prstGeom>
          <a:solidFill>
            <a:srgbClr val="43BF5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latin typeface="Arial" charset="0"/>
              <a:cs typeface="Arial" charset="0"/>
            </a:endParaRPr>
          </a:p>
        </p:txBody>
      </p:sp>
      <p:sp>
        <p:nvSpPr>
          <p:cNvPr id="25617" name="Flecha abajo 34"/>
          <p:cNvSpPr>
            <a:spLocks noChangeArrowheads="1"/>
          </p:cNvSpPr>
          <p:nvPr/>
        </p:nvSpPr>
        <p:spPr bwMode="auto">
          <a:xfrm>
            <a:off x="2341563" y="2133600"/>
            <a:ext cx="215900" cy="215900"/>
          </a:xfrm>
          <a:prstGeom prst="downArrow">
            <a:avLst>
              <a:gd name="adj1" fmla="val 50000"/>
              <a:gd name="adj2" fmla="val 50000"/>
            </a:avLst>
          </a:prstGeom>
          <a:solidFill>
            <a:srgbClr val="43BF5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latin typeface="Arial" charset="0"/>
              <a:cs typeface="Arial" charset="0"/>
            </a:endParaRPr>
          </a:p>
        </p:txBody>
      </p:sp>
      <p:sp>
        <p:nvSpPr>
          <p:cNvPr id="25618" name="Flecha abajo 35"/>
          <p:cNvSpPr>
            <a:spLocks noChangeArrowheads="1"/>
          </p:cNvSpPr>
          <p:nvPr/>
        </p:nvSpPr>
        <p:spPr bwMode="auto">
          <a:xfrm>
            <a:off x="5076825" y="2133600"/>
            <a:ext cx="215900" cy="215900"/>
          </a:xfrm>
          <a:prstGeom prst="downArrow">
            <a:avLst>
              <a:gd name="adj1" fmla="val 50000"/>
              <a:gd name="adj2" fmla="val 50000"/>
            </a:avLst>
          </a:prstGeom>
          <a:solidFill>
            <a:srgbClr val="43BF5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latin typeface="Arial" charset="0"/>
              <a:cs typeface="Arial" charset="0"/>
            </a:endParaRPr>
          </a:p>
        </p:txBody>
      </p:sp>
      <p:sp>
        <p:nvSpPr>
          <p:cNvPr id="25619" name="Flecha abajo 36"/>
          <p:cNvSpPr>
            <a:spLocks noChangeArrowheads="1"/>
          </p:cNvSpPr>
          <p:nvPr/>
        </p:nvSpPr>
        <p:spPr bwMode="auto">
          <a:xfrm>
            <a:off x="5942013" y="2133600"/>
            <a:ext cx="215900" cy="215900"/>
          </a:xfrm>
          <a:prstGeom prst="downArrow">
            <a:avLst>
              <a:gd name="adj1" fmla="val 50000"/>
              <a:gd name="adj2" fmla="val 50000"/>
            </a:avLst>
          </a:prstGeom>
          <a:solidFill>
            <a:srgbClr val="43BF5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latin typeface="Arial" charset="0"/>
              <a:cs typeface="Arial" charset="0"/>
            </a:endParaRPr>
          </a:p>
        </p:txBody>
      </p:sp>
      <p:sp>
        <p:nvSpPr>
          <p:cNvPr id="30737" name="Rectángulo redondeado 7"/>
          <p:cNvSpPr>
            <a:spLocks noChangeArrowheads="1"/>
          </p:cNvSpPr>
          <p:nvPr/>
        </p:nvSpPr>
        <p:spPr bwMode="auto">
          <a:xfrm>
            <a:off x="4284663" y="3825875"/>
            <a:ext cx="2052637" cy="576263"/>
          </a:xfrm>
          <a:prstGeom prst="roundRect">
            <a:avLst>
              <a:gd name="adj" fmla="val 16667"/>
            </a:avLst>
          </a:prstGeom>
          <a:solidFill>
            <a:schemeClr val="accent6">
              <a:lumMod val="50000"/>
            </a:schemeClr>
          </a:solidFill>
          <a:ln>
            <a:noFill/>
          </a:ln>
        </p:spPr>
        <p:txBody>
          <a:bodyPr anchor="ctr"/>
          <a:lstStyle/>
          <a:p>
            <a:pPr algn="ctr">
              <a:defRPr/>
            </a:pPr>
            <a:r>
              <a:rPr lang="es-ES" sz="1600" b="1" dirty="0">
                <a:solidFill>
                  <a:srgbClr val="FFFFFF"/>
                </a:solidFill>
                <a:latin typeface="Arial" charset="0"/>
                <a:cs typeface="Arial" charset="0"/>
              </a:rPr>
              <a:t>DISPONIBILIDAD PRODUCTO</a:t>
            </a:r>
          </a:p>
        </p:txBody>
      </p:sp>
      <p:sp>
        <p:nvSpPr>
          <p:cNvPr id="40" name="Rectángulo redondeado 39"/>
          <p:cNvSpPr/>
          <p:nvPr/>
        </p:nvSpPr>
        <p:spPr bwMode="auto">
          <a:xfrm>
            <a:off x="539750" y="1484313"/>
            <a:ext cx="8280400" cy="4681537"/>
          </a:xfrm>
          <a:prstGeom prst="roundRect">
            <a:avLst>
              <a:gd name="adj" fmla="val 7596"/>
            </a:avLst>
          </a:prstGeom>
          <a:noFill/>
          <a:ln w="28575" cap="flat" cmpd="sng" algn="ctr">
            <a:solidFill>
              <a:schemeClr val="tx1">
                <a:lumMod val="50000"/>
                <a:lumOff val="50000"/>
              </a:schemeClr>
            </a:solidFill>
            <a:prstDash val="solid"/>
            <a:round/>
            <a:headEnd type="none" w="med" len="med"/>
            <a:tailEnd type="none" w="med" len="med"/>
          </a:ln>
          <a:effectLst/>
        </p:spPr>
        <p:txBody>
          <a:bodyPr/>
          <a:lstStyle/>
          <a:p>
            <a:pPr>
              <a:defRPr/>
            </a:pPr>
            <a:endParaRPr lang="es-ES">
              <a:latin typeface="Arial"/>
              <a:cs typeface="Arial"/>
            </a:endParaRPr>
          </a:p>
        </p:txBody>
      </p:sp>
      <p:sp>
        <p:nvSpPr>
          <p:cNvPr id="25622" name="Título 1"/>
          <p:cNvSpPr>
            <a:spLocks noGrp="1"/>
          </p:cNvSpPr>
          <p:nvPr>
            <p:ph type="title"/>
          </p:nvPr>
        </p:nvSpPr>
        <p:spPr>
          <a:xfrm>
            <a:off x="539750" y="115888"/>
            <a:ext cx="8299450" cy="593725"/>
          </a:xfrm>
        </p:spPr>
        <p:txBody>
          <a:bodyPr/>
          <a:lstStyle/>
          <a:p>
            <a:r>
              <a:rPr lang="es-ES">
                <a:ea typeface="ＭＳ Ｐゴシック" charset="0"/>
                <a:cs typeface="ＭＳ Ｐゴシック" charset="0"/>
              </a:rPr>
              <a:t>COMPETITIVIDAD Y PARTICIPACIÓN DE MERCADO</a:t>
            </a:r>
          </a:p>
        </p:txBody>
      </p:sp>
      <p:sp>
        <p:nvSpPr>
          <p:cNvPr id="25623" name="CuadroTexto 24"/>
          <p:cNvSpPr txBox="1">
            <a:spLocks noChangeArrowheads="1"/>
          </p:cNvSpPr>
          <p:nvPr/>
        </p:nvSpPr>
        <p:spPr bwMode="auto">
          <a:xfrm>
            <a:off x="611188" y="692150"/>
            <a:ext cx="7921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a:r>
              <a:rPr lang="es-ES" sz="1600">
                <a:latin typeface="Arial" charset="0"/>
                <a:cs typeface="Arial" charset="0"/>
              </a:rPr>
              <a:t>Dependiendo de diversos factores del entorno, la demanda del mercado incrementará o variará para los diferentes segmentos y productos. Las decisiones de las compañías influyen en la evolución del mercado.</a:t>
            </a:r>
          </a:p>
        </p:txBody>
      </p:sp>
      <p:sp>
        <p:nvSpPr>
          <p:cNvPr id="25624" name="Rectángulo redondeado 7"/>
          <p:cNvSpPr>
            <a:spLocks noChangeArrowheads="1"/>
          </p:cNvSpPr>
          <p:nvPr/>
        </p:nvSpPr>
        <p:spPr bwMode="auto">
          <a:xfrm>
            <a:off x="6480175" y="3789363"/>
            <a:ext cx="2052638" cy="574675"/>
          </a:xfrm>
          <a:prstGeom prst="roundRect">
            <a:avLst>
              <a:gd name="adj" fmla="val 16667"/>
            </a:avLst>
          </a:prstGeom>
          <a:solidFill>
            <a:srgbClr val="A5002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r>
              <a:rPr lang="es-ES" sz="1600" b="1">
                <a:solidFill>
                  <a:srgbClr val="FFFFFF"/>
                </a:solidFill>
                <a:latin typeface="Arial" charset="0"/>
                <a:cs typeface="Arial" charset="0"/>
              </a:rPr>
              <a:t>CAPACIDAD PRODUCCIÓN</a:t>
            </a:r>
          </a:p>
        </p:txBody>
      </p:sp>
      <p:sp>
        <p:nvSpPr>
          <p:cNvPr id="30" name="Rectángulo redondeado 7"/>
          <p:cNvSpPr>
            <a:spLocks noChangeArrowheads="1"/>
          </p:cNvSpPr>
          <p:nvPr/>
        </p:nvSpPr>
        <p:spPr bwMode="auto">
          <a:xfrm>
            <a:off x="7092950" y="2262188"/>
            <a:ext cx="1655763" cy="719137"/>
          </a:xfrm>
          <a:prstGeom prst="roundRect">
            <a:avLst>
              <a:gd name="adj" fmla="val 16667"/>
            </a:avLst>
          </a:prstGeom>
          <a:solidFill>
            <a:schemeClr val="accent2">
              <a:lumMod val="75000"/>
            </a:schemeClr>
          </a:solidFill>
          <a:ln>
            <a:noFill/>
          </a:ln>
        </p:spPr>
        <p:txBody>
          <a:bodyPr lIns="36000" rIns="36000" anchor="ctr"/>
          <a:lstStyle/>
          <a:p>
            <a:pPr algn="ctr">
              <a:defRPr/>
            </a:pPr>
            <a:r>
              <a:rPr lang="es-ES" sz="1600" b="1" dirty="0">
                <a:solidFill>
                  <a:srgbClr val="FFFFFF"/>
                </a:solidFill>
                <a:latin typeface="Arial" charset="0"/>
                <a:cs typeface="Arial" charset="0"/>
              </a:rPr>
              <a:t>RECURSOS ECO-FINAN</a:t>
            </a:r>
          </a:p>
        </p:txBody>
      </p:sp>
      <p:sp>
        <p:nvSpPr>
          <p:cNvPr id="31" name="Rectángulo redondeado 6"/>
          <p:cNvSpPr>
            <a:spLocks noChangeArrowheads="1"/>
          </p:cNvSpPr>
          <p:nvPr/>
        </p:nvSpPr>
        <p:spPr bwMode="auto">
          <a:xfrm>
            <a:off x="2628900" y="3213100"/>
            <a:ext cx="2447925" cy="566738"/>
          </a:xfrm>
          <a:prstGeom prst="roundRect">
            <a:avLst>
              <a:gd name="adj" fmla="val 16667"/>
            </a:avLst>
          </a:prstGeom>
          <a:solidFill>
            <a:schemeClr val="accent6">
              <a:lumMod val="75000"/>
            </a:schemeClr>
          </a:solidFill>
          <a:ln>
            <a:noFill/>
          </a:ln>
        </p:spPr>
        <p:txBody>
          <a:bodyPr anchor="ctr"/>
          <a:lstStyle/>
          <a:p>
            <a:pPr algn="ctr">
              <a:defRPr/>
            </a:pPr>
            <a:r>
              <a:rPr lang="es-ES" sz="1600" b="1" dirty="0">
                <a:solidFill>
                  <a:srgbClr val="FFFFFF"/>
                </a:solidFill>
                <a:latin typeface="Arial" charset="0"/>
                <a:cs typeface="Arial" charset="0"/>
              </a:rPr>
              <a:t>INTENCIÓN DE COMPRA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395288" y="115888"/>
            <a:ext cx="7416800" cy="593725"/>
          </a:xfrm>
        </p:spPr>
        <p:txBody>
          <a:bodyPr/>
          <a:lstStyle/>
          <a:p>
            <a:r>
              <a:rPr lang="es-ES">
                <a:solidFill>
                  <a:srgbClr val="1F2E5C"/>
                </a:solidFill>
                <a:ea typeface="ＭＳ Ｐゴシック" charset="0"/>
                <a:cs typeface="ＭＳ Ｐゴシック" charset="0"/>
              </a:rPr>
              <a:t>COMPETITIVIDAD</a:t>
            </a:r>
          </a:p>
        </p:txBody>
      </p:sp>
      <p:sp>
        <p:nvSpPr>
          <p:cNvPr id="26626" name="Rectangle 3"/>
          <p:cNvSpPr txBox="1">
            <a:spLocks noChangeArrowheads="1"/>
          </p:cNvSpPr>
          <p:nvPr/>
        </p:nvSpPr>
        <p:spPr bwMode="auto">
          <a:xfrm>
            <a:off x="467543" y="764704"/>
            <a:ext cx="8064897" cy="179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spcBef>
                <a:spcPct val="55000"/>
              </a:spcBef>
            </a:pPr>
            <a:r>
              <a:rPr lang="es-ES_tradnl" sz="1800" dirty="0">
                <a:latin typeface="Arial" charset="0"/>
              </a:rPr>
              <a:t>Las Áreas de Competitividad de la compañía se concretan en </a:t>
            </a:r>
            <a:r>
              <a:rPr lang="es-ES_tradnl" sz="1800" dirty="0" smtClean="0">
                <a:latin typeface="Arial" charset="0"/>
              </a:rPr>
              <a:t>diversos factores, que condicionan el nivel de preferencia del cliente respeto a su oferta. </a:t>
            </a:r>
            <a:r>
              <a:rPr lang="es-ES_tradnl" sz="1800" dirty="0">
                <a:latin typeface="Arial" charset="0"/>
              </a:rPr>
              <a:t>Estos factores no tienen el mismo peso para las diferentes combinaciones de Segmentos/Producto. Para cada caso, la prioridad o relevancia de cada factor puede ser distinto</a:t>
            </a:r>
            <a:r>
              <a:rPr lang="es-ES_tradnl" sz="1800" dirty="0" smtClean="0">
                <a:latin typeface="Arial" charset="0"/>
              </a:rPr>
              <a:t>.</a:t>
            </a:r>
          </a:p>
          <a:p>
            <a:pPr algn="just" eaLnBrk="1" hangingPunct="1">
              <a:spcBef>
                <a:spcPct val="55000"/>
              </a:spcBef>
            </a:pPr>
            <a:r>
              <a:rPr lang="es-ES_tradnl" sz="1800" dirty="0">
                <a:latin typeface="Arial" charset="0"/>
                <a:cs typeface="Arial" charset="0"/>
              </a:rPr>
              <a:t>Al definir la estrategia de la compañía se deberán establecer las prioridades de actuación y los niveles objetivo a alcanzar en cada factor. Cada uno de ellos se relaciona con uno o más indicadores clave</a:t>
            </a:r>
            <a:r>
              <a:rPr lang="es-ES_tradnl" sz="1800" dirty="0" smtClean="0">
                <a:latin typeface="Arial" charset="0"/>
                <a:cs typeface="Arial" charset="0"/>
              </a:rPr>
              <a:t>.</a:t>
            </a:r>
            <a:endParaRPr lang="es-ES_tradnl" sz="1800" dirty="0">
              <a:latin typeface="Arial" charset="0"/>
              <a:cs typeface="Arial" charset="0"/>
            </a:endParaRPr>
          </a:p>
        </p:txBody>
      </p:sp>
      <p:sp>
        <p:nvSpPr>
          <p:cNvPr id="7" name="Rectángulo redondeado 6"/>
          <p:cNvSpPr/>
          <p:nvPr/>
        </p:nvSpPr>
        <p:spPr bwMode="auto">
          <a:xfrm>
            <a:off x="3708400" y="3428900"/>
            <a:ext cx="2592388" cy="649288"/>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MARCA</a:t>
            </a:r>
          </a:p>
        </p:txBody>
      </p:sp>
      <p:sp>
        <p:nvSpPr>
          <p:cNvPr id="8" name="Rectángulo redondeado 7"/>
          <p:cNvSpPr/>
          <p:nvPr/>
        </p:nvSpPr>
        <p:spPr bwMode="auto">
          <a:xfrm>
            <a:off x="3708400" y="4292500"/>
            <a:ext cx="2592388" cy="649288"/>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PRODUCTO</a:t>
            </a:r>
          </a:p>
        </p:txBody>
      </p:sp>
      <p:sp>
        <p:nvSpPr>
          <p:cNvPr id="10" name="Rectángulo redondeado 9"/>
          <p:cNvSpPr/>
          <p:nvPr/>
        </p:nvSpPr>
        <p:spPr bwMode="auto">
          <a:xfrm>
            <a:off x="357188" y="4492525"/>
            <a:ext cx="2592387" cy="720725"/>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PRECIO</a:t>
            </a:r>
          </a:p>
        </p:txBody>
      </p:sp>
      <p:sp>
        <p:nvSpPr>
          <p:cNvPr id="11" name="CuadroTexto 10"/>
          <p:cNvSpPr txBox="1"/>
          <p:nvPr/>
        </p:nvSpPr>
        <p:spPr>
          <a:xfrm>
            <a:off x="3038475" y="4492525"/>
            <a:ext cx="454025" cy="646113"/>
          </a:xfrm>
          <a:prstGeom prst="rect">
            <a:avLst/>
          </a:prstGeom>
          <a:noFill/>
        </p:spPr>
        <p:txBody>
          <a:bodyPr wrap="none">
            <a:spAutoFit/>
          </a:bodyPr>
          <a:lstStyle/>
          <a:p>
            <a:pPr>
              <a:defRPr/>
            </a:pPr>
            <a:r>
              <a:rPr lang="es-ES" sz="3600" b="1" dirty="0">
                <a:latin typeface="+mn-lt"/>
              </a:rPr>
              <a:t>+</a:t>
            </a:r>
          </a:p>
        </p:txBody>
      </p:sp>
      <p:sp>
        <p:nvSpPr>
          <p:cNvPr id="12" name="Rectángulo 11"/>
          <p:cNvSpPr/>
          <p:nvPr/>
        </p:nvSpPr>
        <p:spPr bwMode="auto">
          <a:xfrm>
            <a:off x="3563938" y="3286025"/>
            <a:ext cx="2843212" cy="2735263"/>
          </a:xfrm>
          <a:prstGeom prst="rect">
            <a:avLst/>
          </a:prstGeom>
          <a:noFill/>
          <a:ln w="9525" cap="flat" cmpd="sng" algn="ctr">
            <a:solidFill>
              <a:schemeClr val="tx1"/>
            </a:solidFill>
            <a:prstDash val="dash"/>
            <a:miter lim="800000"/>
            <a:headEnd type="none" w="med" len="med"/>
            <a:tailEnd type="none" w="med" len="med"/>
          </a:ln>
          <a:effectLst/>
        </p:spPr>
        <p:txBody>
          <a:bodyPr wrap="none"/>
          <a:lstStyle/>
          <a:p>
            <a:pPr>
              <a:defRPr/>
            </a:pPr>
            <a:endParaRPr lang="es-ES">
              <a:latin typeface="+mn-lt"/>
            </a:endParaRPr>
          </a:p>
        </p:txBody>
      </p:sp>
      <p:sp>
        <p:nvSpPr>
          <p:cNvPr id="2" name="CuadroTexto 1"/>
          <p:cNvSpPr txBox="1"/>
          <p:nvPr/>
        </p:nvSpPr>
        <p:spPr>
          <a:xfrm>
            <a:off x="323850" y="5302150"/>
            <a:ext cx="2955925" cy="369888"/>
          </a:xfrm>
          <a:prstGeom prst="rect">
            <a:avLst/>
          </a:prstGeom>
          <a:noFill/>
        </p:spPr>
        <p:txBody>
          <a:bodyPr wrap="none">
            <a:spAutoFit/>
          </a:bodyPr>
          <a:lstStyle/>
          <a:p>
            <a:pPr>
              <a:defRPr/>
            </a:pPr>
            <a:r>
              <a:rPr lang="es-ES" sz="1800" b="1" dirty="0">
                <a:solidFill>
                  <a:schemeClr val="accent1">
                    <a:lumMod val="50000"/>
                  </a:schemeClr>
                </a:solidFill>
                <a:latin typeface="+mn-lt"/>
              </a:rPr>
              <a:t>Competitividad en Precio</a:t>
            </a:r>
          </a:p>
        </p:txBody>
      </p:sp>
      <p:sp>
        <p:nvSpPr>
          <p:cNvPr id="13" name="CuadroTexto 12"/>
          <p:cNvSpPr txBox="1"/>
          <p:nvPr/>
        </p:nvSpPr>
        <p:spPr>
          <a:xfrm>
            <a:off x="6443663" y="3552725"/>
            <a:ext cx="1646237" cy="339725"/>
          </a:xfrm>
          <a:prstGeom prst="rect">
            <a:avLst/>
          </a:prstGeom>
          <a:noFill/>
        </p:spPr>
        <p:txBody>
          <a:bodyPr wrap="none">
            <a:spAutoFit/>
          </a:bodyPr>
          <a:lstStyle/>
          <a:p>
            <a:pPr>
              <a:defRPr/>
            </a:pPr>
            <a:r>
              <a:rPr lang="es-ES" sz="1600" b="1" dirty="0">
                <a:solidFill>
                  <a:schemeClr val="tx2">
                    <a:lumMod val="75000"/>
                  </a:schemeClr>
                </a:solidFill>
                <a:latin typeface="+mn-lt"/>
              </a:rPr>
              <a:t>Valor de Marca</a:t>
            </a:r>
          </a:p>
        </p:txBody>
      </p:sp>
      <p:sp>
        <p:nvSpPr>
          <p:cNvPr id="14" name="CuadroTexto 13"/>
          <p:cNvSpPr txBox="1"/>
          <p:nvPr/>
        </p:nvSpPr>
        <p:spPr>
          <a:xfrm>
            <a:off x="6443663" y="4362350"/>
            <a:ext cx="1712628" cy="338554"/>
          </a:xfrm>
          <a:prstGeom prst="rect">
            <a:avLst/>
          </a:prstGeom>
          <a:noFill/>
        </p:spPr>
        <p:txBody>
          <a:bodyPr wrap="none">
            <a:spAutoFit/>
          </a:bodyPr>
          <a:lstStyle/>
          <a:p>
            <a:pPr>
              <a:defRPr/>
            </a:pPr>
            <a:r>
              <a:rPr lang="es-ES" sz="1600" b="1" dirty="0" smtClean="0">
                <a:solidFill>
                  <a:schemeClr val="tx2">
                    <a:lumMod val="75000"/>
                  </a:schemeClr>
                </a:solidFill>
                <a:latin typeface="+mn-lt"/>
              </a:rPr>
              <a:t>Nivel de Diseño</a:t>
            </a:r>
            <a:endParaRPr lang="es-ES" sz="1600" b="1" dirty="0">
              <a:solidFill>
                <a:schemeClr val="tx2">
                  <a:lumMod val="75000"/>
                </a:schemeClr>
              </a:solidFill>
              <a:latin typeface="+mn-lt"/>
            </a:endParaRPr>
          </a:p>
        </p:txBody>
      </p:sp>
      <p:sp>
        <p:nvSpPr>
          <p:cNvPr id="16" name="Rectángulo redondeado 15"/>
          <p:cNvSpPr/>
          <p:nvPr/>
        </p:nvSpPr>
        <p:spPr bwMode="auto">
          <a:xfrm>
            <a:off x="3708400" y="5157688"/>
            <a:ext cx="2592388" cy="647700"/>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EFICIENCIA</a:t>
            </a:r>
          </a:p>
        </p:txBody>
      </p:sp>
      <p:sp>
        <p:nvSpPr>
          <p:cNvPr id="17" name="CuadroTexto 16"/>
          <p:cNvSpPr txBox="1"/>
          <p:nvPr/>
        </p:nvSpPr>
        <p:spPr>
          <a:xfrm>
            <a:off x="6443663" y="5281513"/>
            <a:ext cx="2305050" cy="339725"/>
          </a:xfrm>
          <a:prstGeom prst="rect">
            <a:avLst/>
          </a:prstGeom>
          <a:noFill/>
        </p:spPr>
        <p:txBody>
          <a:bodyPr>
            <a:spAutoFit/>
          </a:bodyPr>
          <a:lstStyle/>
          <a:p>
            <a:pPr>
              <a:defRPr/>
            </a:pPr>
            <a:r>
              <a:rPr lang="es-ES" sz="1600" b="1" dirty="0">
                <a:solidFill>
                  <a:schemeClr val="tx2">
                    <a:lumMod val="75000"/>
                  </a:schemeClr>
                </a:solidFill>
                <a:latin typeface="+mn-lt"/>
              </a:rPr>
              <a:t>Eficiencia Productiva</a:t>
            </a:r>
          </a:p>
        </p:txBody>
      </p:sp>
    </p:spTree>
    <p:extLst>
      <p:ext uri="{BB962C8B-B14F-4D97-AF65-F5344CB8AC3E}">
        <p14:creationId xmlns:p14="http://schemas.microsoft.com/office/powerpoint/2010/main" val="14271099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a:xfrm>
            <a:off x="539750" y="115888"/>
            <a:ext cx="8299450" cy="593725"/>
          </a:xfrm>
        </p:spPr>
        <p:txBody>
          <a:bodyPr/>
          <a:lstStyle/>
          <a:p>
            <a:r>
              <a:rPr lang="es-ES">
                <a:solidFill>
                  <a:schemeClr val="tx1"/>
                </a:solidFill>
                <a:ea typeface="ＭＳ Ｐゴシック" charset="0"/>
                <a:cs typeface="ＭＳ Ｐゴシック" charset="0"/>
              </a:rPr>
              <a:t>COMPETITIVIDAD</a:t>
            </a:r>
          </a:p>
        </p:txBody>
      </p:sp>
      <p:sp>
        <p:nvSpPr>
          <p:cNvPr id="28674" name="Rectangle 3"/>
          <p:cNvSpPr txBox="1">
            <a:spLocks noChangeArrowheads="1"/>
          </p:cNvSpPr>
          <p:nvPr/>
        </p:nvSpPr>
        <p:spPr bwMode="auto">
          <a:xfrm>
            <a:off x="468313" y="819150"/>
            <a:ext cx="8280400" cy="98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spcBef>
                <a:spcPct val="55000"/>
              </a:spcBef>
            </a:pPr>
            <a:r>
              <a:rPr lang="es-ES_tradnl" sz="2000">
                <a:solidFill>
                  <a:srgbClr val="000000"/>
                </a:solidFill>
                <a:latin typeface="Arial" charset="0"/>
              </a:rPr>
              <a:t>El siguiente esquema muestra las palancas que te permitirán actuar sobre los diferentes factores de competitividad:</a:t>
            </a:r>
          </a:p>
        </p:txBody>
      </p:sp>
      <p:sp>
        <p:nvSpPr>
          <p:cNvPr id="7" name="Rectángulo redondeado 6"/>
          <p:cNvSpPr/>
          <p:nvPr/>
        </p:nvSpPr>
        <p:spPr bwMode="auto">
          <a:xfrm>
            <a:off x="1171575" y="3176588"/>
            <a:ext cx="2592388" cy="576262"/>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MARCA</a:t>
            </a:r>
          </a:p>
        </p:txBody>
      </p:sp>
      <p:sp>
        <p:nvSpPr>
          <p:cNvPr id="8" name="Rectángulo redondeado 7"/>
          <p:cNvSpPr/>
          <p:nvPr/>
        </p:nvSpPr>
        <p:spPr bwMode="auto">
          <a:xfrm>
            <a:off x="1171575" y="3914775"/>
            <a:ext cx="2592388" cy="577850"/>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PRODUCTO</a:t>
            </a:r>
          </a:p>
        </p:txBody>
      </p:sp>
      <p:sp>
        <p:nvSpPr>
          <p:cNvPr id="10" name="Rectángulo redondeado 9"/>
          <p:cNvSpPr/>
          <p:nvPr/>
        </p:nvSpPr>
        <p:spPr bwMode="auto">
          <a:xfrm>
            <a:off x="1154113" y="2438400"/>
            <a:ext cx="2592387" cy="577850"/>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PRECIO</a:t>
            </a:r>
          </a:p>
        </p:txBody>
      </p:sp>
      <p:sp>
        <p:nvSpPr>
          <p:cNvPr id="2" name="CuadroTexto 1"/>
          <p:cNvSpPr txBox="1"/>
          <p:nvPr/>
        </p:nvSpPr>
        <p:spPr>
          <a:xfrm>
            <a:off x="4484688" y="2474913"/>
            <a:ext cx="3711575" cy="369887"/>
          </a:xfrm>
          <a:prstGeom prst="rect">
            <a:avLst/>
          </a:prstGeom>
          <a:noFill/>
        </p:spPr>
        <p:txBody>
          <a:bodyPr wrap="none">
            <a:spAutoFit/>
          </a:bodyPr>
          <a:lstStyle/>
          <a:p>
            <a:pPr marL="342900" indent="-342900">
              <a:buFont typeface="Arial"/>
              <a:buChar char="•"/>
              <a:defRPr/>
            </a:pPr>
            <a:r>
              <a:rPr lang="es-ES" sz="1800" dirty="0">
                <a:solidFill>
                  <a:srgbClr val="000000"/>
                </a:solidFill>
                <a:latin typeface="+mn-lt"/>
              </a:rPr>
              <a:t>Precio de Venta Recomendado</a:t>
            </a:r>
          </a:p>
        </p:txBody>
      </p:sp>
      <p:sp>
        <p:nvSpPr>
          <p:cNvPr id="13" name="CuadroTexto 12"/>
          <p:cNvSpPr txBox="1"/>
          <p:nvPr/>
        </p:nvSpPr>
        <p:spPr>
          <a:xfrm>
            <a:off x="4484688" y="3068638"/>
            <a:ext cx="3646487" cy="646112"/>
          </a:xfrm>
          <a:prstGeom prst="rect">
            <a:avLst/>
          </a:prstGeom>
          <a:noFill/>
        </p:spPr>
        <p:txBody>
          <a:bodyPr wrap="none">
            <a:spAutoFit/>
          </a:bodyPr>
          <a:lstStyle/>
          <a:p>
            <a:pPr marL="342900" indent="-342900">
              <a:buFont typeface="Arial"/>
              <a:buChar char="•"/>
              <a:defRPr/>
            </a:pPr>
            <a:r>
              <a:rPr lang="es-ES" sz="1800" dirty="0">
                <a:solidFill>
                  <a:srgbClr val="000000"/>
                </a:solidFill>
                <a:latin typeface="+mn-lt"/>
              </a:rPr>
              <a:t>Priorización de segmentos</a:t>
            </a:r>
          </a:p>
          <a:p>
            <a:pPr marL="342900" indent="-342900">
              <a:buFont typeface="Arial"/>
              <a:buChar char="•"/>
              <a:defRPr/>
            </a:pPr>
            <a:r>
              <a:rPr lang="es-ES" sz="1800" dirty="0">
                <a:solidFill>
                  <a:srgbClr val="000000"/>
                </a:solidFill>
                <a:latin typeface="+mn-lt"/>
              </a:rPr>
              <a:t>Gasto en Promoción de Marca</a:t>
            </a:r>
          </a:p>
        </p:txBody>
      </p:sp>
      <p:sp>
        <p:nvSpPr>
          <p:cNvPr id="14" name="CuadroTexto 13"/>
          <p:cNvSpPr txBox="1"/>
          <p:nvPr/>
        </p:nvSpPr>
        <p:spPr>
          <a:xfrm>
            <a:off x="4484688" y="3789363"/>
            <a:ext cx="3544887" cy="646112"/>
          </a:xfrm>
          <a:prstGeom prst="rect">
            <a:avLst/>
          </a:prstGeom>
          <a:noFill/>
        </p:spPr>
        <p:txBody>
          <a:bodyPr wrap="none">
            <a:spAutoFit/>
          </a:bodyPr>
          <a:lstStyle/>
          <a:p>
            <a:pPr marL="342900" indent="-342900">
              <a:buFont typeface="Arial"/>
              <a:buChar char="•"/>
              <a:defRPr/>
            </a:pPr>
            <a:r>
              <a:rPr lang="es-ES" sz="1800" dirty="0">
                <a:solidFill>
                  <a:srgbClr val="000000"/>
                </a:solidFill>
                <a:latin typeface="+mn-lt"/>
              </a:rPr>
              <a:t>Gasto en Diseño de Producto</a:t>
            </a:r>
          </a:p>
          <a:p>
            <a:pPr marL="342900" indent="-342900">
              <a:buFont typeface="Arial"/>
              <a:buChar char="•"/>
              <a:defRPr/>
            </a:pPr>
            <a:r>
              <a:rPr lang="es-ES" sz="1800" dirty="0">
                <a:solidFill>
                  <a:srgbClr val="000000"/>
                </a:solidFill>
                <a:latin typeface="+mn-lt"/>
              </a:rPr>
              <a:t>Calidad de la Materia Prima</a:t>
            </a:r>
          </a:p>
        </p:txBody>
      </p:sp>
      <p:sp>
        <p:nvSpPr>
          <p:cNvPr id="16" name="CuadroTexto 15"/>
          <p:cNvSpPr txBox="1"/>
          <p:nvPr/>
        </p:nvSpPr>
        <p:spPr>
          <a:xfrm>
            <a:off x="523875" y="1989138"/>
            <a:ext cx="4140200" cy="368300"/>
          </a:xfrm>
          <a:prstGeom prst="rect">
            <a:avLst/>
          </a:prstGeom>
          <a:noFill/>
        </p:spPr>
        <p:txBody>
          <a:bodyPr>
            <a:spAutoFit/>
          </a:bodyPr>
          <a:lstStyle/>
          <a:p>
            <a:pPr algn="ctr">
              <a:defRPr/>
            </a:pPr>
            <a:r>
              <a:rPr lang="es-ES" sz="1800" b="1" dirty="0">
                <a:latin typeface="+mn-lt"/>
              </a:rPr>
              <a:t>FACTORES DE COMPETITIVIDAD</a:t>
            </a:r>
          </a:p>
        </p:txBody>
      </p:sp>
      <p:sp>
        <p:nvSpPr>
          <p:cNvPr id="18" name="CuadroTexto 17"/>
          <p:cNvSpPr txBox="1"/>
          <p:nvPr/>
        </p:nvSpPr>
        <p:spPr>
          <a:xfrm>
            <a:off x="4845050" y="1989138"/>
            <a:ext cx="3149600" cy="368300"/>
          </a:xfrm>
          <a:prstGeom prst="rect">
            <a:avLst/>
          </a:prstGeom>
          <a:noFill/>
        </p:spPr>
        <p:txBody>
          <a:bodyPr>
            <a:spAutoFit/>
          </a:bodyPr>
          <a:lstStyle/>
          <a:p>
            <a:pPr algn="ctr">
              <a:defRPr/>
            </a:pPr>
            <a:r>
              <a:rPr lang="es-ES" sz="1800" b="1" dirty="0">
                <a:solidFill>
                  <a:srgbClr val="000000"/>
                </a:solidFill>
                <a:latin typeface="+mn-lt"/>
              </a:rPr>
              <a:t>ÁREAS DE DECISIÓN</a:t>
            </a:r>
          </a:p>
        </p:txBody>
      </p:sp>
      <p:sp>
        <p:nvSpPr>
          <p:cNvPr id="17" name="Rectángulo redondeado 16"/>
          <p:cNvSpPr/>
          <p:nvPr/>
        </p:nvSpPr>
        <p:spPr bwMode="auto">
          <a:xfrm>
            <a:off x="1154113" y="4652963"/>
            <a:ext cx="2592387" cy="576262"/>
          </a:xfrm>
          <a:prstGeom prst="roundRect">
            <a:avLst/>
          </a:prstGeom>
          <a:solidFill>
            <a:schemeClr val="tx2">
              <a:lumMod val="60000"/>
              <a:lumOff val="40000"/>
            </a:schemeClr>
          </a:solidFill>
          <a:ln w="9525" cap="flat" cmpd="sng" algn="ctr">
            <a:solidFill>
              <a:schemeClr val="accent1">
                <a:lumMod val="60000"/>
                <a:lumOff val="40000"/>
              </a:schemeClr>
            </a:solidFill>
            <a:prstDash val="solid"/>
            <a:round/>
            <a:headEnd type="none" w="med" len="med"/>
            <a:tailEnd type="none" w="med" len="med"/>
          </a:ln>
          <a:effectLst/>
        </p:spPr>
        <p:txBody>
          <a:bodyPr anchor="ctr"/>
          <a:lstStyle/>
          <a:p>
            <a:pPr algn="ctr">
              <a:defRPr/>
            </a:pPr>
            <a:r>
              <a:rPr lang="es-ES" b="1" dirty="0">
                <a:solidFill>
                  <a:schemeClr val="bg1"/>
                </a:solidFill>
                <a:latin typeface="+mn-lt"/>
              </a:rPr>
              <a:t>EFICIENCIA</a:t>
            </a:r>
          </a:p>
        </p:txBody>
      </p:sp>
      <p:sp>
        <p:nvSpPr>
          <p:cNvPr id="20" name="CuadroTexto 19"/>
          <p:cNvSpPr txBox="1"/>
          <p:nvPr/>
        </p:nvSpPr>
        <p:spPr>
          <a:xfrm>
            <a:off x="4484688" y="4521200"/>
            <a:ext cx="3633787" cy="923925"/>
          </a:xfrm>
          <a:prstGeom prst="rect">
            <a:avLst/>
          </a:prstGeom>
          <a:noFill/>
        </p:spPr>
        <p:txBody>
          <a:bodyPr wrap="none">
            <a:spAutoFit/>
          </a:bodyPr>
          <a:lstStyle/>
          <a:p>
            <a:pPr marL="342900" indent="-342900">
              <a:buFont typeface="Arial"/>
              <a:buChar char="•"/>
              <a:defRPr/>
            </a:pPr>
            <a:r>
              <a:rPr lang="es-ES" sz="1800" dirty="0">
                <a:solidFill>
                  <a:srgbClr val="000000"/>
                </a:solidFill>
                <a:latin typeface="+mn-lt"/>
              </a:rPr>
              <a:t>Gasto en Tecnología Industrial</a:t>
            </a:r>
          </a:p>
          <a:p>
            <a:pPr marL="342900" indent="-342900">
              <a:buFont typeface="Arial"/>
              <a:buChar char="•"/>
              <a:defRPr/>
            </a:pPr>
            <a:r>
              <a:rPr lang="es-ES" sz="1800" dirty="0">
                <a:solidFill>
                  <a:srgbClr val="000000"/>
                </a:solidFill>
                <a:latin typeface="+mn-lt"/>
              </a:rPr>
              <a:t>Gasto en Mantenimiento</a:t>
            </a:r>
          </a:p>
          <a:p>
            <a:pPr marL="342900" indent="-342900">
              <a:buFont typeface="Arial"/>
              <a:buChar char="•"/>
              <a:defRPr/>
            </a:pPr>
            <a:r>
              <a:rPr lang="es-ES" sz="1800" dirty="0">
                <a:solidFill>
                  <a:srgbClr val="000000"/>
                </a:solidFill>
                <a:latin typeface="+mn-lt"/>
              </a:rPr>
              <a:t>Gasto en Capacitación</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232025" y="2798763"/>
            <a:ext cx="4679950" cy="2430462"/>
          </a:xfrm>
        </p:spPr>
        <p:txBody>
          <a:bodyPr/>
          <a:lstStyle/>
          <a:p>
            <a:pPr algn="ctr">
              <a:defRPr/>
            </a:pPr>
            <a:r>
              <a:rPr lang="es-ES" dirty="0" smtClean="0">
                <a:solidFill>
                  <a:schemeClr val="bg1"/>
                </a:solidFill>
                <a:latin typeface="Calibri" charset="0"/>
              </a:rPr>
              <a:t>RESULTADOS Y BALANCE</a:t>
            </a:r>
            <a:endParaRPr dirty="0"/>
          </a:p>
        </p:txBody>
      </p:sp>
    </p:spTree>
    <p:extLst>
      <p:ext uri="{BB962C8B-B14F-4D97-AF65-F5344CB8AC3E}">
        <p14:creationId xmlns:p14="http://schemas.microsoft.com/office/powerpoint/2010/main" val="28772836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ítulo 1"/>
          <p:cNvSpPr>
            <a:spLocks noGrp="1"/>
          </p:cNvSpPr>
          <p:nvPr>
            <p:ph type="title"/>
          </p:nvPr>
        </p:nvSpPr>
        <p:spPr>
          <a:xfrm>
            <a:off x="457200" y="115888"/>
            <a:ext cx="8229600" cy="563562"/>
          </a:xfrm>
        </p:spPr>
        <p:txBody>
          <a:bodyPr/>
          <a:lstStyle/>
          <a:p>
            <a:r>
              <a:rPr lang="es-ES" sz="2800" b="1" kern="1200" dirty="0" smtClean="0">
                <a:solidFill>
                  <a:srgbClr val="222268"/>
                </a:solidFill>
                <a:ea typeface="ＭＳ Ｐゴシック" charset="0"/>
                <a:cs typeface="ＭＳ Ｐゴシック" charset="0"/>
              </a:rPr>
              <a:t>RESULTADOS</a:t>
            </a:r>
            <a:endParaRPr lang="es-ES" sz="2800" b="1" kern="1200" dirty="0">
              <a:solidFill>
                <a:srgbClr val="222268"/>
              </a:solidFill>
              <a:ea typeface="ＭＳ Ｐゴシック" charset="0"/>
              <a:cs typeface="ＭＳ Ｐゴシック" charset="0"/>
            </a:endParaRPr>
          </a:p>
        </p:txBody>
      </p:sp>
      <p:sp>
        <p:nvSpPr>
          <p:cNvPr id="65538" name="Rectángulo redondeado 5"/>
          <p:cNvSpPr>
            <a:spLocks noChangeArrowheads="1"/>
          </p:cNvSpPr>
          <p:nvPr/>
        </p:nvSpPr>
        <p:spPr bwMode="auto">
          <a:xfrm>
            <a:off x="5111750" y="1177925"/>
            <a:ext cx="3240088" cy="541338"/>
          </a:xfrm>
          <a:prstGeom prst="roundRect">
            <a:avLst>
              <a:gd name="adj" fmla="val 16667"/>
            </a:avLst>
          </a:prstGeom>
          <a:solidFill>
            <a:srgbClr val="008000"/>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INGRESOS</a:t>
            </a:r>
          </a:p>
        </p:txBody>
      </p:sp>
      <p:sp>
        <p:nvSpPr>
          <p:cNvPr id="65539" name="Rectángulo redondeado 6"/>
          <p:cNvSpPr>
            <a:spLocks noChangeArrowheads="1"/>
          </p:cNvSpPr>
          <p:nvPr/>
        </p:nvSpPr>
        <p:spPr bwMode="auto">
          <a:xfrm>
            <a:off x="5111750" y="1784350"/>
            <a:ext cx="3240088" cy="449263"/>
          </a:xfrm>
          <a:prstGeom prst="roundRect">
            <a:avLst>
              <a:gd name="adj" fmla="val 16667"/>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COSTES DE LAS VENTAS</a:t>
            </a:r>
          </a:p>
        </p:txBody>
      </p:sp>
      <p:sp>
        <p:nvSpPr>
          <p:cNvPr id="65540" name="Rectángulo redondeado 8"/>
          <p:cNvSpPr>
            <a:spLocks noChangeArrowheads="1"/>
          </p:cNvSpPr>
          <p:nvPr/>
        </p:nvSpPr>
        <p:spPr bwMode="auto">
          <a:xfrm>
            <a:off x="5111750" y="2298700"/>
            <a:ext cx="3240088" cy="449263"/>
          </a:xfrm>
          <a:prstGeom prst="roundRect">
            <a:avLst>
              <a:gd name="adj" fmla="val 16667"/>
            </a:avLst>
          </a:prstGeom>
          <a:solidFill>
            <a:srgbClr val="17AF07"/>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MARGEN</a:t>
            </a:r>
          </a:p>
        </p:txBody>
      </p:sp>
      <p:sp>
        <p:nvSpPr>
          <p:cNvPr id="65541" name="Rectángulo redondeado 22"/>
          <p:cNvSpPr>
            <a:spLocks noChangeArrowheads="1"/>
          </p:cNvSpPr>
          <p:nvPr/>
        </p:nvSpPr>
        <p:spPr bwMode="auto">
          <a:xfrm>
            <a:off x="5111750" y="2813050"/>
            <a:ext cx="3240088" cy="449263"/>
          </a:xfrm>
          <a:prstGeom prst="roundRect">
            <a:avLst>
              <a:gd name="adj" fmla="val 16667"/>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GASTOS OPERACIONES</a:t>
            </a:r>
          </a:p>
        </p:txBody>
      </p:sp>
      <p:sp>
        <p:nvSpPr>
          <p:cNvPr id="12" name="Rectángulo redondeado 25"/>
          <p:cNvSpPr>
            <a:spLocks noChangeArrowheads="1"/>
          </p:cNvSpPr>
          <p:nvPr/>
        </p:nvSpPr>
        <p:spPr bwMode="auto">
          <a:xfrm>
            <a:off x="5111750" y="3841750"/>
            <a:ext cx="3240088" cy="528638"/>
          </a:xfrm>
          <a:prstGeom prst="roundRect">
            <a:avLst>
              <a:gd name="adj" fmla="val 16667"/>
            </a:avLst>
          </a:prstGeom>
          <a:solidFill>
            <a:schemeClr val="accent4">
              <a:lumMod val="60000"/>
              <a:lumOff val="40000"/>
            </a:schemeClr>
          </a:solidFill>
          <a:ln w="9525">
            <a:noFill/>
            <a:round/>
            <a:headEnd/>
            <a:tailEnd/>
          </a:ln>
        </p:spPr>
        <p:txBody>
          <a:bodyPr lIns="36000" rIns="36000" anchor="ctr"/>
          <a:lstStyle/>
          <a:p>
            <a:pPr algn="ctr">
              <a:defRPr/>
            </a:pPr>
            <a:r>
              <a:rPr lang="es-ES" sz="1800" b="1" dirty="0">
                <a:solidFill>
                  <a:srgbClr val="FFFFFF"/>
                </a:solidFill>
                <a:latin typeface="Arial"/>
                <a:cs typeface="Arial"/>
              </a:rPr>
              <a:t>DEPRECIACIÓN Y FINANCIEROS</a:t>
            </a:r>
          </a:p>
        </p:txBody>
      </p:sp>
      <p:sp>
        <p:nvSpPr>
          <p:cNvPr id="65543" name="Rectángulo redondeado 25"/>
          <p:cNvSpPr>
            <a:spLocks noChangeArrowheads="1"/>
          </p:cNvSpPr>
          <p:nvPr/>
        </p:nvSpPr>
        <p:spPr bwMode="auto">
          <a:xfrm>
            <a:off x="5111750" y="3327400"/>
            <a:ext cx="3240088" cy="449263"/>
          </a:xfrm>
          <a:prstGeom prst="roundRect">
            <a:avLst>
              <a:gd name="adj" fmla="val 16667"/>
            </a:avLst>
          </a:prstGeom>
          <a:solidFill>
            <a:srgbClr val="99CC00"/>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BENEFICIO BRUTO</a:t>
            </a:r>
          </a:p>
        </p:txBody>
      </p:sp>
      <p:sp>
        <p:nvSpPr>
          <p:cNvPr id="14" name="Rectángulo redondeado 25"/>
          <p:cNvSpPr>
            <a:spLocks noChangeArrowheads="1"/>
          </p:cNvSpPr>
          <p:nvPr/>
        </p:nvSpPr>
        <p:spPr bwMode="auto">
          <a:xfrm>
            <a:off x="5111750" y="4433888"/>
            <a:ext cx="3240088" cy="450850"/>
          </a:xfrm>
          <a:prstGeom prst="roundRect">
            <a:avLst>
              <a:gd name="adj" fmla="val 16667"/>
            </a:avLst>
          </a:prstGeom>
          <a:solidFill>
            <a:schemeClr val="tx2">
              <a:lumMod val="75000"/>
            </a:schemeClr>
          </a:solidFill>
          <a:ln w="9525">
            <a:noFill/>
            <a:round/>
            <a:headEnd/>
            <a:tailEnd/>
          </a:ln>
        </p:spPr>
        <p:txBody>
          <a:bodyPr lIns="36000" rIns="36000" anchor="ctr"/>
          <a:lstStyle/>
          <a:p>
            <a:pPr algn="ctr">
              <a:defRPr/>
            </a:pPr>
            <a:r>
              <a:rPr lang="es-ES" sz="1800" b="1" dirty="0">
                <a:solidFill>
                  <a:srgbClr val="FFFFFF"/>
                </a:solidFill>
                <a:latin typeface="Arial"/>
                <a:cs typeface="Arial"/>
              </a:rPr>
              <a:t>BENEFICIO NETO</a:t>
            </a:r>
          </a:p>
        </p:txBody>
      </p:sp>
      <p:sp>
        <p:nvSpPr>
          <p:cNvPr id="65545" name="Rectángulo redondeado 25"/>
          <p:cNvSpPr>
            <a:spLocks noChangeArrowheads="1"/>
          </p:cNvSpPr>
          <p:nvPr/>
        </p:nvSpPr>
        <p:spPr bwMode="auto">
          <a:xfrm>
            <a:off x="5111750" y="4948238"/>
            <a:ext cx="3240088" cy="450850"/>
          </a:xfrm>
          <a:prstGeom prst="roundRect">
            <a:avLst>
              <a:gd name="adj" fmla="val 16667"/>
            </a:avLst>
          </a:prstGeom>
          <a:solidFill>
            <a:srgbClr val="FF592B"/>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IMPUESTOS</a:t>
            </a:r>
          </a:p>
        </p:txBody>
      </p:sp>
      <p:sp>
        <p:nvSpPr>
          <p:cNvPr id="65546" name="Rectángulo redondeado 25"/>
          <p:cNvSpPr>
            <a:spLocks noChangeArrowheads="1"/>
          </p:cNvSpPr>
          <p:nvPr/>
        </p:nvSpPr>
        <p:spPr bwMode="auto">
          <a:xfrm>
            <a:off x="5111750" y="5462588"/>
            <a:ext cx="3240088" cy="576262"/>
          </a:xfrm>
          <a:prstGeom prst="roundRect">
            <a:avLst>
              <a:gd name="adj" fmla="val 16667"/>
            </a:avLst>
          </a:prstGeom>
          <a:solidFill>
            <a:srgbClr val="A50021"/>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BENEFICIO DESP IMPUESTOS</a:t>
            </a:r>
          </a:p>
        </p:txBody>
      </p:sp>
      <p:sp>
        <p:nvSpPr>
          <p:cNvPr id="65547" name="CuadroTexto 2"/>
          <p:cNvSpPr txBox="1">
            <a:spLocks noChangeArrowheads="1"/>
          </p:cNvSpPr>
          <p:nvPr/>
        </p:nvSpPr>
        <p:spPr bwMode="auto">
          <a:xfrm>
            <a:off x="431800" y="908050"/>
            <a:ext cx="4410075"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spcAft>
                <a:spcPts val="600"/>
              </a:spcAft>
            </a:pPr>
            <a:r>
              <a:rPr lang="es-ES" sz="2000">
                <a:solidFill>
                  <a:srgbClr val="595959"/>
                </a:solidFill>
                <a:latin typeface="Arial" charset="0"/>
                <a:cs typeface="Times New Roman" charset="0"/>
              </a:rPr>
              <a:t>El gráfico muestro la estructura general de la cuenta de resultados. Es necesario conocer en detalles como impactan las diferentes decisiones tomadas sobre los diferentes conceptos.</a:t>
            </a:r>
          </a:p>
          <a:p>
            <a:pPr algn="just" eaLnBrk="1" hangingPunct="1">
              <a:spcAft>
                <a:spcPts val="600"/>
              </a:spcAft>
            </a:pPr>
            <a:r>
              <a:rPr lang="es-ES" sz="2000">
                <a:solidFill>
                  <a:srgbClr val="595959"/>
                </a:solidFill>
                <a:latin typeface="Arial" charset="0"/>
                <a:cs typeface="Times New Roman" charset="0"/>
              </a:rPr>
              <a:t>En las siguientes páginas, se expone el esquema de cálculo de los ingresos, los costes de las ventas y el margen bruto.</a:t>
            </a:r>
          </a:p>
          <a:p>
            <a:pPr algn="just" eaLnBrk="1" hangingPunct="1">
              <a:spcAft>
                <a:spcPts val="600"/>
              </a:spcAft>
            </a:pPr>
            <a:r>
              <a:rPr lang="es-ES" sz="2000">
                <a:solidFill>
                  <a:srgbClr val="595959"/>
                </a:solidFill>
                <a:latin typeface="Arial" charset="0"/>
                <a:cs typeface="Times New Roman" charset="0"/>
              </a:rPr>
              <a:t>Los gastos de operaciones incorporan cuatro áreas: Personal, Marketing/Comercial, Innovación y Generales.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 sz="2800" b="1" dirty="0">
                <a:latin typeface="Arial" charset="0"/>
              </a:rPr>
              <a:t>CÁLCULO DEL COSTE DE PRODUCTO</a:t>
            </a:r>
            <a:endParaRPr kumimoji="0" lang="es-ES_tradnl" sz="2800" b="1" dirty="0">
              <a:latin typeface="Arial" charset="0"/>
            </a:endParaRPr>
          </a:p>
        </p:txBody>
      </p:sp>
      <p:sp>
        <p:nvSpPr>
          <p:cNvPr id="66562" name="Rectángulo redondeado 25"/>
          <p:cNvSpPr>
            <a:spLocks noChangeArrowheads="1"/>
          </p:cNvSpPr>
          <p:nvPr/>
        </p:nvSpPr>
        <p:spPr bwMode="auto">
          <a:xfrm>
            <a:off x="3762375" y="2708275"/>
            <a:ext cx="2339975" cy="1225550"/>
          </a:xfrm>
          <a:prstGeom prst="roundRect">
            <a:avLst>
              <a:gd name="adj" fmla="val 16667"/>
            </a:avLst>
          </a:prstGeom>
          <a:solidFill>
            <a:srgbClr val="000090"/>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2000" b="1">
                <a:solidFill>
                  <a:srgbClr val="FFFFFF"/>
                </a:solidFill>
                <a:latin typeface="Arial" charset="0"/>
                <a:cs typeface="Arial" charset="0"/>
              </a:rPr>
              <a:t>COSTES LOGÍSTICA EXTERNA</a:t>
            </a:r>
          </a:p>
        </p:txBody>
      </p:sp>
      <p:sp>
        <p:nvSpPr>
          <p:cNvPr id="66563" name="Rectángulo redondeado 25"/>
          <p:cNvSpPr>
            <a:spLocks noChangeArrowheads="1"/>
          </p:cNvSpPr>
          <p:nvPr/>
        </p:nvSpPr>
        <p:spPr bwMode="auto">
          <a:xfrm>
            <a:off x="3762375" y="1898650"/>
            <a:ext cx="2339975" cy="650875"/>
          </a:xfrm>
          <a:prstGeom prst="roundRect">
            <a:avLst>
              <a:gd name="adj" fmla="val 16667"/>
            </a:avLst>
          </a:prstGeom>
          <a:solidFill>
            <a:srgbClr val="FF6600"/>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2000" b="1">
                <a:solidFill>
                  <a:srgbClr val="FFFFFF"/>
                </a:solidFill>
                <a:latin typeface="Arial" charset="0"/>
                <a:cs typeface="Arial" charset="0"/>
              </a:rPr>
              <a:t>COSTES FABRICACIÓN</a:t>
            </a:r>
          </a:p>
        </p:txBody>
      </p:sp>
      <p:sp>
        <p:nvSpPr>
          <p:cNvPr id="12" name="Abrir llave 11"/>
          <p:cNvSpPr/>
          <p:nvPr/>
        </p:nvSpPr>
        <p:spPr bwMode="auto">
          <a:xfrm>
            <a:off x="3041650" y="1719263"/>
            <a:ext cx="1079500" cy="3870325"/>
          </a:xfrm>
          <a:prstGeom prst="leftBrace">
            <a:avLst>
              <a:gd name="adj1" fmla="val 8333"/>
              <a:gd name="adj2" fmla="val 45135"/>
            </a:avLst>
          </a:prstGeom>
          <a:noFill/>
          <a:ln w="28575" cap="flat" cmpd="sng" algn="ctr">
            <a:solidFill>
              <a:schemeClr val="accent5">
                <a:lumMod val="75000"/>
              </a:schemeClr>
            </a:solidFill>
            <a:prstDash val="solid"/>
            <a:miter lim="800000"/>
            <a:headEnd type="none" w="med" len="med"/>
            <a:tailEnd type="none" w="med" len="med"/>
          </a:ln>
          <a:effectLst/>
        </p:spPr>
        <p:txBody>
          <a:bodyPr wrap="none"/>
          <a:lstStyle/>
          <a:p>
            <a:pPr>
              <a:defRPr/>
            </a:pPr>
            <a:endParaRPr lang="es-ES">
              <a:latin typeface="Times New Roman" pitchFamily="18" charset="0"/>
            </a:endParaRPr>
          </a:p>
        </p:txBody>
      </p:sp>
      <p:sp>
        <p:nvSpPr>
          <p:cNvPr id="66565" name="Rectángulo redondeado 22"/>
          <p:cNvSpPr>
            <a:spLocks noChangeArrowheads="1"/>
          </p:cNvSpPr>
          <p:nvPr/>
        </p:nvSpPr>
        <p:spPr bwMode="auto">
          <a:xfrm>
            <a:off x="341313" y="2438400"/>
            <a:ext cx="2700337" cy="1441450"/>
          </a:xfrm>
          <a:prstGeom prst="roundRect">
            <a:avLst>
              <a:gd name="adj" fmla="val 16667"/>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b="1">
                <a:solidFill>
                  <a:srgbClr val="FFFFFF"/>
                </a:solidFill>
                <a:latin typeface="Arial" charset="0"/>
                <a:cs typeface="Arial" charset="0"/>
              </a:rPr>
              <a:t>COSTES DE LAS VENTAS</a:t>
            </a:r>
          </a:p>
        </p:txBody>
      </p:sp>
      <p:sp>
        <p:nvSpPr>
          <p:cNvPr id="66566" name="CuadroTexto 13"/>
          <p:cNvSpPr txBox="1">
            <a:spLocks noChangeArrowheads="1"/>
          </p:cNvSpPr>
          <p:nvPr/>
        </p:nvSpPr>
        <p:spPr bwMode="auto">
          <a:xfrm>
            <a:off x="431800" y="980728"/>
            <a:ext cx="8370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r>
              <a:rPr lang="es-ES" sz="2000" dirty="0">
                <a:solidFill>
                  <a:srgbClr val="595959"/>
                </a:solidFill>
                <a:latin typeface="Arial" charset="0"/>
                <a:cs typeface="Times New Roman" charset="0"/>
              </a:rPr>
              <a:t>El coste de las ventas o coste directo de producción se realiza a partir del siguiente modelo:</a:t>
            </a:r>
          </a:p>
        </p:txBody>
      </p:sp>
      <p:sp>
        <p:nvSpPr>
          <p:cNvPr id="66567" name="Rectángulo redondeado 22"/>
          <p:cNvSpPr>
            <a:spLocks noChangeArrowheads="1"/>
          </p:cNvSpPr>
          <p:nvPr/>
        </p:nvSpPr>
        <p:spPr bwMode="auto">
          <a:xfrm>
            <a:off x="6732588" y="2928938"/>
            <a:ext cx="1979612" cy="715962"/>
          </a:xfrm>
          <a:prstGeom prst="roundRect">
            <a:avLst>
              <a:gd name="adj" fmla="val 16667"/>
            </a:avLst>
          </a:prstGeom>
          <a:solidFill>
            <a:srgbClr val="2E8DC6"/>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COSTES TRANSPORTE</a:t>
            </a:r>
          </a:p>
        </p:txBody>
      </p:sp>
      <p:sp>
        <p:nvSpPr>
          <p:cNvPr id="16" name="Abrir llave 15"/>
          <p:cNvSpPr/>
          <p:nvPr/>
        </p:nvSpPr>
        <p:spPr bwMode="auto">
          <a:xfrm>
            <a:off x="6102350" y="2060575"/>
            <a:ext cx="1079500" cy="1727200"/>
          </a:xfrm>
          <a:prstGeom prst="leftBrace">
            <a:avLst>
              <a:gd name="adj1" fmla="val 8333"/>
              <a:gd name="adj2" fmla="val 68698"/>
            </a:avLst>
          </a:prstGeom>
          <a:noFill/>
          <a:ln w="28575" cap="flat" cmpd="sng" algn="ctr">
            <a:solidFill>
              <a:schemeClr val="accent5">
                <a:lumMod val="75000"/>
              </a:schemeClr>
            </a:solidFill>
            <a:prstDash val="solid"/>
            <a:miter lim="800000"/>
            <a:headEnd type="none" w="med" len="med"/>
            <a:tailEnd type="none" w="med" len="med"/>
          </a:ln>
          <a:effectLst/>
        </p:spPr>
        <p:txBody>
          <a:bodyPr wrap="none"/>
          <a:lstStyle/>
          <a:p>
            <a:pPr>
              <a:defRPr/>
            </a:pPr>
            <a:endParaRPr lang="es-ES">
              <a:latin typeface="Times New Roman" pitchFamily="18" charset="0"/>
            </a:endParaRPr>
          </a:p>
        </p:txBody>
      </p:sp>
      <p:sp>
        <p:nvSpPr>
          <p:cNvPr id="66569" name="Rectángulo redondeado 25"/>
          <p:cNvSpPr>
            <a:spLocks noChangeArrowheads="1"/>
          </p:cNvSpPr>
          <p:nvPr/>
        </p:nvSpPr>
        <p:spPr bwMode="auto">
          <a:xfrm>
            <a:off x="6732588" y="2154238"/>
            <a:ext cx="1908175" cy="695325"/>
          </a:xfrm>
          <a:prstGeom prst="roundRect">
            <a:avLst>
              <a:gd name="adj" fmla="val 16667"/>
            </a:avLst>
          </a:prstGeom>
          <a:solidFill>
            <a:srgbClr val="146FFF"/>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COSTE ALMACENAJE</a:t>
            </a:r>
          </a:p>
        </p:txBody>
      </p:sp>
      <p:sp>
        <p:nvSpPr>
          <p:cNvPr id="64522" name="Rectángulo redondeado 25"/>
          <p:cNvSpPr>
            <a:spLocks noChangeArrowheads="1"/>
          </p:cNvSpPr>
          <p:nvPr/>
        </p:nvSpPr>
        <p:spPr bwMode="auto">
          <a:xfrm>
            <a:off x="3744913" y="4491038"/>
            <a:ext cx="2339975" cy="935037"/>
          </a:xfrm>
          <a:prstGeom prst="roundRect">
            <a:avLst>
              <a:gd name="adj" fmla="val 16667"/>
            </a:avLst>
          </a:prstGeom>
          <a:solidFill>
            <a:schemeClr val="accent5">
              <a:lumMod val="25000"/>
            </a:schemeClr>
          </a:solidFill>
          <a:ln>
            <a:noFill/>
          </a:ln>
        </p:spPr>
        <p:txBody>
          <a:bodyPr lIns="36000" rIns="36000" anchor="ctr"/>
          <a:lstStyle/>
          <a:p>
            <a:pPr algn="ctr">
              <a:defRPr/>
            </a:pPr>
            <a:r>
              <a:rPr lang="es-ES" sz="2000" b="1">
                <a:solidFill>
                  <a:srgbClr val="FFFFFF"/>
                </a:solidFill>
                <a:latin typeface="Arial" charset="0"/>
                <a:cs typeface="Arial" charset="0"/>
              </a:rPr>
              <a:t>COSTES NO CALIDAD - PÉRDIDA</a:t>
            </a:r>
          </a:p>
        </p:txBody>
      </p:sp>
      <p:sp>
        <p:nvSpPr>
          <p:cNvPr id="66571" name="Rectángulo redondeado 22"/>
          <p:cNvSpPr>
            <a:spLocks noChangeArrowheads="1"/>
          </p:cNvSpPr>
          <p:nvPr/>
        </p:nvSpPr>
        <p:spPr bwMode="auto">
          <a:xfrm>
            <a:off x="6696075" y="4994275"/>
            <a:ext cx="1979613" cy="715963"/>
          </a:xfrm>
          <a:prstGeom prst="roundRect">
            <a:avLst>
              <a:gd name="adj" fmla="val 16667"/>
            </a:avLst>
          </a:prstGeom>
          <a:solidFill>
            <a:srgbClr val="598989"/>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rgbClr val="FFFFFF"/>
                </a:solidFill>
                <a:latin typeface="Arial" charset="0"/>
                <a:cs typeface="Arial" charset="0"/>
              </a:rPr>
              <a:t>UNIDADES PERDIDAS</a:t>
            </a:r>
          </a:p>
        </p:txBody>
      </p:sp>
      <p:sp>
        <p:nvSpPr>
          <p:cNvPr id="15" name="Abrir llave 14"/>
          <p:cNvSpPr/>
          <p:nvPr/>
        </p:nvSpPr>
        <p:spPr bwMode="auto">
          <a:xfrm>
            <a:off x="6029325" y="4005263"/>
            <a:ext cx="1079500" cy="1871662"/>
          </a:xfrm>
          <a:prstGeom prst="leftBrace">
            <a:avLst>
              <a:gd name="adj1" fmla="val 8333"/>
              <a:gd name="adj2" fmla="val 50729"/>
            </a:avLst>
          </a:prstGeom>
          <a:noFill/>
          <a:ln w="28575" cap="flat" cmpd="sng" algn="ctr">
            <a:solidFill>
              <a:schemeClr val="accent5">
                <a:lumMod val="75000"/>
              </a:schemeClr>
            </a:solidFill>
            <a:prstDash val="solid"/>
            <a:miter lim="800000"/>
            <a:headEnd type="none" w="med" len="med"/>
            <a:tailEnd type="none" w="med" len="med"/>
          </a:ln>
          <a:effectLst/>
        </p:spPr>
        <p:txBody>
          <a:bodyPr wrap="none"/>
          <a:lstStyle/>
          <a:p>
            <a:pPr>
              <a:defRPr/>
            </a:pPr>
            <a:endParaRPr lang="es-ES">
              <a:latin typeface="Times New Roman" pitchFamily="18" charset="0"/>
            </a:endParaRPr>
          </a:p>
        </p:txBody>
      </p:sp>
      <p:sp>
        <p:nvSpPr>
          <p:cNvPr id="18" name="Rectángulo redondeado 25"/>
          <p:cNvSpPr>
            <a:spLocks noChangeArrowheads="1"/>
          </p:cNvSpPr>
          <p:nvPr/>
        </p:nvSpPr>
        <p:spPr bwMode="auto">
          <a:xfrm>
            <a:off x="6731000" y="4227513"/>
            <a:ext cx="1908175" cy="695325"/>
          </a:xfrm>
          <a:prstGeom prst="roundRect">
            <a:avLst>
              <a:gd name="adj" fmla="val 16667"/>
            </a:avLst>
          </a:prstGeom>
          <a:solidFill>
            <a:schemeClr val="accent5">
              <a:lumMod val="50000"/>
            </a:schemeClr>
          </a:solidFill>
          <a:ln>
            <a:noFill/>
          </a:ln>
        </p:spPr>
        <p:txBody>
          <a:bodyPr lIns="36000" rIns="36000" anchor="ctr"/>
          <a:lstStyle/>
          <a:p>
            <a:pPr algn="ctr">
              <a:defRPr/>
            </a:pPr>
            <a:r>
              <a:rPr lang="es-ES" sz="1800" b="1" dirty="0">
                <a:solidFill>
                  <a:srgbClr val="FFFFFF"/>
                </a:solidFill>
                <a:latin typeface="Arial" charset="0"/>
                <a:cs typeface="Arial" charset="0"/>
              </a:rPr>
              <a:t>COSTE NO CALIDAD</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609" name="Agrupar 10"/>
          <p:cNvGrpSpPr>
            <a:grpSpLocks/>
          </p:cNvGrpSpPr>
          <p:nvPr/>
        </p:nvGrpSpPr>
        <p:grpSpPr bwMode="auto">
          <a:xfrm>
            <a:off x="971550" y="1917700"/>
            <a:ext cx="360363" cy="2590800"/>
            <a:chOff x="971520" y="2618892"/>
            <a:chExt cx="144000" cy="1980264"/>
          </a:xfrm>
        </p:grpSpPr>
        <p:cxnSp>
          <p:nvCxnSpPr>
            <p:cNvPr id="9" name="Conector recto 8"/>
            <p:cNvCxnSpPr/>
            <p:nvPr/>
          </p:nvCxnSpPr>
          <p:spPr bwMode="auto">
            <a:xfrm>
              <a:off x="971520" y="2618892"/>
              <a:ext cx="0" cy="1980264"/>
            </a:xfrm>
            <a:prstGeom prst="line">
              <a:avLst/>
            </a:prstGeom>
            <a:solidFill>
              <a:schemeClr val="accent1"/>
            </a:solidFill>
            <a:ln w="28575" cap="flat" cmpd="sng" algn="ctr">
              <a:solidFill>
                <a:schemeClr val="bg1">
                  <a:lumMod val="50000"/>
                </a:schemeClr>
              </a:solidFill>
              <a:prstDash val="solid"/>
              <a:miter lim="800000"/>
              <a:headEnd type="none" w="med" len="med"/>
              <a:tailEnd type="none" w="med" len="med"/>
            </a:ln>
            <a:effectLst/>
          </p:spPr>
        </p:cxnSp>
        <p:cxnSp>
          <p:nvCxnSpPr>
            <p:cNvPr id="20" name="Conector recto 19"/>
            <p:cNvCxnSpPr/>
            <p:nvPr/>
          </p:nvCxnSpPr>
          <p:spPr bwMode="auto">
            <a:xfrm rot="16200000">
              <a:off x="1043520" y="2816266"/>
              <a:ext cx="0" cy="144000"/>
            </a:xfrm>
            <a:prstGeom prst="line">
              <a:avLst/>
            </a:prstGeom>
            <a:solidFill>
              <a:schemeClr val="accent1"/>
            </a:solidFill>
            <a:ln w="28575" cap="flat" cmpd="sng" algn="ctr">
              <a:solidFill>
                <a:schemeClr val="bg1">
                  <a:lumMod val="50000"/>
                </a:schemeClr>
              </a:solidFill>
              <a:prstDash val="solid"/>
              <a:miter lim="800000"/>
              <a:headEnd type="none" w="med" len="med"/>
              <a:tailEnd type="none" w="med" len="med"/>
            </a:ln>
            <a:effectLst/>
          </p:spPr>
        </p:cxnSp>
        <p:cxnSp>
          <p:nvCxnSpPr>
            <p:cNvPr id="21" name="Conector recto 20"/>
            <p:cNvCxnSpPr/>
            <p:nvPr/>
          </p:nvCxnSpPr>
          <p:spPr bwMode="auto">
            <a:xfrm rot="16200000">
              <a:off x="1043520" y="3261583"/>
              <a:ext cx="0" cy="144000"/>
            </a:xfrm>
            <a:prstGeom prst="line">
              <a:avLst/>
            </a:prstGeom>
            <a:solidFill>
              <a:schemeClr val="accent1"/>
            </a:solidFill>
            <a:ln w="28575" cap="flat" cmpd="sng" algn="ctr">
              <a:solidFill>
                <a:schemeClr val="bg1">
                  <a:lumMod val="50000"/>
                </a:schemeClr>
              </a:solidFill>
              <a:prstDash val="solid"/>
              <a:miter lim="800000"/>
              <a:headEnd type="none" w="med" len="med"/>
              <a:tailEnd type="none" w="med" len="med"/>
            </a:ln>
            <a:effectLst/>
          </p:spPr>
        </p:cxnSp>
        <p:cxnSp>
          <p:nvCxnSpPr>
            <p:cNvPr id="22" name="Conector recto 21"/>
            <p:cNvCxnSpPr/>
            <p:nvPr/>
          </p:nvCxnSpPr>
          <p:spPr bwMode="auto">
            <a:xfrm rot="16200000">
              <a:off x="1043520" y="3812465"/>
              <a:ext cx="0" cy="144000"/>
            </a:xfrm>
            <a:prstGeom prst="line">
              <a:avLst/>
            </a:prstGeom>
            <a:solidFill>
              <a:schemeClr val="accent1"/>
            </a:solidFill>
            <a:ln w="28575" cap="flat" cmpd="sng" algn="ctr">
              <a:solidFill>
                <a:schemeClr val="bg1">
                  <a:lumMod val="50000"/>
                </a:schemeClr>
              </a:solidFill>
              <a:prstDash val="solid"/>
              <a:miter lim="800000"/>
              <a:headEnd type="none" w="med" len="med"/>
              <a:tailEnd type="none" w="med" len="med"/>
            </a:ln>
            <a:effectLst/>
          </p:spPr>
        </p:cxnSp>
        <p:cxnSp>
          <p:nvCxnSpPr>
            <p:cNvPr id="23" name="Conector recto 22"/>
            <p:cNvCxnSpPr/>
            <p:nvPr/>
          </p:nvCxnSpPr>
          <p:spPr bwMode="auto">
            <a:xfrm rot="16200000">
              <a:off x="1043520" y="4527156"/>
              <a:ext cx="0" cy="144000"/>
            </a:xfrm>
            <a:prstGeom prst="line">
              <a:avLst/>
            </a:prstGeom>
            <a:solidFill>
              <a:schemeClr val="accent1"/>
            </a:solidFill>
            <a:ln w="28575" cap="flat" cmpd="sng" algn="ctr">
              <a:solidFill>
                <a:schemeClr val="bg1">
                  <a:lumMod val="50000"/>
                </a:schemeClr>
              </a:solidFill>
              <a:prstDash val="solid"/>
              <a:miter lim="800000"/>
              <a:headEnd type="none" w="med" len="med"/>
              <a:tailEnd type="none" w="med" len="med"/>
            </a:ln>
            <a:effectLst/>
          </p:spPr>
        </p:cxnSp>
      </p:grpSp>
      <p:sp>
        <p:nvSpPr>
          <p:cNvPr id="68610" name="Título 1"/>
          <p:cNvSpPr>
            <a:spLocks noGrp="1"/>
          </p:cNvSpPr>
          <p:nvPr>
            <p:ph type="title"/>
          </p:nvPr>
        </p:nvSpPr>
        <p:spPr>
          <a:xfrm>
            <a:off x="457200" y="115888"/>
            <a:ext cx="8229600" cy="563562"/>
          </a:xfrm>
        </p:spPr>
        <p:txBody>
          <a:bodyPr/>
          <a:lstStyle/>
          <a:p>
            <a:r>
              <a:rPr lang="es-ES" b="1">
                <a:ea typeface="ＭＳ Ｐゴシック" charset="0"/>
                <a:cs typeface="ＭＳ Ｐゴシック" charset="0"/>
              </a:rPr>
              <a:t>GASTOS DE OPERACIONES</a:t>
            </a:r>
          </a:p>
        </p:txBody>
      </p:sp>
      <p:sp>
        <p:nvSpPr>
          <p:cNvPr id="68611" name="Rectángulo redondeado 25"/>
          <p:cNvSpPr>
            <a:spLocks noChangeArrowheads="1"/>
          </p:cNvSpPr>
          <p:nvPr/>
        </p:nvSpPr>
        <p:spPr bwMode="auto">
          <a:xfrm>
            <a:off x="1150938" y="2581275"/>
            <a:ext cx="2952750" cy="576263"/>
          </a:xfrm>
          <a:prstGeom prst="roundRect">
            <a:avLst>
              <a:gd name="adj" fmla="val 16667"/>
            </a:avLst>
          </a:prstGeom>
          <a:solidFill>
            <a:srgbClr val="30B9F8"/>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chemeClr val="bg1"/>
                </a:solidFill>
                <a:latin typeface="Arial" charset="0"/>
                <a:cs typeface="Times New Roman" charset="0"/>
              </a:rPr>
              <a:t>GASTOS DE MARKETING</a:t>
            </a:r>
          </a:p>
        </p:txBody>
      </p:sp>
      <p:sp>
        <p:nvSpPr>
          <p:cNvPr id="13" name="Rectángulo redondeado 25"/>
          <p:cNvSpPr>
            <a:spLocks noChangeArrowheads="1"/>
          </p:cNvSpPr>
          <p:nvPr/>
        </p:nvSpPr>
        <p:spPr bwMode="auto">
          <a:xfrm>
            <a:off x="1150938" y="2097088"/>
            <a:ext cx="2952750" cy="395287"/>
          </a:xfrm>
          <a:prstGeom prst="roundRect">
            <a:avLst>
              <a:gd name="adj" fmla="val 16667"/>
            </a:avLst>
          </a:prstGeom>
          <a:solidFill>
            <a:schemeClr val="accent1">
              <a:lumMod val="75000"/>
            </a:schemeClr>
          </a:solidFill>
          <a:ln w="9525">
            <a:noFill/>
            <a:round/>
            <a:headEnd/>
            <a:tailEnd/>
          </a:ln>
        </p:spPr>
        <p:txBody>
          <a:bodyPr lIns="36000" rIns="36000" anchor="ctr"/>
          <a:lstStyle/>
          <a:p>
            <a:pPr algn="ctr">
              <a:defRPr/>
            </a:pPr>
            <a:r>
              <a:rPr lang="es-ES" sz="1800" b="1" dirty="0">
                <a:solidFill>
                  <a:schemeClr val="bg1"/>
                </a:solidFill>
                <a:latin typeface="Arial" charset="0"/>
                <a:cs typeface="Times New Roman" charset="0"/>
              </a:rPr>
              <a:t>GASTOS DE PERSONAL</a:t>
            </a:r>
          </a:p>
        </p:txBody>
      </p:sp>
      <p:sp>
        <p:nvSpPr>
          <p:cNvPr id="14" name="Rectángulo redondeado 25"/>
          <p:cNvSpPr>
            <a:spLocks noChangeArrowheads="1"/>
          </p:cNvSpPr>
          <p:nvPr/>
        </p:nvSpPr>
        <p:spPr bwMode="auto">
          <a:xfrm>
            <a:off x="1150938" y="3244850"/>
            <a:ext cx="2952750" cy="576263"/>
          </a:xfrm>
          <a:prstGeom prst="roundRect">
            <a:avLst>
              <a:gd name="adj" fmla="val 16667"/>
            </a:avLst>
          </a:prstGeom>
          <a:solidFill>
            <a:schemeClr val="accent5">
              <a:lumMod val="50000"/>
            </a:schemeClr>
          </a:solidFill>
          <a:ln w="9525">
            <a:noFill/>
            <a:round/>
            <a:headEnd/>
            <a:tailEnd/>
          </a:ln>
        </p:spPr>
        <p:txBody>
          <a:bodyPr lIns="36000" rIns="36000" anchor="ctr"/>
          <a:lstStyle/>
          <a:p>
            <a:pPr algn="ctr">
              <a:defRPr/>
            </a:pPr>
            <a:r>
              <a:rPr lang="es-ES" sz="1800" b="1" dirty="0">
                <a:solidFill>
                  <a:schemeClr val="bg1"/>
                </a:solidFill>
                <a:latin typeface="Arial" charset="0"/>
                <a:cs typeface="Times New Roman" charset="0"/>
              </a:rPr>
              <a:t>GASTOS DE I+D</a:t>
            </a:r>
          </a:p>
        </p:txBody>
      </p:sp>
      <p:sp>
        <p:nvSpPr>
          <p:cNvPr id="15" name="Rectángulo redondeado 25"/>
          <p:cNvSpPr>
            <a:spLocks noChangeArrowheads="1"/>
          </p:cNvSpPr>
          <p:nvPr/>
        </p:nvSpPr>
        <p:spPr bwMode="auto">
          <a:xfrm>
            <a:off x="1150938" y="4322763"/>
            <a:ext cx="2952750" cy="396875"/>
          </a:xfrm>
          <a:prstGeom prst="roundRect">
            <a:avLst>
              <a:gd name="adj" fmla="val 16667"/>
            </a:avLst>
          </a:prstGeom>
          <a:solidFill>
            <a:schemeClr val="bg2">
              <a:lumMod val="75000"/>
            </a:schemeClr>
          </a:solidFill>
          <a:ln w="9525">
            <a:noFill/>
            <a:round/>
            <a:headEnd/>
            <a:tailEnd/>
          </a:ln>
        </p:spPr>
        <p:txBody>
          <a:bodyPr lIns="36000" rIns="36000" anchor="ctr"/>
          <a:lstStyle/>
          <a:p>
            <a:pPr algn="ctr">
              <a:defRPr/>
            </a:pPr>
            <a:r>
              <a:rPr lang="es-ES" sz="1800" b="1" dirty="0">
                <a:solidFill>
                  <a:schemeClr val="bg1"/>
                </a:solidFill>
                <a:latin typeface="Arial" charset="0"/>
                <a:cs typeface="Times New Roman" charset="0"/>
              </a:rPr>
              <a:t>GASTOS GENERALES</a:t>
            </a:r>
          </a:p>
        </p:txBody>
      </p:sp>
      <p:sp>
        <p:nvSpPr>
          <p:cNvPr id="68615" name="CuadroTexto 2"/>
          <p:cNvSpPr txBox="1">
            <a:spLocks noChangeArrowheads="1"/>
          </p:cNvSpPr>
          <p:nvPr/>
        </p:nvSpPr>
        <p:spPr bwMode="auto">
          <a:xfrm>
            <a:off x="431800" y="765175"/>
            <a:ext cx="7831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spcAft>
                <a:spcPts val="600"/>
              </a:spcAft>
            </a:pPr>
            <a:r>
              <a:rPr lang="es-ES" sz="2000">
                <a:solidFill>
                  <a:srgbClr val="595959"/>
                </a:solidFill>
                <a:latin typeface="Arial" charset="0"/>
                <a:cs typeface="Times New Roman" charset="0"/>
              </a:rPr>
              <a:t>El siguiente esquema muestra el impacto de diferentes áreas de decisión sobre diferentes conceptos de gasto:</a:t>
            </a:r>
          </a:p>
        </p:txBody>
      </p:sp>
      <p:sp>
        <p:nvSpPr>
          <p:cNvPr id="68616" name="CuadroTexto 3"/>
          <p:cNvSpPr txBox="1">
            <a:spLocks noChangeArrowheads="1"/>
          </p:cNvSpPr>
          <p:nvPr/>
        </p:nvSpPr>
        <p:spPr bwMode="auto">
          <a:xfrm>
            <a:off x="4211638" y="2627313"/>
            <a:ext cx="3800475" cy="400050"/>
          </a:xfrm>
          <a:prstGeom prst="rect">
            <a:avLst/>
          </a:prstGeom>
          <a:noFill/>
          <a:ln w="2857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marL="177800" indent="-177800"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buFont typeface="Arial" charset="0"/>
              <a:buChar char="•"/>
            </a:pPr>
            <a:r>
              <a:rPr lang="es-ES" sz="2000">
                <a:solidFill>
                  <a:srgbClr val="595959"/>
                </a:solidFill>
                <a:latin typeface="Arial" charset="0"/>
                <a:cs typeface="Times New Roman" charset="0"/>
              </a:rPr>
              <a:t>Gasto en promoción de marca</a:t>
            </a:r>
          </a:p>
        </p:txBody>
      </p:sp>
      <p:sp>
        <p:nvSpPr>
          <p:cNvPr id="68617" name="Rectángulo redondeado 25"/>
          <p:cNvSpPr>
            <a:spLocks noChangeArrowheads="1"/>
          </p:cNvSpPr>
          <p:nvPr/>
        </p:nvSpPr>
        <p:spPr bwMode="auto">
          <a:xfrm>
            <a:off x="611188" y="4862513"/>
            <a:ext cx="3240087" cy="1158875"/>
          </a:xfrm>
          <a:prstGeom prst="roundRect">
            <a:avLst>
              <a:gd name="adj" fmla="val 16667"/>
            </a:avLst>
          </a:prstGeom>
          <a:solidFill>
            <a:srgbClr val="F9793C"/>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1800" b="1">
                <a:solidFill>
                  <a:schemeClr val="bg1"/>
                </a:solidFill>
                <a:latin typeface="Arial" charset="0"/>
                <a:cs typeface="Times New Roman" charset="0"/>
              </a:rPr>
              <a:t>DEPRECIACIÓN Y FINANCIEROS</a:t>
            </a:r>
          </a:p>
        </p:txBody>
      </p:sp>
      <p:sp>
        <p:nvSpPr>
          <p:cNvPr id="68618" name="CuadroTexto 17"/>
          <p:cNvSpPr txBox="1">
            <a:spLocks noChangeArrowheads="1"/>
          </p:cNvSpPr>
          <p:nvPr/>
        </p:nvSpPr>
        <p:spPr bwMode="auto">
          <a:xfrm>
            <a:off x="4211638" y="3251200"/>
            <a:ext cx="4500562" cy="707886"/>
          </a:xfrm>
          <a:prstGeom prst="rect">
            <a:avLst/>
          </a:prstGeom>
          <a:noFill/>
          <a:ln w="2857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77800" indent="-177800"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buFont typeface="Arial" charset="0"/>
              <a:buChar char="•"/>
            </a:pPr>
            <a:r>
              <a:rPr lang="es-ES" sz="2000" dirty="0">
                <a:solidFill>
                  <a:srgbClr val="595959"/>
                </a:solidFill>
                <a:latin typeface="Arial" charset="0"/>
                <a:cs typeface="Times New Roman" charset="0"/>
              </a:rPr>
              <a:t>Gasto en diseño del producto</a:t>
            </a:r>
          </a:p>
          <a:p>
            <a:pPr eaLnBrk="1" hangingPunct="1">
              <a:buFont typeface="Arial" charset="0"/>
              <a:buChar char="•"/>
            </a:pPr>
            <a:r>
              <a:rPr lang="es-ES" sz="2000" dirty="0">
                <a:solidFill>
                  <a:srgbClr val="595959"/>
                </a:solidFill>
                <a:latin typeface="Arial" charset="0"/>
                <a:cs typeface="Times New Roman" charset="0"/>
              </a:rPr>
              <a:t>Gasto en tecnología </a:t>
            </a:r>
            <a:r>
              <a:rPr lang="es-ES" sz="2000" dirty="0" smtClean="0">
                <a:solidFill>
                  <a:srgbClr val="595959"/>
                </a:solidFill>
                <a:latin typeface="Arial" charset="0"/>
                <a:cs typeface="Times New Roman" charset="0"/>
              </a:rPr>
              <a:t>industrial</a:t>
            </a:r>
            <a:endParaRPr lang="es-ES" sz="2000" dirty="0">
              <a:solidFill>
                <a:srgbClr val="595959"/>
              </a:solidFill>
              <a:latin typeface="Arial" charset="0"/>
              <a:cs typeface="Times New Roman" charset="0"/>
            </a:endParaRPr>
          </a:p>
        </p:txBody>
      </p:sp>
      <p:sp>
        <p:nvSpPr>
          <p:cNvPr id="19" name="CuadroTexto 18"/>
          <p:cNvSpPr txBox="1"/>
          <p:nvPr/>
        </p:nvSpPr>
        <p:spPr>
          <a:xfrm>
            <a:off x="4211638" y="4654550"/>
            <a:ext cx="4500562" cy="1438275"/>
          </a:xfrm>
          <a:prstGeom prst="rect">
            <a:avLst/>
          </a:prstGeom>
          <a:noFill/>
          <a:ln w="28575" cmpd="sng">
            <a:solidFill>
              <a:schemeClr val="accent1">
                <a:lumMod val="75000"/>
              </a:schemeClr>
            </a:solidFill>
          </a:ln>
        </p:spPr>
        <p:txBody>
          <a:bodyPr>
            <a:spAutoFit/>
          </a:bodyPr>
          <a:lstStyle/>
          <a:p>
            <a:pPr marL="177800" indent="-177800" algn="just">
              <a:spcAft>
                <a:spcPts val="300"/>
              </a:spcAft>
              <a:buFont typeface="Arial"/>
              <a:buChar char="•"/>
              <a:defRPr/>
            </a:pPr>
            <a:r>
              <a:rPr lang="es-ES" sz="2000" dirty="0">
                <a:solidFill>
                  <a:srgbClr val="595959"/>
                </a:solidFill>
                <a:latin typeface="Arial" charset="0"/>
                <a:cs typeface="Times New Roman" charset="0"/>
              </a:rPr>
              <a:t>Ampliación capacidad de producción</a:t>
            </a:r>
          </a:p>
          <a:p>
            <a:pPr marL="177800" indent="-177800" algn="just">
              <a:spcAft>
                <a:spcPts val="300"/>
              </a:spcAft>
              <a:buFont typeface="Arial"/>
              <a:buChar char="•"/>
              <a:defRPr/>
            </a:pPr>
            <a:r>
              <a:rPr lang="es-ES" sz="2000" dirty="0">
                <a:solidFill>
                  <a:srgbClr val="595959"/>
                </a:solidFill>
                <a:latin typeface="Arial" charset="0"/>
                <a:cs typeface="Times New Roman" charset="0"/>
              </a:rPr>
              <a:t>Préstamo a largo plazo</a:t>
            </a:r>
          </a:p>
          <a:p>
            <a:pPr marL="177800" indent="-177800" algn="just">
              <a:spcAft>
                <a:spcPts val="300"/>
              </a:spcAft>
              <a:buFont typeface="Arial"/>
              <a:buChar char="•"/>
              <a:defRPr/>
            </a:pPr>
            <a:r>
              <a:rPr lang="es-ES" sz="2000" dirty="0">
                <a:solidFill>
                  <a:srgbClr val="595959"/>
                </a:solidFill>
                <a:latin typeface="Arial" charset="0"/>
                <a:cs typeface="Times New Roman" charset="0"/>
              </a:rPr>
              <a:t>Préstamo a corto plazo</a:t>
            </a:r>
          </a:p>
          <a:p>
            <a:pPr marL="177800" indent="-177800" algn="just">
              <a:spcAft>
                <a:spcPts val="300"/>
              </a:spcAft>
              <a:buFont typeface="Arial"/>
              <a:buChar char="•"/>
              <a:defRPr/>
            </a:pPr>
            <a:r>
              <a:rPr lang="es-ES" sz="2000" dirty="0">
                <a:solidFill>
                  <a:srgbClr val="595959"/>
                </a:solidFill>
                <a:latin typeface="Arial" charset="0"/>
                <a:cs typeface="Times New Roman" charset="0"/>
              </a:rPr>
              <a:t>Crédito extraordinario</a:t>
            </a:r>
          </a:p>
        </p:txBody>
      </p:sp>
      <p:sp>
        <p:nvSpPr>
          <p:cNvPr id="68620" name="Rectángulo redondeado 22"/>
          <p:cNvSpPr>
            <a:spLocks noChangeArrowheads="1"/>
          </p:cNvSpPr>
          <p:nvPr/>
        </p:nvSpPr>
        <p:spPr bwMode="auto">
          <a:xfrm>
            <a:off x="611188" y="1557338"/>
            <a:ext cx="3240087" cy="449262"/>
          </a:xfrm>
          <a:prstGeom prst="roundRect">
            <a:avLst>
              <a:gd name="adj" fmla="val 16667"/>
            </a:avLst>
          </a:prstGeom>
          <a:solidFill>
            <a:srgbClr val="2E8DC6"/>
          </a:solidFill>
          <a:ln>
            <a:noFill/>
          </a:ln>
          <a:extLst>
            <a:ext uri="{91240B29-F687-4F45-9708-019B960494DF}">
              <a14:hiddenLine xmlns:a14="http://schemas.microsoft.com/office/drawing/2010/main" w="9525">
                <a:solidFill>
                  <a:srgbClr val="000000"/>
                </a:solidFill>
                <a:round/>
                <a:headEnd/>
                <a:tailEnd/>
              </a14:hiddenLine>
            </a:ext>
          </a:extLst>
        </p:spPr>
        <p:txBody>
          <a:bodyPr lIns="36000" rIns="36000" anchor="ctr"/>
          <a:lstStyle/>
          <a:p>
            <a:pPr algn="ctr"/>
            <a:r>
              <a:rPr lang="es-ES" sz="2000" b="1">
                <a:solidFill>
                  <a:schemeClr val="bg1"/>
                </a:solidFill>
                <a:latin typeface="Arial" charset="0"/>
                <a:cs typeface="Times New Roman" charset="0"/>
              </a:rPr>
              <a:t>GASTOS OPERACIONES</a:t>
            </a:r>
          </a:p>
        </p:txBody>
      </p:sp>
      <p:sp>
        <p:nvSpPr>
          <p:cNvPr id="68621" name="CuadroTexto 3"/>
          <p:cNvSpPr txBox="1">
            <a:spLocks noChangeArrowheads="1"/>
          </p:cNvSpPr>
          <p:nvPr/>
        </p:nvSpPr>
        <p:spPr bwMode="auto">
          <a:xfrm>
            <a:off x="4211638" y="2114550"/>
            <a:ext cx="2878137" cy="400050"/>
          </a:xfrm>
          <a:prstGeom prst="rect">
            <a:avLst/>
          </a:prstGeom>
          <a:noFill/>
          <a:ln w="2857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marL="177800" indent="-177800"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buFont typeface="Arial" charset="0"/>
              <a:buChar char="•"/>
            </a:pPr>
            <a:r>
              <a:rPr lang="es-ES" sz="2000">
                <a:solidFill>
                  <a:srgbClr val="595959"/>
                </a:solidFill>
                <a:latin typeface="Arial" charset="0"/>
                <a:cs typeface="Times New Roman" charset="0"/>
              </a:rPr>
              <a:t>Gasto en capacitación</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ángulo 1"/>
          <p:cNvSpPr>
            <a:spLocks noChangeArrowheads="1"/>
          </p:cNvSpPr>
          <p:nvPr/>
        </p:nvSpPr>
        <p:spPr bwMode="auto">
          <a:xfrm>
            <a:off x="1871663" y="2978150"/>
            <a:ext cx="2251075" cy="3151188"/>
          </a:xfrm>
          <a:prstGeom prst="rect">
            <a:avLst/>
          </a:prstGeom>
          <a:solidFill>
            <a:schemeClr val="accent4">
              <a:lumMod val="60000"/>
              <a:lumOff val="40000"/>
            </a:schemeClr>
          </a:solidFill>
          <a:ln w="9525">
            <a:noFill/>
            <a:miter lim="800000"/>
            <a:headEnd/>
            <a:tailEnd/>
          </a:ln>
        </p:spPr>
        <p:txBody>
          <a:bodyPr wrap="none"/>
          <a:lstStyle/>
          <a:p>
            <a:pPr>
              <a:defRPr/>
            </a:pPr>
            <a:endParaRPr lang="es-ES"/>
          </a:p>
        </p:txBody>
      </p:sp>
      <p:sp>
        <p:nvSpPr>
          <p:cNvPr id="69634" name="CuadroTexto 2"/>
          <p:cNvSpPr txBox="1">
            <a:spLocks noChangeArrowheads="1"/>
          </p:cNvSpPr>
          <p:nvPr/>
        </p:nvSpPr>
        <p:spPr bwMode="auto">
          <a:xfrm>
            <a:off x="2320925" y="2516188"/>
            <a:ext cx="1358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r>
              <a:rPr lang="es-ES" b="1">
                <a:solidFill>
                  <a:srgbClr val="000090"/>
                </a:solidFill>
                <a:latin typeface="Arial" charset="0"/>
                <a:cs typeface="Arial" charset="0"/>
              </a:rPr>
              <a:t>ACTIVO</a:t>
            </a:r>
          </a:p>
        </p:txBody>
      </p:sp>
      <p:sp>
        <p:nvSpPr>
          <p:cNvPr id="69635" name="Rectángulo 6"/>
          <p:cNvSpPr>
            <a:spLocks noChangeArrowheads="1"/>
          </p:cNvSpPr>
          <p:nvPr/>
        </p:nvSpPr>
        <p:spPr bwMode="auto">
          <a:xfrm>
            <a:off x="4211638" y="2978150"/>
            <a:ext cx="2251075" cy="315118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lstStyle/>
          <a:p>
            <a:endParaRPr lang="es-ES"/>
          </a:p>
        </p:txBody>
      </p:sp>
      <p:sp>
        <p:nvSpPr>
          <p:cNvPr id="69636" name="CuadroTexto 7"/>
          <p:cNvSpPr txBox="1">
            <a:spLocks noChangeArrowheads="1"/>
          </p:cNvSpPr>
          <p:nvPr/>
        </p:nvSpPr>
        <p:spPr bwMode="auto">
          <a:xfrm>
            <a:off x="4392613" y="2516188"/>
            <a:ext cx="19319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r>
              <a:rPr lang="es-ES" b="1">
                <a:solidFill>
                  <a:srgbClr val="000090"/>
                </a:solidFill>
                <a:latin typeface="Arial" charset="0"/>
                <a:cs typeface="Arial" charset="0"/>
              </a:rPr>
              <a:t>PN+PASIVO</a:t>
            </a:r>
          </a:p>
        </p:txBody>
      </p:sp>
      <p:sp>
        <p:nvSpPr>
          <p:cNvPr id="9" name="Rectángulo 8"/>
          <p:cNvSpPr/>
          <p:nvPr/>
        </p:nvSpPr>
        <p:spPr bwMode="auto">
          <a:xfrm>
            <a:off x="1871663" y="4959350"/>
            <a:ext cx="2251075" cy="1169988"/>
          </a:xfrm>
          <a:prstGeom prst="rect">
            <a:avLst/>
          </a:prstGeom>
          <a:solidFill>
            <a:schemeClr val="accent6">
              <a:lumMod val="75000"/>
            </a:schemeClr>
          </a:solidFill>
          <a:ln w="9525" cap="flat" cmpd="sng" algn="ctr">
            <a:noFill/>
            <a:prstDash val="solid"/>
            <a:miter lim="800000"/>
            <a:headEnd type="none" w="med" len="med"/>
            <a:tailEnd type="none" w="med" len="med"/>
          </a:ln>
          <a:effectLst/>
        </p:spPr>
        <p:txBody>
          <a:bodyPr anchor="ctr" anchorCtr="1"/>
          <a:lstStyle/>
          <a:p>
            <a:pPr algn="ctr">
              <a:defRPr/>
            </a:pPr>
            <a:r>
              <a:rPr lang="es-ES" b="1" dirty="0">
                <a:solidFill>
                  <a:schemeClr val="bg1"/>
                </a:solidFill>
                <a:latin typeface="Arial"/>
                <a:cs typeface="Arial"/>
              </a:rPr>
              <a:t>Activo Corriente</a:t>
            </a:r>
          </a:p>
        </p:txBody>
      </p:sp>
      <p:sp>
        <p:nvSpPr>
          <p:cNvPr id="69638" name="Rectángulo 9"/>
          <p:cNvSpPr>
            <a:spLocks noChangeArrowheads="1"/>
          </p:cNvSpPr>
          <p:nvPr/>
        </p:nvSpPr>
        <p:spPr bwMode="auto">
          <a:xfrm>
            <a:off x="4211638" y="5167313"/>
            <a:ext cx="2251075" cy="962025"/>
          </a:xfrm>
          <a:prstGeom prst="rect">
            <a:avLst/>
          </a:prstGeom>
          <a:solidFill>
            <a:srgbClr val="30B9F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r>
              <a:rPr lang="es-ES" b="1">
                <a:solidFill>
                  <a:schemeClr val="bg1"/>
                </a:solidFill>
                <a:latin typeface="Arial" charset="0"/>
                <a:cs typeface="Arial" charset="0"/>
              </a:rPr>
              <a:t>Pasivo Corriente</a:t>
            </a:r>
          </a:p>
        </p:txBody>
      </p:sp>
      <p:sp>
        <p:nvSpPr>
          <p:cNvPr id="69639" name="Rectángulo 12"/>
          <p:cNvSpPr>
            <a:spLocks noChangeArrowheads="1"/>
          </p:cNvSpPr>
          <p:nvPr/>
        </p:nvSpPr>
        <p:spPr bwMode="auto">
          <a:xfrm>
            <a:off x="4211638" y="2978150"/>
            <a:ext cx="2251075" cy="1260475"/>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r>
              <a:rPr lang="es-ES" sz="2000" b="1">
                <a:solidFill>
                  <a:schemeClr val="bg1"/>
                </a:solidFill>
                <a:latin typeface="Arial" charset="0"/>
                <a:cs typeface="Arial" charset="0"/>
              </a:rPr>
              <a:t>Patrimonio Neto</a:t>
            </a:r>
          </a:p>
        </p:txBody>
      </p:sp>
      <p:sp>
        <p:nvSpPr>
          <p:cNvPr id="69640" name="CuadroTexto 11"/>
          <p:cNvSpPr txBox="1">
            <a:spLocks noChangeArrowheads="1"/>
          </p:cNvSpPr>
          <p:nvPr/>
        </p:nvSpPr>
        <p:spPr bwMode="auto">
          <a:xfrm>
            <a:off x="341313" y="765175"/>
            <a:ext cx="8370887"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just" eaLnBrk="1" hangingPunct="1">
              <a:spcAft>
                <a:spcPts val="600"/>
              </a:spcAft>
            </a:pPr>
            <a:r>
              <a:rPr lang="es-ES" sz="1800">
                <a:solidFill>
                  <a:srgbClr val="595959"/>
                </a:solidFill>
                <a:latin typeface="Arial" charset="0"/>
                <a:cs typeface="Times New Roman" charset="0"/>
              </a:rPr>
              <a:t>El simulador suministra un Balance de la compañía, que responde al esquema de bloques habitual, tal como muestra el siguiente gráfico.</a:t>
            </a:r>
          </a:p>
          <a:p>
            <a:pPr algn="just" eaLnBrk="1" hangingPunct="1">
              <a:spcAft>
                <a:spcPts val="600"/>
              </a:spcAft>
            </a:pPr>
            <a:r>
              <a:rPr lang="es-ES" sz="1800">
                <a:solidFill>
                  <a:srgbClr val="595959"/>
                </a:solidFill>
                <a:latin typeface="Arial" charset="0"/>
                <a:cs typeface="Times New Roman" charset="0"/>
              </a:rPr>
              <a:t>Las inversiones en ampliación de la capacidad productiva se verán reflejadas en el Activo No Corriente. Dichas inversiones deberán ser financiadas preferentemente a través de los recursos propios generados o a través de un Préstamo a Largo Plazo.</a:t>
            </a:r>
          </a:p>
        </p:txBody>
      </p:sp>
      <p:sp>
        <p:nvSpPr>
          <p:cNvPr id="69641" name="Rectángulo 13"/>
          <p:cNvSpPr>
            <a:spLocks noChangeArrowheads="1"/>
          </p:cNvSpPr>
          <p:nvPr/>
        </p:nvSpPr>
        <p:spPr bwMode="auto">
          <a:xfrm>
            <a:off x="1873250" y="2978150"/>
            <a:ext cx="2251075" cy="19812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r>
              <a:rPr lang="es-ES" sz="2000" b="1">
                <a:solidFill>
                  <a:schemeClr val="bg1"/>
                </a:solidFill>
                <a:latin typeface="Arial" charset="0"/>
                <a:cs typeface="Arial" charset="0"/>
              </a:rPr>
              <a:t>Activo No Corriente</a:t>
            </a:r>
          </a:p>
        </p:txBody>
      </p:sp>
      <p:sp>
        <p:nvSpPr>
          <p:cNvPr id="69642" name="Rectángulo 14"/>
          <p:cNvSpPr>
            <a:spLocks noChangeArrowheads="1"/>
          </p:cNvSpPr>
          <p:nvPr/>
        </p:nvSpPr>
        <p:spPr bwMode="auto">
          <a:xfrm>
            <a:off x="4213225" y="4238625"/>
            <a:ext cx="2251075" cy="96202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r>
              <a:rPr lang="es-ES" b="1">
                <a:solidFill>
                  <a:schemeClr val="bg1"/>
                </a:solidFill>
                <a:latin typeface="Arial" charset="0"/>
                <a:cs typeface="Arial" charset="0"/>
              </a:rPr>
              <a:t>Pasivo No Corriente</a:t>
            </a:r>
          </a:p>
        </p:txBody>
      </p:sp>
      <p:sp>
        <p:nvSpPr>
          <p:cNvPr id="69643" name="CuadroTexto 1"/>
          <p:cNvSpPr txBox="1">
            <a:spLocks noChangeArrowheads="1"/>
          </p:cNvSpPr>
          <p:nvPr/>
        </p:nvSpPr>
        <p:spPr bwMode="auto">
          <a:xfrm>
            <a:off x="71438" y="3429000"/>
            <a:ext cx="18907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eaLnBrk="1" hangingPunct="1"/>
            <a:r>
              <a:rPr lang="es-ES" sz="2000">
                <a:latin typeface="Arial" charset="0"/>
                <a:cs typeface="Arial" charset="0"/>
              </a:rPr>
              <a:t>Capacidad de Producción</a:t>
            </a:r>
          </a:p>
        </p:txBody>
      </p:sp>
      <p:sp>
        <p:nvSpPr>
          <p:cNvPr id="69644" name="CuadroTexto 15"/>
          <p:cNvSpPr txBox="1">
            <a:spLocks noChangeArrowheads="1"/>
          </p:cNvSpPr>
          <p:nvPr/>
        </p:nvSpPr>
        <p:spPr bwMode="auto">
          <a:xfrm>
            <a:off x="71438" y="5049838"/>
            <a:ext cx="1890712"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eaLnBrk="1" hangingPunct="1"/>
            <a:r>
              <a:rPr lang="es-ES" sz="2000">
                <a:latin typeface="Arial" charset="0"/>
                <a:cs typeface="Arial" charset="0"/>
              </a:rPr>
              <a:t>Inventario</a:t>
            </a:r>
          </a:p>
          <a:p>
            <a:pPr algn="ctr" eaLnBrk="1" hangingPunct="1"/>
            <a:r>
              <a:rPr lang="es-ES" sz="2000">
                <a:latin typeface="Arial" charset="0"/>
                <a:cs typeface="Arial" charset="0"/>
              </a:rPr>
              <a:t>Clientes</a:t>
            </a:r>
          </a:p>
          <a:p>
            <a:pPr algn="ctr" eaLnBrk="1" hangingPunct="1"/>
            <a:r>
              <a:rPr lang="es-ES" sz="2000">
                <a:latin typeface="Arial" charset="0"/>
                <a:cs typeface="Arial" charset="0"/>
              </a:rPr>
              <a:t>Tesorería</a:t>
            </a:r>
          </a:p>
        </p:txBody>
      </p:sp>
      <p:sp>
        <p:nvSpPr>
          <p:cNvPr id="69645" name="CuadroTexto 16"/>
          <p:cNvSpPr txBox="1">
            <a:spLocks noChangeArrowheads="1"/>
          </p:cNvSpPr>
          <p:nvPr/>
        </p:nvSpPr>
        <p:spPr bwMode="auto">
          <a:xfrm>
            <a:off x="6858000" y="2978150"/>
            <a:ext cx="189071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eaLnBrk="1" hangingPunct="1"/>
            <a:r>
              <a:rPr lang="es-ES" sz="2000">
                <a:latin typeface="Arial" charset="0"/>
                <a:cs typeface="Arial" charset="0"/>
              </a:rPr>
              <a:t>Capital</a:t>
            </a:r>
          </a:p>
          <a:p>
            <a:pPr algn="ctr" eaLnBrk="1" hangingPunct="1"/>
            <a:r>
              <a:rPr lang="es-ES" sz="2000">
                <a:latin typeface="Arial" charset="0"/>
                <a:cs typeface="Arial" charset="0"/>
              </a:rPr>
              <a:t>Reservas</a:t>
            </a:r>
          </a:p>
          <a:p>
            <a:pPr algn="ctr" eaLnBrk="1" hangingPunct="1"/>
            <a:r>
              <a:rPr lang="es-ES" sz="2000">
                <a:latin typeface="Arial" charset="0"/>
                <a:cs typeface="Arial" charset="0"/>
              </a:rPr>
              <a:t>Beneficio del periodo</a:t>
            </a:r>
          </a:p>
        </p:txBody>
      </p:sp>
      <p:sp>
        <p:nvSpPr>
          <p:cNvPr id="69646" name="CuadroTexto 17"/>
          <p:cNvSpPr txBox="1">
            <a:spLocks noChangeArrowheads="1"/>
          </p:cNvSpPr>
          <p:nvPr/>
        </p:nvSpPr>
        <p:spPr bwMode="auto">
          <a:xfrm>
            <a:off x="6858000" y="4341813"/>
            <a:ext cx="18907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eaLnBrk="1" hangingPunct="1"/>
            <a:r>
              <a:rPr lang="es-ES" sz="2000">
                <a:latin typeface="Arial" charset="0"/>
                <a:cs typeface="Arial" charset="0"/>
              </a:rPr>
              <a:t>Préstamo Largo Plazo</a:t>
            </a:r>
          </a:p>
        </p:txBody>
      </p:sp>
      <p:sp>
        <p:nvSpPr>
          <p:cNvPr id="69647" name="CuadroTexto 18"/>
          <p:cNvSpPr txBox="1">
            <a:spLocks noChangeArrowheads="1"/>
          </p:cNvSpPr>
          <p:nvPr/>
        </p:nvSpPr>
        <p:spPr bwMode="auto">
          <a:xfrm>
            <a:off x="6462713" y="5205413"/>
            <a:ext cx="2590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eaLnBrk="1" hangingPunct="1"/>
            <a:r>
              <a:rPr lang="es-ES" sz="1800">
                <a:latin typeface="Arial" charset="0"/>
                <a:cs typeface="Arial" charset="0"/>
              </a:rPr>
              <a:t>Préstamo CP Ordinario</a:t>
            </a:r>
          </a:p>
          <a:p>
            <a:pPr algn="ctr" eaLnBrk="1" hangingPunct="1"/>
            <a:r>
              <a:rPr lang="es-ES" sz="1800">
                <a:latin typeface="Arial" charset="0"/>
                <a:cs typeface="Arial" charset="0"/>
              </a:rPr>
              <a:t>Crédito Extraordinario</a:t>
            </a:r>
          </a:p>
          <a:p>
            <a:pPr algn="ctr" eaLnBrk="1" hangingPunct="1"/>
            <a:r>
              <a:rPr lang="es-ES" sz="1800">
                <a:latin typeface="Arial" charset="0"/>
                <a:cs typeface="Arial" charset="0"/>
              </a:rPr>
              <a:t>Proveedores</a:t>
            </a:r>
          </a:p>
        </p:txBody>
      </p:sp>
      <p:sp>
        <p:nvSpPr>
          <p:cNvPr id="69648" name="Título 3"/>
          <p:cNvSpPr>
            <a:spLocks noGrp="1"/>
          </p:cNvSpPr>
          <p:nvPr>
            <p:ph type="title"/>
          </p:nvPr>
        </p:nvSpPr>
        <p:spPr>
          <a:xfrm>
            <a:off x="539750" y="115888"/>
            <a:ext cx="8299450" cy="593725"/>
          </a:xfrm>
        </p:spPr>
        <p:txBody>
          <a:bodyPr/>
          <a:lstStyle/>
          <a:p>
            <a:r>
              <a:rPr lang="es-ES">
                <a:ea typeface="ＭＳ Ｐゴシック" charset="0"/>
                <a:cs typeface="ＭＳ Ｐゴシック" charset="0"/>
              </a:rPr>
              <a:t>BALANCE</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232025" y="2798763"/>
            <a:ext cx="4679950" cy="2430462"/>
          </a:xfrm>
        </p:spPr>
        <p:txBody>
          <a:bodyPr/>
          <a:lstStyle/>
          <a:p>
            <a:pPr>
              <a:defRPr/>
            </a:pPr>
            <a:r>
              <a:rPr>
                <a:solidFill>
                  <a:schemeClr val="bg1"/>
                </a:solidFill>
                <a:latin typeface="Calibri" charset="0"/>
              </a:rPr>
              <a:t>OBJETIVOS Y MODELO DE </a:t>
            </a:r>
            <a:r>
              <a:rPr smtClean="0">
                <a:solidFill>
                  <a:schemeClr val="bg1"/>
                </a:solidFill>
                <a:latin typeface="Calibri" charset="0"/>
              </a:rPr>
              <a:t>GESTIÓN</a:t>
            </a:r>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3"/>
          <p:cNvSpPr>
            <a:spLocks noGrp="1" noChangeArrowheads="1"/>
          </p:cNvSpPr>
          <p:nvPr>
            <p:ph type="body" idx="1"/>
          </p:nvPr>
        </p:nvSpPr>
        <p:spPr>
          <a:xfrm>
            <a:off x="285750" y="785813"/>
            <a:ext cx="8229600" cy="5072062"/>
          </a:xfrm>
        </p:spPr>
        <p:txBody>
          <a:bodyPr/>
          <a:lstStyle/>
          <a:p>
            <a:pPr algn="just" eaLnBrk="1" hangingPunct="1"/>
            <a:r>
              <a:rPr lang="es-ES" sz="2000">
                <a:solidFill>
                  <a:srgbClr val="595959"/>
                </a:solidFill>
                <a:latin typeface="Calibri" charset="0"/>
                <a:ea typeface="ＭＳ Ｐゴシック" charset="0"/>
                <a:cs typeface="Arial" charset="0"/>
              </a:rPr>
              <a:t>Todas las compañías parten de la </a:t>
            </a:r>
            <a:r>
              <a:rPr lang="es-ES" sz="2000" b="1">
                <a:solidFill>
                  <a:srgbClr val="C00000"/>
                </a:solidFill>
                <a:latin typeface="Calibri" charset="0"/>
                <a:ea typeface="ＭＳ Ｐゴシック" charset="0"/>
                <a:cs typeface="Arial" charset="0"/>
              </a:rPr>
              <a:t>misma posición competitiva </a:t>
            </a:r>
            <a:r>
              <a:rPr lang="es-ES" sz="2000">
                <a:solidFill>
                  <a:srgbClr val="595959"/>
                </a:solidFill>
                <a:latin typeface="Calibri" charset="0"/>
                <a:ea typeface="ＭＳ Ｐゴシック" charset="0"/>
                <a:cs typeface="Arial" charset="0"/>
              </a:rPr>
              <a:t>en el mercado.</a:t>
            </a:r>
          </a:p>
          <a:p>
            <a:pPr algn="just" eaLnBrk="1" hangingPunct="1"/>
            <a:r>
              <a:rPr lang="es-ES" sz="2000">
                <a:solidFill>
                  <a:srgbClr val="595959"/>
                </a:solidFill>
                <a:latin typeface="Calibri" charset="0"/>
                <a:ea typeface="ＭＳ Ｐゴシック" charset="0"/>
                <a:cs typeface="Arial" charset="0"/>
              </a:rPr>
              <a:t>Cada una de ellas deberá </a:t>
            </a:r>
            <a:r>
              <a:rPr lang="es-ES" sz="2000" b="1">
                <a:solidFill>
                  <a:srgbClr val="C00000"/>
                </a:solidFill>
                <a:latin typeface="Calibri" charset="0"/>
                <a:ea typeface="ＭＳ Ｐゴシック" charset="0"/>
                <a:cs typeface="Arial" charset="0"/>
              </a:rPr>
              <a:t>diseñar la estrategia</a:t>
            </a:r>
            <a:r>
              <a:rPr lang="es-ES" sz="2000">
                <a:solidFill>
                  <a:srgbClr val="C00000"/>
                </a:solidFill>
                <a:latin typeface="Calibri" charset="0"/>
                <a:ea typeface="ＭＳ Ｐゴシック" charset="0"/>
                <a:cs typeface="Arial" charset="0"/>
              </a:rPr>
              <a:t> </a:t>
            </a:r>
            <a:r>
              <a:rPr lang="es-ES" sz="2000">
                <a:solidFill>
                  <a:srgbClr val="595959"/>
                </a:solidFill>
                <a:latin typeface="Calibri" charset="0"/>
                <a:ea typeface="ＭＳ Ｐゴシック" charset="0"/>
                <a:cs typeface="Arial" charset="0"/>
              </a:rPr>
              <a:t>y tomar las decisiones correspondientes.</a:t>
            </a:r>
          </a:p>
          <a:p>
            <a:pPr algn="just" eaLnBrk="1" hangingPunct="1"/>
            <a:r>
              <a:rPr lang="es-ES" sz="2000">
                <a:solidFill>
                  <a:srgbClr val="595959"/>
                </a:solidFill>
                <a:latin typeface="Calibri" charset="0"/>
                <a:ea typeface="ＭＳ Ｐゴシック" charset="0"/>
                <a:cs typeface="Arial" charset="0"/>
              </a:rPr>
              <a:t>El objetivo estratégico es </a:t>
            </a:r>
            <a:r>
              <a:rPr lang="es-ES" sz="2000" b="1">
                <a:solidFill>
                  <a:srgbClr val="C00000"/>
                </a:solidFill>
                <a:latin typeface="Calibri" charset="0"/>
                <a:ea typeface="ＭＳ Ｐゴシック" charset="0"/>
                <a:cs typeface="Arial" charset="0"/>
              </a:rPr>
              <a:t>incrementar</a:t>
            </a:r>
            <a:r>
              <a:rPr lang="es-ES" sz="2000">
                <a:solidFill>
                  <a:srgbClr val="595959"/>
                </a:solidFill>
                <a:latin typeface="Calibri" charset="0"/>
                <a:ea typeface="ＭＳ Ｐゴシック" charset="0"/>
                <a:cs typeface="Arial" charset="0"/>
              </a:rPr>
              <a:t> por lo menos un </a:t>
            </a:r>
            <a:r>
              <a:rPr lang="es-ES" sz="2000" b="1">
                <a:solidFill>
                  <a:srgbClr val="C00000"/>
                </a:solidFill>
                <a:latin typeface="Calibri" charset="0"/>
                <a:ea typeface="ＭＳ Ｐゴシック" charset="0"/>
                <a:cs typeface="Arial" charset="0"/>
              </a:rPr>
              <a:t>10%</a:t>
            </a:r>
            <a:r>
              <a:rPr lang="es-ES" sz="2000">
                <a:solidFill>
                  <a:srgbClr val="595959"/>
                </a:solidFill>
                <a:latin typeface="Calibri" charset="0"/>
                <a:ea typeface="ＭＳ Ｐゴシック" charset="0"/>
                <a:cs typeface="Arial" charset="0"/>
              </a:rPr>
              <a:t> el valor de la compañía </a:t>
            </a:r>
            <a:r>
              <a:rPr lang="es-ES" sz="2000" b="1">
                <a:solidFill>
                  <a:srgbClr val="C00000"/>
                </a:solidFill>
                <a:latin typeface="Calibri" charset="0"/>
                <a:ea typeface="ＭＳ Ｐゴシック" charset="0"/>
                <a:cs typeface="Arial" charset="0"/>
              </a:rPr>
              <a:t>anualmente</a:t>
            </a:r>
            <a:r>
              <a:rPr lang="es-ES" sz="2000">
                <a:solidFill>
                  <a:srgbClr val="595959"/>
                </a:solidFill>
                <a:latin typeface="Calibri" charset="0"/>
                <a:ea typeface="ＭＳ Ｐゴシック" charset="0"/>
                <a:cs typeface="Arial" charset="0"/>
              </a:rPr>
              <a:t>.</a:t>
            </a:r>
          </a:p>
          <a:p>
            <a:pPr algn="just" eaLnBrk="1" hangingPunct="1"/>
            <a:endParaRPr lang="es-ES" sz="2000">
              <a:solidFill>
                <a:srgbClr val="595959"/>
              </a:solidFill>
              <a:latin typeface="Calibri" charset="0"/>
              <a:ea typeface="ＭＳ Ｐゴシック" charset="0"/>
              <a:cs typeface="Arial" charset="0"/>
            </a:endParaRPr>
          </a:p>
          <a:p>
            <a:pPr algn="just" eaLnBrk="1" hangingPunct="1"/>
            <a:r>
              <a:rPr lang="es-ES" sz="2000">
                <a:solidFill>
                  <a:srgbClr val="595959"/>
                </a:solidFill>
                <a:latin typeface="Calibri" charset="0"/>
                <a:ea typeface="ＭＳ Ｐゴシック" charset="0"/>
                <a:cs typeface="Arial" charset="0"/>
              </a:rPr>
              <a:t>Directrices:  </a:t>
            </a:r>
          </a:p>
          <a:p>
            <a:pPr lvl="1" algn="just" eaLnBrk="1" hangingPunct="1"/>
            <a:r>
              <a:rPr lang="es-ES" sz="2000">
                <a:solidFill>
                  <a:srgbClr val="595959"/>
                </a:solidFill>
                <a:latin typeface="Calibri" charset="0"/>
                <a:ea typeface="ＭＳ Ｐゴシック" charset="0"/>
                <a:cs typeface="Arial" charset="0"/>
              </a:rPr>
              <a:t>Mantener el </a:t>
            </a:r>
            <a:r>
              <a:rPr lang="es-ES" sz="2000" b="1">
                <a:solidFill>
                  <a:srgbClr val="C00000"/>
                </a:solidFill>
                <a:latin typeface="Calibri" charset="0"/>
                <a:ea typeface="ＭＳ Ｐゴシック" charset="0"/>
                <a:cs typeface="Arial" charset="0"/>
              </a:rPr>
              <a:t>posicionamiento y liderazgo</a:t>
            </a:r>
            <a:r>
              <a:rPr lang="es-ES" sz="2000">
                <a:solidFill>
                  <a:srgbClr val="595959"/>
                </a:solidFill>
                <a:latin typeface="Calibri" charset="0"/>
                <a:ea typeface="ＭＳ Ｐゴシック" charset="0"/>
                <a:cs typeface="Arial" charset="0"/>
              </a:rPr>
              <a:t> en los </a:t>
            </a:r>
            <a:r>
              <a:rPr lang="es-ES" sz="2000" b="1">
                <a:solidFill>
                  <a:srgbClr val="C00000"/>
                </a:solidFill>
                <a:latin typeface="Calibri" charset="0"/>
                <a:ea typeface="ＭＳ Ｐゴシック" charset="0"/>
                <a:cs typeface="Arial" charset="0"/>
              </a:rPr>
              <a:t>mercados actuales</a:t>
            </a:r>
            <a:r>
              <a:rPr lang="es-ES" sz="2000">
                <a:solidFill>
                  <a:srgbClr val="595959"/>
                </a:solidFill>
                <a:latin typeface="Calibri" charset="0"/>
                <a:ea typeface="ＭＳ Ｐゴシック" charset="0"/>
                <a:cs typeface="Arial" charset="0"/>
              </a:rPr>
              <a:t>. </a:t>
            </a:r>
          </a:p>
          <a:p>
            <a:pPr lvl="1" algn="just" eaLnBrk="1" hangingPunct="1"/>
            <a:r>
              <a:rPr lang="es-ES" sz="2000" b="1">
                <a:solidFill>
                  <a:srgbClr val="C00000"/>
                </a:solidFill>
                <a:latin typeface="Calibri" charset="0"/>
                <a:ea typeface="ＭＳ Ｐゴシック" charset="0"/>
                <a:cs typeface="Arial" charset="0"/>
              </a:rPr>
              <a:t>Incrementar la presencia</a:t>
            </a:r>
            <a:r>
              <a:rPr lang="es-ES" sz="2000" b="1">
                <a:solidFill>
                  <a:srgbClr val="595959"/>
                </a:solidFill>
                <a:latin typeface="Calibri" charset="0"/>
                <a:ea typeface="ＭＳ Ｐゴシック" charset="0"/>
                <a:cs typeface="Arial" charset="0"/>
              </a:rPr>
              <a:t> </a:t>
            </a:r>
            <a:r>
              <a:rPr lang="es-ES" sz="2000">
                <a:solidFill>
                  <a:srgbClr val="595959"/>
                </a:solidFill>
                <a:latin typeface="Calibri" charset="0"/>
                <a:ea typeface="ＭＳ Ｐゴシック" charset="0"/>
                <a:cs typeface="Arial" charset="0"/>
              </a:rPr>
              <a:t>en nuevas áreas geográficas.</a:t>
            </a:r>
          </a:p>
          <a:p>
            <a:pPr lvl="1" algn="just" eaLnBrk="1" hangingPunct="1"/>
            <a:r>
              <a:rPr lang="es-ES" sz="2000" b="1">
                <a:solidFill>
                  <a:srgbClr val="C00000"/>
                </a:solidFill>
                <a:latin typeface="Calibri" charset="0"/>
                <a:ea typeface="ＭＳ Ｐゴシック" charset="0"/>
                <a:cs typeface="Arial" charset="0"/>
              </a:rPr>
              <a:t>Mantener un ratio de crecimiento y rentabilidad </a:t>
            </a:r>
            <a:r>
              <a:rPr lang="es-ES" sz="2000">
                <a:solidFill>
                  <a:srgbClr val="595959"/>
                </a:solidFill>
                <a:latin typeface="Calibri" charset="0"/>
                <a:ea typeface="ＭＳ Ｐゴシック" charset="0"/>
                <a:cs typeface="Arial" charset="0"/>
              </a:rPr>
              <a:t>óptimo para la compañía. </a:t>
            </a:r>
          </a:p>
          <a:p>
            <a:pPr lvl="1" algn="just" eaLnBrk="1" hangingPunct="1"/>
            <a:r>
              <a:rPr lang="es-ES" sz="2000">
                <a:solidFill>
                  <a:srgbClr val="595959"/>
                </a:solidFill>
                <a:latin typeface="Calibri" charset="0"/>
                <a:ea typeface="ＭＳ Ｐゴシック" charset="0"/>
                <a:cs typeface="Arial" charset="0"/>
              </a:rPr>
              <a:t>Identificar y aprovechar </a:t>
            </a:r>
            <a:r>
              <a:rPr lang="es-ES" sz="2000" b="1">
                <a:solidFill>
                  <a:srgbClr val="C00000"/>
                </a:solidFill>
                <a:latin typeface="Calibri" charset="0"/>
                <a:ea typeface="ＭＳ Ｐゴシック" charset="0"/>
                <a:cs typeface="Arial" charset="0"/>
              </a:rPr>
              <a:t>oportunidades para mejorar los costes</a:t>
            </a:r>
            <a:r>
              <a:rPr lang="es-ES" sz="2000">
                <a:solidFill>
                  <a:srgbClr val="595959"/>
                </a:solidFill>
                <a:latin typeface="Calibri" charset="0"/>
                <a:ea typeface="ＭＳ Ｐゴシック" charset="0"/>
                <a:cs typeface="Arial" charset="0"/>
              </a:rPr>
              <a:t>. </a:t>
            </a:r>
          </a:p>
          <a:p>
            <a:pPr lvl="1" algn="just" eaLnBrk="1" hangingPunct="1"/>
            <a:r>
              <a:rPr lang="es-ES" sz="2000" b="1">
                <a:solidFill>
                  <a:srgbClr val="C00000"/>
                </a:solidFill>
                <a:latin typeface="Calibri" charset="0"/>
                <a:ea typeface="ＭＳ Ｐゴシック" charset="0"/>
                <a:cs typeface="Arial" charset="0"/>
              </a:rPr>
              <a:t>Internacionalizar la marca</a:t>
            </a:r>
            <a:r>
              <a:rPr lang="es-ES" sz="2000">
                <a:solidFill>
                  <a:srgbClr val="595959"/>
                </a:solidFill>
                <a:latin typeface="Calibri" charset="0"/>
                <a:ea typeface="ＭＳ Ｐゴシック" charset="0"/>
                <a:cs typeface="Arial" charset="0"/>
              </a:rPr>
              <a:t>. </a:t>
            </a:r>
          </a:p>
        </p:txBody>
      </p:sp>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2"/>
          <p:cNvSpPr txBox="1">
            <a:spLocks noChangeArrowheads="1"/>
          </p:cNvSpPr>
          <p:nvPr/>
        </p:nvSpPr>
        <p:spPr bwMode="auto">
          <a:xfrm>
            <a:off x="409575" y="103188"/>
            <a:ext cx="8299450" cy="611187"/>
          </a:xfrm>
          <a:prstGeom prst="rect">
            <a:avLst/>
          </a:prstGeom>
          <a:noFill/>
          <a:ln w="9525">
            <a:noFill/>
            <a:miter lim="800000"/>
            <a:headEnd/>
            <a:tailEnd/>
          </a:ln>
        </p:spPr>
        <p:txBody>
          <a:bodyPr anchor="ctr"/>
          <a:lstStyle/>
          <a:p>
            <a:pPr algn="ctr" eaLnBrk="0" hangingPunct="0">
              <a:defRPr/>
            </a:pPr>
            <a:r>
              <a:rPr kumimoji="0" lang="es-ES_tradnl" sz="2800" b="1" kern="0" dirty="0">
                <a:solidFill>
                  <a:schemeClr val="accent6">
                    <a:lumMod val="75000"/>
                  </a:schemeClr>
                </a:solidFill>
                <a:latin typeface="Arial" pitchFamily="34" charset="0"/>
                <a:ea typeface="+mj-ea"/>
                <a:cs typeface="+mj-cs"/>
              </a:rPr>
              <a:t>OBJETIVOS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3"/>
          <p:cNvSpPr>
            <a:spLocks noGrp="1" noChangeArrowheads="1"/>
          </p:cNvSpPr>
          <p:nvPr>
            <p:ph type="body" idx="1"/>
          </p:nvPr>
        </p:nvSpPr>
        <p:spPr>
          <a:xfrm>
            <a:off x="352425" y="728663"/>
            <a:ext cx="7877175" cy="5214937"/>
          </a:xfrm>
        </p:spPr>
        <p:txBody>
          <a:bodyPr/>
          <a:lstStyle/>
          <a:p>
            <a:pPr marL="57150" indent="0" algn="just" eaLnBrk="1" hangingPunct="1">
              <a:buFontTx/>
              <a:buNone/>
            </a:pPr>
            <a:r>
              <a:rPr lang="es-ES" sz="2200">
                <a:solidFill>
                  <a:srgbClr val="595959"/>
                </a:solidFill>
                <a:latin typeface="Calibri" charset="0"/>
                <a:ea typeface="ＭＳ Ｐゴシック" charset="0"/>
                <a:cs typeface="Arial" charset="0"/>
              </a:rPr>
              <a:t>Para realizar una buena gestión de tu compañía tendrás diversos indicadores. Algunos son:</a:t>
            </a:r>
          </a:p>
          <a:p>
            <a:pPr marL="57150" indent="0" algn="just" eaLnBrk="1" hangingPunct="1"/>
            <a:r>
              <a:rPr lang="es-ES" sz="2200">
                <a:solidFill>
                  <a:srgbClr val="595959"/>
                </a:solidFill>
                <a:latin typeface="Calibri" charset="0"/>
                <a:ea typeface="ＭＳ Ｐゴシック" charset="0"/>
                <a:cs typeface="Arial" charset="0"/>
              </a:rPr>
              <a:t> Ventas </a:t>
            </a:r>
          </a:p>
          <a:p>
            <a:pPr marL="57150" indent="0" algn="just" eaLnBrk="1" hangingPunct="1"/>
            <a:r>
              <a:rPr lang="es-ES" sz="2200">
                <a:solidFill>
                  <a:srgbClr val="595959"/>
                </a:solidFill>
                <a:latin typeface="Calibri" charset="0"/>
                <a:ea typeface="ＭＳ Ｐゴシック" charset="0"/>
                <a:cs typeface="Arial" charset="0"/>
              </a:rPr>
              <a:t> Participación de mercado</a:t>
            </a:r>
          </a:p>
          <a:p>
            <a:pPr marL="57150" indent="0" algn="just" eaLnBrk="1" hangingPunct="1"/>
            <a:r>
              <a:rPr lang="es-ES" sz="2200">
                <a:solidFill>
                  <a:srgbClr val="595959"/>
                </a:solidFill>
                <a:latin typeface="Calibri" charset="0"/>
                <a:ea typeface="ＭＳ Ｐゴシック" charset="0"/>
                <a:cs typeface="Arial" charset="0"/>
              </a:rPr>
              <a:t> Ingresos</a:t>
            </a:r>
          </a:p>
          <a:p>
            <a:pPr marL="57150" indent="0" algn="just" eaLnBrk="1" hangingPunct="1"/>
            <a:r>
              <a:rPr lang="es-ES" sz="2200">
                <a:solidFill>
                  <a:srgbClr val="595959"/>
                </a:solidFill>
                <a:latin typeface="Calibri" charset="0"/>
                <a:ea typeface="ＭＳ Ｐゴシック" charset="0"/>
                <a:cs typeface="Arial" charset="0"/>
              </a:rPr>
              <a:t> Nivel de Diseño de los productos</a:t>
            </a:r>
          </a:p>
          <a:p>
            <a:pPr marL="57150" indent="0" algn="just" eaLnBrk="1" hangingPunct="1"/>
            <a:r>
              <a:rPr lang="es-ES" sz="2200">
                <a:solidFill>
                  <a:srgbClr val="595959"/>
                </a:solidFill>
                <a:latin typeface="Calibri" charset="0"/>
                <a:ea typeface="ＭＳ Ｐゴシック" charset="0"/>
                <a:cs typeface="Arial" charset="0"/>
              </a:rPr>
              <a:t> Nivel de Tecnología Industrial</a:t>
            </a:r>
          </a:p>
          <a:p>
            <a:pPr marL="57150" indent="0" algn="just" eaLnBrk="1" hangingPunct="1"/>
            <a:r>
              <a:rPr lang="es-ES" sz="2200">
                <a:solidFill>
                  <a:srgbClr val="595959"/>
                </a:solidFill>
                <a:latin typeface="Calibri" charset="0"/>
                <a:ea typeface="ＭＳ Ｐゴシック" charset="0"/>
                <a:cs typeface="Arial" charset="0"/>
              </a:rPr>
              <a:t> Tasa de Ocupación de las Fábricas</a:t>
            </a:r>
          </a:p>
          <a:p>
            <a:pPr marL="57150" indent="0" algn="just" eaLnBrk="1" hangingPunct="1"/>
            <a:r>
              <a:rPr lang="es-ES" sz="2200">
                <a:solidFill>
                  <a:srgbClr val="595959"/>
                </a:solidFill>
                <a:latin typeface="Calibri" charset="0"/>
                <a:ea typeface="ＭＳ Ｐゴシック" charset="0"/>
                <a:cs typeface="Arial" charset="0"/>
              </a:rPr>
              <a:t> Valor de Marca</a:t>
            </a:r>
          </a:p>
          <a:p>
            <a:pPr marL="57150" indent="0" algn="just" eaLnBrk="1" hangingPunct="1"/>
            <a:r>
              <a:rPr lang="es-ES" sz="2200">
                <a:solidFill>
                  <a:srgbClr val="595959"/>
                </a:solidFill>
                <a:latin typeface="Calibri" charset="0"/>
                <a:ea typeface="ＭＳ Ｐゴシック" charset="0"/>
                <a:cs typeface="Arial" charset="0"/>
              </a:rPr>
              <a:t> Nivel de costes</a:t>
            </a:r>
          </a:p>
          <a:p>
            <a:pPr marL="57150" indent="0" algn="just" eaLnBrk="1" hangingPunct="1"/>
            <a:r>
              <a:rPr lang="es-ES" sz="2200">
                <a:solidFill>
                  <a:srgbClr val="595959"/>
                </a:solidFill>
                <a:latin typeface="Calibri" charset="0"/>
                <a:ea typeface="ＭＳ Ｐゴシック" charset="0"/>
                <a:cs typeface="Arial" charset="0"/>
              </a:rPr>
              <a:t> Beneficios</a:t>
            </a:r>
          </a:p>
          <a:p>
            <a:pPr marL="57150" indent="0" algn="just" eaLnBrk="1" hangingPunct="1"/>
            <a:r>
              <a:rPr lang="es-ES" sz="2200">
                <a:solidFill>
                  <a:srgbClr val="595959"/>
                </a:solidFill>
                <a:latin typeface="Calibri" charset="0"/>
                <a:ea typeface="ＭＳ Ｐゴシック" charset="0"/>
                <a:cs typeface="Arial" charset="0"/>
              </a:rPr>
              <a:t> Ratios financieros</a:t>
            </a:r>
          </a:p>
        </p:txBody>
      </p:sp>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5779"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INDICADORES DE GESTIÓN</a:t>
            </a:r>
          </a:p>
        </p:txBody>
      </p:sp>
      <p:pic>
        <p:nvPicPr>
          <p:cNvPr id="75780" name="Imagen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38788" y="1341438"/>
            <a:ext cx="27066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3"/>
          <p:cNvSpPr>
            <a:spLocks noGrp="1" noChangeArrowheads="1"/>
          </p:cNvSpPr>
          <p:nvPr>
            <p:ph type="body" idx="1"/>
          </p:nvPr>
        </p:nvSpPr>
        <p:spPr>
          <a:xfrm>
            <a:off x="285750" y="3200400"/>
            <a:ext cx="8172450" cy="2714625"/>
          </a:xfrm>
        </p:spPr>
        <p:txBody>
          <a:bodyPr/>
          <a:lstStyle/>
          <a:p>
            <a:pPr algn="just" eaLnBrk="1" hangingPunct="1">
              <a:spcBef>
                <a:spcPts val="400"/>
              </a:spcBef>
            </a:pPr>
            <a:r>
              <a:rPr lang="es-ES" sz="2000">
                <a:solidFill>
                  <a:srgbClr val="595959"/>
                </a:solidFill>
                <a:latin typeface="Calibri" charset="0"/>
                <a:ea typeface="ＭＳ Ｐゴシック" charset="0"/>
                <a:cs typeface="Arial" charset="0"/>
              </a:rPr>
              <a:t>Importante:</a:t>
            </a:r>
          </a:p>
          <a:p>
            <a:pPr lvl="1" algn="just" eaLnBrk="1" hangingPunct="1">
              <a:spcBef>
                <a:spcPts val="400"/>
              </a:spcBef>
            </a:pPr>
            <a:r>
              <a:rPr lang="es-ES" sz="2000" b="1">
                <a:solidFill>
                  <a:srgbClr val="595959"/>
                </a:solidFill>
                <a:latin typeface="Calibri" charset="0"/>
                <a:ea typeface="ＭＳ Ｐゴシック" charset="0"/>
                <a:cs typeface="Arial" charset="0"/>
              </a:rPr>
              <a:t> </a:t>
            </a:r>
            <a:r>
              <a:rPr lang="es-ES" sz="2000" b="1">
                <a:solidFill>
                  <a:srgbClr val="C00000"/>
                </a:solidFill>
                <a:latin typeface="Calibri" charset="0"/>
                <a:ea typeface="ＭＳ Ｐゴシック" charset="0"/>
                <a:cs typeface="Arial" charset="0"/>
              </a:rPr>
              <a:t>Comprender el entorno</a:t>
            </a:r>
            <a:r>
              <a:rPr lang="es-ES" sz="2000">
                <a:solidFill>
                  <a:srgbClr val="595959"/>
                </a:solidFill>
                <a:latin typeface="Calibri" charset="0"/>
                <a:ea typeface="ＭＳ Ｐゴシック" charset="0"/>
                <a:cs typeface="Arial" charset="0"/>
              </a:rPr>
              <a:t> y la evolución prevista a corto y medio plazo. </a:t>
            </a:r>
          </a:p>
          <a:p>
            <a:pPr lvl="1" algn="just" eaLnBrk="1" hangingPunct="1">
              <a:spcBef>
                <a:spcPts val="400"/>
              </a:spcBef>
            </a:pPr>
            <a:r>
              <a:rPr lang="es-ES" sz="2000">
                <a:solidFill>
                  <a:srgbClr val="595959"/>
                </a:solidFill>
                <a:latin typeface="Calibri" charset="0"/>
                <a:ea typeface="ＭＳ Ｐゴシック" charset="0"/>
                <a:cs typeface="Arial" charset="0"/>
              </a:rPr>
              <a:t> Realizar </a:t>
            </a:r>
            <a:r>
              <a:rPr lang="es-ES" sz="2000" b="1">
                <a:solidFill>
                  <a:srgbClr val="C00000"/>
                </a:solidFill>
                <a:latin typeface="Calibri" charset="0"/>
                <a:ea typeface="ＭＳ Ｐゴシック" charset="0"/>
                <a:cs typeface="Arial" charset="0"/>
              </a:rPr>
              <a:t>seguimiento de la competencia</a:t>
            </a:r>
            <a:r>
              <a:rPr lang="es-ES" sz="2000">
                <a:solidFill>
                  <a:srgbClr val="595959"/>
                </a:solidFill>
                <a:latin typeface="Calibri" charset="0"/>
                <a:ea typeface="ＭＳ Ｐゴシック" charset="0"/>
                <a:cs typeface="Arial" charset="0"/>
              </a:rPr>
              <a:t>.</a:t>
            </a:r>
          </a:p>
          <a:p>
            <a:pPr lvl="1" algn="just" eaLnBrk="1" hangingPunct="1">
              <a:spcBef>
                <a:spcPts val="400"/>
              </a:spcBef>
            </a:pPr>
            <a:r>
              <a:rPr lang="es-ES" sz="2000" b="1">
                <a:solidFill>
                  <a:srgbClr val="595959"/>
                </a:solidFill>
                <a:latin typeface="Calibri" charset="0"/>
                <a:ea typeface="ＭＳ Ｐゴシック" charset="0"/>
                <a:cs typeface="Arial" charset="0"/>
              </a:rPr>
              <a:t> </a:t>
            </a:r>
            <a:r>
              <a:rPr lang="es-ES" sz="2000" b="1">
                <a:solidFill>
                  <a:srgbClr val="C00000"/>
                </a:solidFill>
                <a:latin typeface="Calibri" charset="0"/>
                <a:ea typeface="ＭＳ Ｐゴシック" charset="0"/>
                <a:cs typeface="Arial" charset="0"/>
              </a:rPr>
              <a:t>Conocer en profundidad el mercado</a:t>
            </a:r>
            <a:r>
              <a:rPr lang="es-ES" sz="2000">
                <a:solidFill>
                  <a:srgbClr val="595959"/>
                </a:solidFill>
                <a:latin typeface="Calibri" charset="0"/>
                <a:ea typeface="ＭＳ Ｐゴシック" charset="0"/>
                <a:cs typeface="Arial" charset="0"/>
              </a:rPr>
              <a:t> y cada uno de los segmentos. </a:t>
            </a:r>
          </a:p>
          <a:p>
            <a:pPr lvl="1" algn="just" eaLnBrk="1" hangingPunct="1">
              <a:spcBef>
                <a:spcPts val="400"/>
              </a:spcBef>
            </a:pPr>
            <a:r>
              <a:rPr lang="es-ES" sz="2000">
                <a:solidFill>
                  <a:srgbClr val="595959"/>
                </a:solidFill>
                <a:latin typeface="Calibri" charset="0"/>
                <a:ea typeface="ＭＳ Ｐゴシック" charset="0"/>
                <a:cs typeface="Arial" charset="0"/>
              </a:rPr>
              <a:t> Realizar una </a:t>
            </a:r>
            <a:r>
              <a:rPr lang="es-ES" sz="2000" b="1">
                <a:solidFill>
                  <a:srgbClr val="C00000"/>
                </a:solidFill>
                <a:latin typeface="Calibri" charset="0"/>
                <a:ea typeface="ＭＳ Ｐゴシック" charset="0"/>
                <a:cs typeface="Arial" charset="0"/>
              </a:rPr>
              <a:t>planificación de las inversiones</a:t>
            </a:r>
            <a:r>
              <a:rPr lang="es-ES" sz="2000">
                <a:solidFill>
                  <a:srgbClr val="595959"/>
                </a:solidFill>
                <a:latin typeface="Calibri" charset="0"/>
                <a:ea typeface="ＭＳ Ｐゴシック" charset="0"/>
                <a:cs typeface="Arial" charset="0"/>
              </a:rPr>
              <a:t>. </a:t>
            </a:r>
          </a:p>
          <a:p>
            <a:pPr lvl="1" algn="just" eaLnBrk="1" hangingPunct="1">
              <a:spcBef>
                <a:spcPts val="400"/>
              </a:spcBef>
            </a:pPr>
            <a:r>
              <a:rPr lang="es-ES" sz="2000">
                <a:solidFill>
                  <a:srgbClr val="595959"/>
                </a:solidFill>
                <a:latin typeface="Calibri" charset="0"/>
                <a:ea typeface="ＭＳ Ｐゴシック" charset="0"/>
                <a:cs typeface="Arial" charset="0"/>
              </a:rPr>
              <a:t>Relacionar los </a:t>
            </a:r>
            <a:r>
              <a:rPr lang="es-ES" sz="2000" b="1">
                <a:solidFill>
                  <a:srgbClr val="C00000"/>
                </a:solidFill>
                <a:latin typeface="Calibri" charset="0"/>
                <a:ea typeface="ＭＳ Ｐゴシック" charset="0"/>
                <a:cs typeface="Arial" charset="0"/>
              </a:rPr>
              <a:t>factores de competitividad </a:t>
            </a:r>
            <a:r>
              <a:rPr lang="es-ES" sz="2000">
                <a:latin typeface="Calibri" charset="0"/>
                <a:ea typeface="ＭＳ Ｐゴシック" charset="0"/>
                <a:cs typeface="Arial" charset="0"/>
              </a:rPr>
              <a:t>con </a:t>
            </a:r>
            <a:r>
              <a:rPr lang="es-ES" sz="2000">
                <a:solidFill>
                  <a:srgbClr val="595959"/>
                </a:solidFill>
                <a:latin typeface="Calibri" charset="0"/>
                <a:ea typeface="ＭＳ Ｐゴシック" charset="0"/>
                <a:cs typeface="Arial" charset="0"/>
              </a:rPr>
              <a:t>las áreas de decisión y los indicadores de resultados.</a:t>
            </a:r>
          </a:p>
        </p:txBody>
      </p:sp>
      <p:pic>
        <p:nvPicPr>
          <p:cNvPr id="77826" name="Picture 4" descr="Imagen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914400"/>
            <a:ext cx="3527425"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7828"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DIRECCIÓN ESTRATÉGICA Y OPERATIVA</a:t>
            </a:r>
          </a:p>
        </p:txBody>
      </p:sp>
      <p:sp>
        <p:nvSpPr>
          <p:cNvPr id="77829" name="7 Rectángulo"/>
          <p:cNvSpPr>
            <a:spLocks noChangeArrowheads="1"/>
          </p:cNvSpPr>
          <p:nvPr/>
        </p:nvSpPr>
        <p:spPr bwMode="auto">
          <a:xfrm>
            <a:off x="4267200" y="981075"/>
            <a:ext cx="4038600"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85738" indent="-185738" algn="just">
              <a:spcBef>
                <a:spcPct val="10000"/>
              </a:spcBef>
              <a:buFont typeface="Arial" charset="0"/>
              <a:buChar char="•"/>
            </a:pPr>
            <a:r>
              <a:rPr lang="es-ES" sz="2000">
                <a:solidFill>
                  <a:srgbClr val="595959"/>
                </a:solidFill>
                <a:latin typeface="Calibri" charset="0"/>
              </a:rPr>
              <a:t>Cualquier estrategia deberá adaptarse a las actuaciones de la competencia.</a:t>
            </a:r>
          </a:p>
          <a:p>
            <a:pPr marL="185738" indent="-185738" algn="just">
              <a:spcBef>
                <a:spcPct val="10000"/>
              </a:spcBef>
              <a:buFont typeface="Arial" charset="0"/>
              <a:buChar char="•"/>
            </a:pPr>
            <a:r>
              <a:rPr lang="es-ES" sz="2000">
                <a:solidFill>
                  <a:srgbClr val="595959"/>
                </a:solidFill>
                <a:latin typeface="Calibri" charset="0"/>
              </a:rPr>
              <a:t>La clave del éxito estará en alcanzar el nivel de competitividad esperado por el mercado.</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3"/>
          <p:cNvSpPr>
            <a:spLocks noGrp="1" noChangeArrowheads="1"/>
          </p:cNvSpPr>
          <p:nvPr>
            <p:ph type="body" idx="1"/>
          </p:nvPr>
        </p:nvSpPr>
        <p:spPr>
          <a:xfrm>
            <a:off x="285750" y="785813"/>
            <a:ext cx="8358188" cy="5143500"/>
          </a:xfrm>
        </p:spPr>
        <p:txBody>
          <a:bodyPr/>
          <a:lstStyle/>
          <a:p>
            <a:pPr algn="just" eaLnBrk="1" hangingPunct="1">
              <a:spcBef>
                <a:spcPts val="900"/>
              </a:spcBef>
              <a:spcAft>
                <a:spcPts val="600"/>
              </a:spcAft>
            </a:pPr>
            <a:r>
              <a:rPr lang="es-ES" sz="2000">
                <a:solidFill>
                  <a:srgbClr val="595959"/>
                </a:solidFill>
                <a:latin typeface="Calibri" charset="0"/>
                <a:ea typeface="ＭＳ Ｐゴシック" charset="0"/>
                <a:cs typeface="Arial" charset="0"/>
              </a:rPr>
              <a:t>Para la gestión económica, los equipos contarán con diferentes </a:t>
            </a:r>
            <a:r>
              <a:rPr lang="es-ES" sz="2000" b="1">
                <a:solidFill>
                  <a:srgbClr val="C00000"/>
                </a:solidFill>
                <a:latin typeface="Calibri" charset="0"/>
                <a:ea typeface="ＭＳ Ｐゴシック" charset="0"/>
                <a:cs typeface="Arial" charset="0"/>
              </a:rPr>
              <a:t>informes</a:t>
            </a:r>
            <a:r>
              <a:rPr lang="es-ES" sz="2000">
                <a:solidFill>
                  <a:srgbClr val="595959"/>
                </a:solidFill>
                <a:latin typeface="Calibri" charset="0"/>
                <a:ea typeface="ＭＳ Ｐゴシック" charset="0"/>
                <a:cs typeface="Arial" charset="0"/>
              </a:rPr>
              <a:t>:</a:t>
            </a:r>
          </a:p>
          <a:p>
            <a:pPr lvl="1" algn="just" eaLnBrk="1" hangingPunct="1">
              <a:spcAft>
                <a:spcPts val="600"/>
              </a:spcAft>
            </a:pPr>
            <a:r>
              <a:rPr lang="es-ES" sz="2000">
                <a:solidFill>
                  <a:srgbClr val="595959"/>
                </a:solidFill>
                <a:latin typeface="Calibri" charset="0"/>
                <a:ea typeface="ＭＳ Ｐゴシック" charset="0"/>
                <a:cs typeface="Arial" charset="0"/>
              </a:rPr>
              <a:t>Informe de ingresos por productos. </a:t>
            </a:r>
          </a:p>
          <a:p>
            <a:pPr lvl="1" algn="just" eaLnBrk="1" hangingPunct="1">
              <a:spcAft>
                <a:spcPts val="600"/>
              </a:spcAft>
            </a:pPr>
            <a:r>
              <a:rPr lang="es-ES" sz="2000">
                <a:solidFill>
                  <a:srgbClr val="595959"/>
                </a:solidFill>
                <a:latin typeface="Calibri" charset="0"/>
                <a:ea typeface="ＭＳ Ｐゴシック" charset="0"/>
                <a:cs typeface="Arial" charset="0"/>
              </a:rPr>
              <a:t>Informes de costes de materias primas. </a:t>
            </a:r>
          </a:p>
          <a:p>
            <a:pPr lvl="1" algn="just" eaLnBrk="1" hangingPunct="1">
              <a:spcAft>
                <a:spcPts val="600"/>
              </a:spcAft>
            </a:pPr>
            <a:r>
              <a:rPr lang="es-ES" sz="2000">
                <a:solidFill>
                  <a:srgbClr val="595959"/>
                </a:solidFill>
                <a:latin typeface="Calibri" charset="0"/>
                <a:ea typeface="ＭＳ Ｐゴシック" charset="0"/>
                <a:cs typeface="Arial" charset="0"/>
              </a:rPr>
              <a:t>Informes de costes generales. </a:t>
            </a:r>
          </a:p>
          <a:p>
            <a:pPr lvl="1" algn="just" eaLnBrk="1" hangingPunct="1">
              <a:spcAft>
                <a:spcPts val="600"/>
              </a:spcAft>
            </a:pPr>
            <a:r>
              <a:rPr lang="es-ES" sz="2000">
                <a:solidFill>
                  <a:srgbClr val="595959"/>
                </a:solidFill>
                <a:latin typeface="Calibri" charset="0"/>
                <a:ea typeface="ＭＳ Ｐゴシック" charset="0"/>
                <a:cs typeface="Arial" charset="0"/>
              </a:rPr>
              <a:t>Informes sobre coste unitario por producto. </a:t>
            </a:r>
          </a:p>
          <a:p>
            <a:pPr lvl="1" algn="just" eaLnBrk="1" hangingPunct="1">
              <a:spcAft>
                <a:spcPts val="600"/>
              </a:spcAft>
            </a:pPr>
            <a:r>
              <a:rPr lang="es-ES" sz="2000">
                <a:solidFill>
                  <a:srgbClr val="595959"/>
                </a:solidFill>
                <a:latin typeface="Calibri" charset="0"/>
                <a:ea typeface="ＭＳ Ｐゴシック" charset="0"/>
                <a:cs typeface="Arial" charset="0"/>
              </a:rPr>
              <a:t>Cuenta de resultados. </a:t>
            </a:r>
          </a:p>
          <a:p>
            <a:pPr lvl="1" algn="just" eaLnBrk="1" hangingPunct="1">
              <a:spcAft>
                <a:spcPts val="600"/>
              </a:spcAft>
            </a:pPr>
            <a:r>
              <a:rPr lang="es-ES" sz="2000">
                <a:solidFill>
                  <a:srgbClr val="595959"/>
                </a:solidFill>
                <a:latin typeface="Calibri" charset="0"/>
                <a:ea typeface="ＭＳ Ｐゴシック" charset="0"/>
                <a:cs typeface="Arial" charset="0"/>
              </a:rPr>
              <a:t>Balance </a:t>
            </a:r>
          </a:p>
          <a:p>
            <a:pPr algn="just" eaLnBrk="1" hangingPunct="1">
              <a:spcAft>
                <a:spcPts val="600"/>
              </a:spcAft>
            </a:pPr>
            <a:r>
              <a:rPr lang="es-ES" sz="2000">
                <a:solidFill>
                  <a:srgbClr val="595959"/>
                </a:solidFill>
                <a:latin typeface="Calibri" charset="0"/>
                <a:ea typeface="ＭＳ Ｐゴシック" charset="0"/>
                <a:cs typeface="Arial" charset="0"/>
              </a:rPr>
              <a:t>Para la gestión financiera, dispondrán de </a:t>
            </a:r>
            <a:r>
              <a:rPr lang="es-ES" sz="2000" b="1">
                <a:solidFill>
                  <a:srgbClr val="C00000"/>
                </a:solidFill>
                <a:latin typeface="Calibri" charset="0"/>
                <a:ea typeface="ＭＳ Ｐゴシック" charset="0"/>
                <a:cs typeface="Arial" charset="0"/>
              </a:rPr>
              <a:t>préstamos a corto plazo y préstamos a largo plazo</a:t>
            </a:r>
            <a:r>
              <a:rPr lang="es-ES" sz="2000">
                <a:solidFill>
                  <a:srgbClr val="C00000"/>
                </a:solidFill>
                <a:latin typeface="Calibri" charset="0"/>
                <a:ea typeface="ＭＳ Ｐゴシック" charset="0"/>
                <a:cs typeface="Arial" charset="0"/>
              </a:rPr>
              <a:t>. </a:t>
            </a:r>
          </a:p>
          <a:p>
            <a:pPr algn="just" eaLnBrk="1" hangingPunct="1">
              <a:spcAft>
                <a:spcPts val="600"/>
              </a:spcAft>
            </a:pPr>
            <a:r>
              <a:rPr lang="es-ES" sz="2000">
                <a:solidFill>
                  <a:srgbClr val="595959"/>
                </a:solidFill>
                <a:latin typeface="Calibri" charset="0"/>
                <a:ea typeface="ＭＳ Ｐゴシック" charset="0"/>
                <a:cs typeface="Arial" charset="0"/>
              </a:rPr>
              <a:t>Puedes solicitar préstamo a largo plazo al banco. El préstamo a corto plazo te lo asigna directamente el simulador si lo necesitas, pero su coste es un 50% superior al préstamo a largo plazo.</a:t>
            </a:r>
          </a:p>
        </p:txBody>
      </p:sp>
      <p:pic>
        <p:nvPicPr>
          <p:cNvPr id="79874" name="Picture 4" descr="Imagen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1214438"/>
            <a:ext cx="2632075" cy="264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4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9876" name="Rectangle 2"/>
          <p:cNvSpPr txBox="1">
            <a:spLocks noChangeArrowheads="1"/>
          </p:cNvSpPr>
          <p:nvPr/>
        </p:nvSpPr>
        <p:spPr bwMode="auto">
          <a:xfrm>
            <a:off x="409575" y="103188"/>
            <a:ext cx="8299450"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algn="ctr"/>
            <a:r>
              <a:rPr kumimoji="0" lang="es-ES_tradnl" sz="2800" b="1">
                <a:solidFill>
                  <a:srgbClr val="222268"/>
                </a:solidFill>
                <a:latin typeface="Arial" charset="0"/>
              </a:rPr>
              <a:t>GESTIÓN ECONÓMICO - FINANCIERA</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3"/>
          <p:cNvSpPr>
            <a:spLocks noGrp="1" noChangeArrowheads="1"/>
          </p:cNvSpPr>
          <p:nvPr>
            <p:ph type="body" idx="1"/>
          </p:nvPr>
        </p:nvSpPr>
        <p:spPr>
          <a:xfrm>
            <a:off x="374650" y="765175"/>
            <a:ext cx="8229600" cy="5286375"/>
          </a:xfrm>
        </p:spPr>
        <p:txBody>
          <a:bodyPr/>
          <a:lstStyle/>
          <a:p>
            <a:pPr algn="just" eaLnBrk="1" hangingPunct="1">
              <a:spcBef>
                <a:spcPts val="600"/>
              </a:spcBef>
              <a:spcAft>
                <a:spcPts val="600"/>
              </a:spcAft>
              <a:buFontTx/>
              <a:buNone/>
            </a:pPr>
            <a:r>
              <a:rPr lang="es-ES" sz="2000">
                <a:solidFill>
                  <a:srgbClr val="595959"/>
                </a:solidFill>
                <a:latin typeface="Calibri" charset="0"/>
                <a:ea typeface="ＭＳ Ｐゴシック" charset="0"/>
                <a:cs typeface="Arial" charset="0"/>
              </a:rPr>
              <a:t>El usuario podrá tomar decisiones que se encuentra limitadas en:</a:t>
            </a:r>
          </a:p>
          <a:p>
            <a:pPr algn="just" eaLnBrk="1" hangingPunct="1">
              <a:spcBef>
                <a:spcPts val="600"/>
              </a:spcBef>
              <a:spcAft>
                <a:spcPts val="600"/>
              </a:spcAft>
            </a:pPr>
            <a:r>
              <a:rPr lang="es-ES" sz="2000" b="1">
                <a:solidFill>
                  <a:srgbClr val="595959"/>
                </a:solidFill>
                <a:latin typeface="Calibri" charset="0"/>
                <a:ea typeface="ＭＳ Ｐゴシック" charset="0"/>
                <a:cs typeface="Arial" charset="0"/>
              </a:rPr>
              <a:t>Introducción en nuevos mercados</a:t>
            </a:r>
            <a:r>
              <a:rPr lang="es-ES" sz="2000">
                <a:solidFill>
                  <a:srgbClr val="595959"/>
                </a:solidFill>
                <a:latin typeface="Calibri" charset="0"/>
                <a:ea typeface="ＭＳ Ｐゴシック" charset="0"/>
                <a:cs typeface="Arial" charset="0"/>
              </a:rPr>
              <a:t>:</a:t>
            </a:r>
          </a:p>
          <a:p>
            <a:pPr lvl="1" algn="just">
              <a:spcBef>
                <a:spcPts val="600"/>
              </a:spcBef>
              <a:spcAft>
                <a:spcPts val="600"/>
              </a:spcAft>
            </a:pPr>
            <a:r>
              <a:rPr lang="es-ES" sz="2000">
                <a:solidFill>
                  <a:srgbClr val="595959"/>
                </a:solidFill>
                <a:latin typeface="Calibri" charset="0"/>
                <a:ea typeface="ＭＳ Ｐゴシック" charset="0"/>
                <a:cs typeface="Arial" charset="0"/>
              </a:rPr>
              <a:t>Introducción en un máximo de 1 mercado por periodo.</a:t>
            </a:r>
          </a:p>
          <a:p>
            <a:pPr lvl="1" algn="just">
              <a:spcBef>
                <a:spcPts val="600"/>
              </a:spcBef>
              <a:spcAft>
                <a:spcPts val="600"/>
              </a:spcAft>
            </a:pPr>
            <a:r>
              <a:rPr lang="es-ES" sz="2000">
                <a:solidFill>
                  <a:srgbClr val="595959"/>
                </a:solidFill>
                <a:latin typeface="Calibri" charset="0"/>
                <a:ea typeface="ＭＳ Ｐゴシック" charset="0"/>
                <a:cs typeface="Arial" charset="0"/>
              </a:rPr>
              <a:t>Introducción en un máximo de 4 mercados en la simulación.</a:t>
            </a:r>
          </a:p>
          <a:p>
            <a:pPr algn="just">
              <a:spcBef>
                <a:spcPts val="600"/>
              </a:spcBef>
              <a:spcAft>
                <a:spcPts val="600"/>
              </a:spcAft>
            </a:pPr>
            <a:r>
              <a:rPr lang="es-ES" sz="2000" b="1">
                <a:solidFill>
                  <a:srgbClr val="595959"/>
                </a:solidFill>
                <a:latin typeface="Calibri" charset="0"/>
                <a:ea typeface="ＭＳ Ｐゴシック" charset="0"/>
                <a:cs typeface="Arial" charset="0"/>
              </a:rPr>
              <a:t>Instalación de una nueva fábrica:</a:t>
            </a:r>
            <a:r>
              <a:rPr lang="es-ES" sz="2000">
                <a:solidFill>
                  <a:srgbClr val="595959"/>
                </a:solidFill>
                <a:latin typeface="Calibri" charset="0"/>
                <a:ea typeface="ＭＳ Ｐゴシック" charset="0"/>
                <a:cs typeface="Arial" charset="0"/>
              </a:rPr>
              <a:t> </a:t>
            </a:r>
          </a:p>
          <a:p>
            <a:pPr lvl="1" algn="just">
              <a:spcBef>
                <a:spcPts val="600"/>
              </a:spcBef>
              <a:spcAft>
                <a:spcPts val="600"/>
              </a:spcAft>
            </a:pPr>
            <a:r>
              <a:rPr lang="es-ES" sz="2000">
                <a:solidFill>
                  <a:srgbClr val="595959"/>
                </a:solidFill>
                <a:latin typeface="Calibri" charset="0"/>
                <a:ea typeface="ＭＳ Ｐゴシック" charset="0"/>
                <a:cs typeface="Arial" charset="0"/>
              </a:rPr>
              <a:t>Limitación a un máximo de 1 fábricas por periodo.</a:t>
            </a:r>
          </a:p>
          <a:p>
            <a:pPr lvl="1" algn="just">
              <a:spcBef>
                <a:spcPts val="600"/>
              </a:spcBef>
              <a:spcAft>
                <a:spcPts val="600"/>
              </a:spcAft>
            </a:pPr>
            <a:r>
              <a:rPr lang="es-ES" sz="2000">
                <a:solidFill>
                  <a:srgbClr val="595959"/>
                </a:solidFill>
                <a:latin typeface="Calibri" charset="0"/>
                <a:ea typeface="ＭＳ Ｐゴシック" charset="0"/>
                <a:cs typeface="Arial" charset="0"/>
              </a:rPr>
              <a:t>Limitación a un máximo de 2 fábricas en la simulación. </a:t>
            </a:r>
          </a:p>
          <a:p>
            <a:pPr lvl="1" algn="just">
              <a:spcBef>
                <a:spcPts val="600"/>
              </a:spcBef>
              <a:spcAft>
                <a:spcPts val="600"/>
              </a:spcAft>
            </a:pPr>
            <a:r>
              <a:rPr lang="es-ES" sz="2000" b="1">
                <a:solidFill>
                  <a:srgbClr val="595959"/>
                </a:solidFill>
                <a:latin typeface="Calibri" charset="0"/>
                <a:ea typeface="ＭＳ Ｐゴシック" charset="0"/>
                <a:cs typeface="Arial" charset="0"/>
              </a:rPr>
              <a:t>Limitación a la capacidad de endeudamiento</a:t>
            </a:r>
            <a:r>
              <a:rPr lang="es-ES" sz="2000">
                <a:solidFill>
                  <a:srgbClr val="595959"/>
                </a:solidFill>
                <a:latin typeface="Calibri" charset="0"/>
                <a:ea typeface="ＭＳ Ｐゴシック" charset="0"/>
                <a:cs typeface="Arial" charset="0"/>
              </a:rPr>
              <a:t>: implica que la capacidad de endeudamiento de la compañía en el periodo anterior sea superior al precio de construcción de la nueva fábrica (depende del país).</a:t>
            </a:r>
          </a:p>
        </p:txBody>
      </p:sp>
      <p:sp>
        <p:nvSpPr>
          <p:cNvPr id="6" name="Rectangle 2"/>
          <p:cNvSpPr txBox="1">
            <a:spLocks noChangeArrowheads="1"/>
          </p:cNvSpPr>
          <p:nvPr/>
        </p:nvSpPr>
        <p:spPr bwMode="auto">
          <a:xfrm>
            <a:off x="409575" y="103188"/>
            <a:ext cx="8299450" cy="611187"/>
          </a:xfrm>
          <a:prstGeom prst="rect">
            <a:avLst/>
          </a:prstGeom>
          <a:noFill/>
          <a:ln w="9525">
            <a:noFill/>
            <a:miter lim="800000"/>
            <a:headEnd/>
            <a:tailEnd/>
          </a:ln>
        </p:spPr>
        <p:txBody>
          <a:bodyPr anchor="ctr"/>
          <a:lstStyle/>
          <a:p>
            <a:pPr algn="ctr" eaLnBrk="0" hangingPunct="0">
              <a:defRPr/>
            </a:pPr>
            <a:r>
              <a:rPr kumimoji="0" lang="es-ES_tradnl" sz="2800" b="1" kern="0" dirty="0">
                <a:solidFill>
                  <a:schemeClr val="accent6">
                    <a:lumMod val="75000"/>
                  </a:schemeClr>
                </a:solidFill>
                <a:latin typeface="Arial" pitchFamily="34" charset="0"/>
                <a:ea typeface="+mj-ea"/>
                <a:cs typeface="+mj-cs"/>
              </a:rPr>
              <a:t>LIMITACIONES A LAS DECISIONES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1"/>
          <p:cNvSpPr>
            <a:spLocks noChangeArrowheads="1"/>
          </p:cNvSpPr>
          <p:nvPr/>
        </p:nvSpPr>
        <p:spPr bwMode="auto">
          <a:xfrm>
            <a:off x="71438" y="785813"/>
            <a:ext cx="85725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551" tIns="76176" bIns="76176" anchor="ctr">
            <a:spAutoFit/>
          </a:bodyPr>
          <a:lstStyle/>
          <a:p>
            <a:pPr algn="just" eaLnBrk="0" hangingPunct="0"/>
            <a:r>
              <a:rPr lang="es-ES" sz="2000">
                <a:solidFill>
                  <a:srgbClr val="595959"/>
                </a:solidFill>
                <a:latin typeface="Calibri" charset="0"/>
                <a:cs typeface="Times New Roman" charset="0"/>
              </a:rPr>
              <a:t>El consultor te ofrece diversos informes que te permitirán conocer mejor la evolución de tu compañía y de la competencia.</a:t>
            </a:r>
            <a:endParaRPr lang="es-ES" sz="2000">
              <a:solidFill>
                <a:srgbClr val="595959"/>
              </a:solidFill>
              <a:latin typeface="Calibri" charset="0"/>
            </a:endParaRPr>
          </a:p>
        </p:txBody>
      </p:sp>
      <p:sp>
        <p:nvSpPr>
          <p:cNvPr id="83970" name="5 Rectángulo"/>
          <p:cNvSpPr>
            <a:spLocks noChangeArrowheads="1"/>
          </p:cNvSpPr>
          <p:nvPr/>
        </p:nvSpPr>
        <p:spPr bwMode="auto">
          <a:xfrm>
            <a:off x="285750" y="2571750"/>
            <a:ext cx="5857875"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0" hangingPunct="0"/>
            <a:r>
              <a:rPr lang="es-ES" sz="2000">
                <a:solidFill>
                  <a:srgbClr val="595959"/>
                </a:solidFill>
                <a:latin typeface="Calibri" charset="0"/>
                <a:cs typeface="Times New Roman" charset="0"/>
              </a:rPr>
              <a:t>Los informes siguientes tienen un precio de </a:t>
            </a:r>
            <a:r>
              <a:rPr lang="es-ES" sz="2000" b="1">
                <a:solidFill>
                  <a:srgbClr val="A50021"/>
                </a:solidFill>
                <a:latin typeface="Calibri" charset="0"/>
                <a:cs typeface="Times New Roman" charset="0"/>
              </a:rPr>
              <a:t>2.500€</a:t>
            </a:r>
            <a:r>
              <a:rPr lang="es-ES" sz="2000">
                <a:solidFill>
                  <a:srgbClr val="595959"/>
                </a:solidFill>
                <a:latin typeface="Calibri" charset="0"/>
                <a:cs typeface="Times New Roman" charset="0"/>
              </a:rPr>
              <a:t>:</a:t>
            </a:r>
            <a:endParaRPr lang="es-ES" sz="2000">
              <a:solidFill>
                <a:srgbClr val="595959"/>
              </a:solidFill>
              <a:latin typeface="Calibri" charset="0"/>
            </a:endParaRPr>
          </a:p>
          <a:p>
            <a:pPr algn="just" eaLnBrk="0" hangingPunct="0">
              <a:buFontTx/>
              <a:buChar char="•"/>
            </a:pPr>
            <a:r>
              <a:rPr lang="es-ES" sz="2000" b="1">
                <a:solidFill>
                  <a:srgbClr val="A50021"/>
                </a:solidFill>
                <a:latin typeface="Calibri" charset="0"/>
                <a:cs typeface="Times New Roman" charset="0"/>
              </a:rPr>
              <a:t> Beneficios</a:t>
            </a:r>
            <a:r>
              <a:rPr lang="es-ES" sz="2000">
                <a:solidFill>
                  <a:srgbClr val="595959"/>
                </a:solidFill>
                <a:latin typeface="Calibri" charset="0"/>
                <a:cs typeface="Times New Roman" charset="0"/>
              </a:rPr>
              <a:t> por compañía</a:t>
            </a:r>
          </a:p>
          <a:p>
            <a:pPr algn="just" eaLnBrk="0" hangingPunct="0">
              <a:buFontTx/>
              <a:buChar char="•"/>
            </a:pPr>
            <a:r>
              <a:rPr lang="es-ES" sz="2000">
                <a:solidFill>
                  <a:srgbClr val="595959"/>
                </a:solidFill>
                <a:latin typeface="Calibri" charset="0"/>
                <a:cs typeface="Times New Roman" charset="0"/>
              </a:rPr>
              <a:t> Nivel de </a:t>
            </a:r>
            <a:r>
              <a:rPr lang="es-ES" sz="2000" b="1">
                <a:solidFill>
                  <a:srgbClr val="A50021"/>
                </a:solidFill>
                <a:latin typeface="Calibri" charset="0"/>
                <a:cs typeface="Times New Roman" charset="0"/>
              </a:rPr>
              <a:t>capacidad </a:t>
            </a:r>
            <a:r>
              <a:rPr lang="es-ES" sz="2000">
                <a:solidFill>
                  <a:srgbClr val="595959"/>
                </a:solidFill>
                <a:latin typeface="Calibri" charset="0"/>
                <a:cs typeface="Times New Roman" charset="0"/>
              </a:rPr>
              <a:t>por área</a:t>
            </a:r>
            <a:endParaRPr lang="es-ES" sz="2000">
              <a:solidFill>
                <a:schemeClr val="bg2"/>
              </a:solidFill>
              <a:latin typeface="Calibri" charset="0"/>
              <a:cs typeface="Times New Roman" charset="0"/>
            </a:endParaRPr>
          </a:p>
          <a:p>
            <a:pPr algn="just" eaLnBrk="0" hangingPunct="0">
              <a:buFontTx/>
              <a:buChar char="•"/>
            </a:pPr>
            <a:r>
              <a:rPr lang="es-ES" sz="2000" b="1">
                <a:solidFill>
                  <a:srgbClr val="A50021"/>
                </a:solidFill>
                <a:latin typeface="Calibri" charset="0"/>
                <a:cs typeface="Times New Roman" charset="0"/>
              </a:rPr>
              <a:t> Número de fábricas </a:t>
            </a:r>
            <a:r>
              <a:rPr lang="es-ES" sz="2000">
                <a:solidFill>
                  <a:srgbClr val="595959"/>
                </a:solidFill>
                <a:latin typeface="Calibri" charset="0"/>
                <a:cs typeface="Times New Roman" charset="0"/>
              </a:rPr>
              <a:t>por compañía y país</a:t>
            </a:r>
          </a:p>
          <a:p>
            <a:pPr algn="just" eaLnBrk="0" hangingPunct="0">
              <a:buFontTx/>
              <a:buChar char="•"/>
            </a:pPr>
            <a:r>
              <a:rPr lang="es-ES" sz="2000">
                <a:solidFill>
                  <a:srgbClr val="595959"/>
                </a:solidFill>
                <a:latin typeface="Calibri" charset="0"/>
                <a:cs typeface="Times New Roman" charset="0"/>
              </a:rPr>
              <a:t> Nivel de </a:t>
            </a:r>
            <a:r>
              <a:rPr lang="es-ES" sz="2000" b="1">
                <a:solidFill>
                  <a:srgbClr val="A50021"/>
                </a:solidFill>
                <a:latin typeface="Calibri" charset="0"/>
                <a:cs typeface="Times New Roman" charset="0"/>
              </a:rPr>
              <a:t>Diseño </a:t>
            </a:r>
            <a:r>
              <a:rPr lang="es-ES" sz="2000">
                <a:solidFill>
                  <a:srgbClr val="595959"/>
                </a:solidFill>
                <a:latin typeface="Calibri" charset="0"/>
                <a:cs typeface="Times New Roman" charset="0"/>
              </a:rPr>
              <a:t>por compañía</a:t>
            </a:r>
          </a:p>
          <a:p>
            <a:pPr algn="just" eaLnBrk="0" hangingPunct="0">
              <a:buFontTx/>
              <a:buChar char="•"/>
            </a:pPr>
            <a:r>
              <a:rPr lang="es-ES" sz="2000">
                <a:solidFill>
                  <a:srgbClr val="595959"/>
                </a:solidFill>
                <a:latin typeface="Calibri" charset="0"/>
                <a:cs typeface="Times New Roman" charset="0"/>
              </a:rPr>
              <a:t> Volumen de </a:t>
            </a:r>
            <a:r>
              <a:rPr lang="es-ES" sz="2000" b="1">
                <a:solidFill>
                  <a:srgbClr val="A50021"/>
                </a:solidFill>
                <a:latin typeface="Calibri" charset="0"/>
                <a:cs typeface="Times New Roman" charset="0"/>
              </a:rPr>
              <a:t>ingresos</a:t>
            </a:r>
            <a:r>
              <a:rPr lang="es-ES" sz="2000">
                <a:solidFill>
                  <a:srgbClr val="595959"/>
                </a:solidFill>
                <a:latin typeface="Calibri" charset="0"/>
                <a:cs typeface="Times New Roman" charset="0"/>
              </a:rPr>
              <a:t> por compañía</a:t>
            </a:r>
          </a:p>
          <a:p>
            <a:pPr algn="just" eaLnBrk="0" hangingPunct="0">
              <a:buFontTx/>
              <a:buChar char="•"/>
            </a:pPr>
            <a:r>
              <a:rPr lang="es-ES" sz="2000">
                <a:solidFill>
                  <a:srgbClr val="595959"/>
                </a:solidFill>
                <a:latin typeface="Calibri" charset="0"/>
                <a:cs typeface="Times New Roman" charset="0"/>
              </a:rPr>
              <a:t> Valor de marca por mercado</a:t>
            </a:r>
          </a:p>
          <a:p>
            <a:pPr algn="just" eaLnBrk="0" hangingPunct="0">
              <a:buFontTx/>
              <a:buChar char="•"/>
            </a:pPr>
            <a:r>
              <a:rPr lang="es-ES" sz="2000">
                <a:solidFill>
                  <a:srgbClr val="595959"/>
                </a:solidFill>
                <a:latin typeface="Calibri" charset="0"/>
                <a:cs typeface="Times New Roman" charset="0"/>
              </a:rPr>
              <a:t> Gasto en </a:t>
            </a:r>
            <a:r>
              <a:rPr lang="es-ES" sz="2000" b="1">
                <a:solidFill>
                  <a:srgbClr val="A50021"/>
                </a:solidFill>
                <a:latin typeface="Calibri" charset="0"/>
                <a:cs typeface="Times New Roman" charset="0"/>
              </a:rPr>
              <a:t>Promoción</a:t>
            </a:r>
            <a:r>
              <a:rPr lang="es-ES" sz="2000">
                <a:solidFill>
                  <a:srgbClr val="595959"/>
                </a:solidFill>
                <a:latin typeface="Calibri" charset="0"/>
                <a:cs typeface="Times New Roman" charset="0"/>
              </a:rPr>
              <a:t> por compañía</a:t>
            </a:r>
          </a:p>
          <a:p>
            <a:pPr algn="just" eaLnBrk="0" hangingPunct="0">
              <a:buFontTx/>
              <a:buChar char="•"/>
            </a:pPr>
            <a:r>
              <a:rPr lang="es-ES" sz="2000">
                <a:solidFill>
                  <a:srgbClr val="595959"/>
                </a:solidFill>
                <a:latin typeface="Calibri" charset="0"/>
                <a:cs typeface="Times New Roman" charset="0"/>
              </a:rPr>
              <a:t> Nivel de </a:t>
            </a:r>
            <a:r>
              <a:rPr lang="es-ES" sz="2000" b="1">
                <a:solidFill>
                  <a:srgbClr val="A50021"/>
                </a:solidFill>
                <a:latin typeface="Calibri" charset="0"/>
                <a:cs typeface="Times New Roman" charset="0"/>
              </a:rPr>
              <a:t>Tecnología Industrial</a:t>
            </a:r>
            <a:endParaRPr lang="es-ES" sz="2000">
              <a:solidFill>
                <a:srgbClr val="595959"/>
              </a:solidFill>
              <a:latin typeface="Calibri" charset="0"/>
              <a:cs typeface="Times New Roman" charset="0"/>
            </a:endParaRPr>
          </a:p>
          <a:p>
            <a:pPr algn="just" eaLnBrk="0" hangingPunct="0">
              <a:buFontTx/>
              <a:buChar char="•"/>
            </a:pPr>
            <a:r>
              <a:rPr lang="es-ES" sz="2000">
                <a:solidFill>
                  <a:srgbClr val="595959"/>
                </a:solidFill>
                <a:latin typeface="Calibri" charset="0"/>
                <a:cs typeface="Times New Roman" charset="0"/>
              </a:rPr>
              <a:t>Informe de </a:t>
            </a:r>
            <a:r>
              <a:rPr lang="es-ES" sz="2000" b="1">
                <a:solidFill>
                  <a:srgbClr val="A50021"/>
                </a:solidFill>
                <a:latin typeface="Calibri" charset="0"/>
                <a:cs typeface="Times New Roman" charset="0"/>
              </a:rPr>
              <a:t>ventas total </a:t>
            </a:r>
            <a:r>
              <a:rPr lang="es-ES" sz="2000">
                <a:solidFill>
                  <a:srgbClr val="595959"/>
                </a:solidFill>
                <a:latin typeface="Calibri" charset="0"/>
                <a:cs typeface="Times New Roman" charset="0"/>
              </a:rPr>
              <a:t>compañías por mercado, segmento y producto. </a:t>
            </a:r>
            <a:endParaRPr lang="es-ES" sz="2000">
              <a:solidFill>
                <a:srgbClr val="595959"/>
              </a:solidFill>
              <a:latin typeface="Calibri" charset="0"/>
            </a:endParaRPr>
          </a:p>
        </p:txBody>
      </p:sp>
      <p:sp>
        <p:nvSpPr>
          <p:cNvPr id="83971" name="6 Rectángulo"/>
          <p:cNvSpPr>
            <a:spLocks noChangeArrowheads="1"/>
          </p:cNvSpPr>
          <p:nvPr/>
        </p:nvSpPr>
        <p:spPr bwMode="auto">
          <a:xfrm>
            <a:off x="285750" y="1484313"/>
            <a:ext cx="84296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0" hangingPunct="0"/>
            <a:r>
              <a:rPr lang="es-ES" sz="2000">
                <a:solidFill>
                  <a:srgbClr val="595959"/>
                </a:solidFill>
                <a:latin typeface="Calibri" charset="0"/>
                <a:cs typeface="Times New Roman" charset="0"/>
              </a:rPr>
              <a:t>Los informes que puedes comprar al consultor son:</a:t>
            </a:r>
            <a:endParaRPr lang="es-ES" sz="2000">
              <a:solidFill>
                <a:srgbClr val="595959"/>
              </a:solidFill>
              <a:latin typeface="Calibri" charset="0"/>
            </a:endParaRPr>
          </a:p>
          <a:p>
            <a:pPr algn="just" eaLnBrk="0" hangingPunct="0">
              <a:buFontTx/>
              <a:buChar char="•"/>
            </a:pPr>
            <a:r>
              <a:rPr lang="es-ES" sz="2000" b="1">
                <a:solidFill>
                  <a:srgbClr val="A50021"/>
                </a:solidFill>
                <a:latin typeface="Calibri" charset="0"/>
                <a:cs typeface="Times New Roman" charset="0"/>
              </a:rPr>
              <a:t>Informe de ventas por mercado, segmento y producto</a:t>
            </a:r>
            <a:r>
              <a:rPr lang="es-ES" sz="2000">
                <a:solidFill>
                  <a:srgbClr val="A50021"/>
                </a:solidFill>
                <a:latin typeface="Calibri" charset="0"/>
                <a:cs typeface="Times New Roman" charset="0"/>
              </a:rPr>
              <a:t> </a:t>
            </a:r>
            <a:r>
              <a:rPr lang="es-ES" sz="2000">
                <a:solidFill>
                  <a:srgbClr val="595959"/>
                </a:solidFill>
                <a:latin typeface="Calibri" charset="0"/>
                <a:cs typeface="Times New Roman" charset="0"/>
              </a:rPr>
              <a:t>de cada una de las compañías. El precio de este informe es de </a:t>
            </a:r>
            <a:r>
              <a:rPr lang="es-ES" sz="2000" b="1">
                <a:solidFill>
                  <a:srgbClr val="A50021"/>
                </a:solidFill>
                <a:latin typeface="Calibri" charset="0"/>
                <a:cs typeface="Times New Roman" charset="0"/>
              </a:rPr>
              <a:t>2.500€</a:t>
            </a:r>
            <a:r>
              <a:rPr lang="es-ES" sz="2000">
                <a:solidFill>
                  <a:srgbClr val="595959"/>
                </a:solidFill>
                <a:latin typeface="Calibri" charset="0"/>
                <a:cs typeface="Times New Roman" charset="0"/>
              </a:rPr>
              <a:t>.</a:t>
            </a:r>
            <a:endParaRPr lang="es-ES" sz="2000">
              <a:solidFill>
                <a:srgbClr val="595959"/>
              </a:solidFill>
              <a:latin typeface="Calibri" charset="0"/>
            </a:endParaRPr>
          </a:p>
        </p:txBody>
      </p:sp>
      <p:cxnSp>
        <p:nvCxnSpPr>
          <p:cNvPr id="8" name="7 Conector recto"/>
          <p:cNvCxnSpPr/>
          <p:nvPr/>
        </p:nvCxnSpPr>
        <p:spPr>
          <a:xfrm>
            <a:off x="357188" y="714375"/>
            <a:ext cx="828675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2"/>
          <p:cNvSpPr txBox="1">
            <a:spLocks noChangeArrowheads="1"/>
          </p:cNvSpPr>
          <p:nvPr/>
        </p:nvSpPr>
        <p:spPr bwMode="auto">
          <a:xfrm>
            <a:off x="409575" y="103188"/>
            <a:ext cx="8299450" cy="611187"/>
          </a:xfrm>
          <a:prstGeom prst="rect">
            <a:avLst/>
          </a:prstGeom>
          <a:noFill/>
          <a:ln w="9525">
            <a:noFill/>
            <a:miter lim="800000"/>
            <a:headEnd/>
            <a:tailEnd/>
          </a:ln>
        </p:spPr>
        <p:txBody>
          <a:bodyPr anchor="ctr"/>
          <a:lstStyle/>
          <a:p>
            <a:pPr algn="ctr" eaLnBrk="0" hangingPunct="0">
              <a:defRPr/>
            </a:pPr>
            <a:r>
              <a:rPr kumimoji="0" lang="es-ES_tradnl" sz="2800" b="1" kern="0" dirty="0">
                <a:solidFill>
                  <a:schemeClr val="accent6">
                    <a:lumMod val="75000"/>
                  </a:schemeClr>
                </a:solidFill>
                <a:latin typeface="Arial" pitchFamily="34" charset="0"/>
                <a:ea typeface="+mj-ea"/>
                <a:cs typeface="+mj-cs"/>
              </a:rPr>
              <a:t>EL CONSULTOR</a:t>
            </a:r>
          </a:p>
        </p:txBody>
      </p:sp>
      <p:pic>
        <p:nvPicPr>
          <p:cNvPr id="83974" name="Picture 2" descr="http://www.businessglobal.es/uab1/GLOBAL/GlobalImg/Diapositiva_13_equipos.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122988" y="2757488"/>
            <a:ext cx="2735262"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ítulo 1"/>
          <p:cNvSpPr>
            <a:spLocks noGrp="1"/>
          </p:cNvSpPr>
          <p:nvPr>
            <p:ph type="title"/>
          </p:nvPr>
        </p:nvSpPr>
        <p:spPr>
          <a:xfrm>
            <a:off x="468313" y="188913"/>
            <a:ext cx="8229600" cy="503237"/>
          </a:xfrm>
        </p:spPr>
        <p:txBody>
          <a:bodyPr/>
          <a:lstStyle/>
          <a:p>
            <a:endParaRPr lang="es-ES">
              <a:ea typeface="ＭＳ Ｐゴシック" charset="0"/>
              <a:cs typeface="ＭＳ Ｐゴシック" charset="0"/>
            </a:endParaRPr>
          </a:p>
        </p:txBody>
      </p:sp>
      <p:sp>
        <p:nvSpPr>
          <p:cNvPr id="86018" name="CuadroTexto 3"/>
          <p:cNvSpPr txBox="1">
            <a:spLocks noChangeArrowheads="1"/>
          </p:cNvSpPr>
          <p:nvPr/>
        </p:nvSpPr>
        <p:spPr bwMode="auto">
          <a:xfrm>
            <a:off x="1619250" y="2133600"/>
            <a:ext cx="59832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charset="0"/>
                <a:ea typeface="ＭＳ Ｐゴシック" charset="0"/>
                <a:cs typeface="ＭＳ Ｐゴシック" charset="0"/>
              </a:defRPr>
            </a:lvl1pPr>
            <a:lvl2pPr marL="742950" indent="-285750" eaLnBrk="0" hangingPunct="0">
              <a:defRPr kumimoji="1" sz="2400">
                <a:solidFill>
                  <a:schemeClr val="tx1"/>
                </a:solidFill>
                <a:latin typeface="Times New Roman" charset="0"/>
                <a:ea typeface="ＭＳ Ｐゴシック" charset="0"/>
              </a:defRPr>
            </a:lvl2pPr>
            <a:lvl3pPr marL="1143000" indent="-228600" eaLnBrk="0" hangingPunct="0">
              <a:defRPr kumimoji="1" sz="2400">
                <a:solidFill>
                  <a:schemeClr val="tx1"/>
                </a:solidFill>
                <a:latin typeface="Times New Roman" charset="0"/>
                <a:ea typeface="ＭＳ Ｐゴシック" charset="0"/>
              </a:defRPr>
            </a:lvl3pPr>
            <a:lvl4pPr marL="1600200" indent="-228600" eaLnBrk="0" hangingPunct="0">
              <a:defRPr kumimoji="1" sz="2400">
                <a:solidFill>
                  <a:schemeClr val="tx1"/>
                </a:solidFill>
                <a:latin typeface="Times New Roman" charset="0"/>
                <a:ea typeface="ＭＳ Ｐゴシック" charset="0"/>
              </a:defRPr>
            </a:lvl4pPr>
            <a:lvl5pPr marL="2057400" indent="-228600" eaLnBrk="0" hangingPunct="0">
              <a:defRPr kumimoji="1"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kumimoji="1"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kumimoji="1"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kumimoji="1"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kumimoji="1" sz="2400">
                <a:solidFill>
                  <a:schemeClr val="tx1"/>
                </a:solidFill>
                <a:latin typeface="Times New Roman" charset="0"/>
                <a:ea typeface="ＭＳ Ｐゴシック" charset="0"/>
              </a:defRPr>
            </a:lvl9pPr>
          </a:lstStyle>
          <a:p>
            <a:pPr eaLnBrk="1" hangingPunct="1"/>
            <a:r>
              <a:rPr lang="es-ES" sz="4400" b="1">
                <a:solidFill>
                  <a:srgbClr val="FF0000"/>
                </a:solidFill>
                <a:latin typeface="Arial" charset="0"/>
              </a:rPr>
              <a:t>MUCHAS GRACIAS!!!</a:t>
            </a:r>
          </a:p>
        </p:txBody>
      </p:sp>
      <p:sp>
        <p:nvSpPr>
          <p:cNvPr id="4" name="AutoShape 4"/>
          <p:cNvSpPr>
            <a:spLocks noChangeArrowheads="1"/>
          </p:cNvSpPr>
          <p:nvPr/>
        </p:nvSpPr>
        <p:spPr bwMode="auto">
          <a:xfrm>
            <a:off x="250825" y="3789363"/>
            <a:ext cx="4321175" cy="2232025"/>
          </a:xfrm>
          <a:prstGeom prst="roundRect">
            <a:avLst>
              <a:gd name="adj" fmla="val 16667"/>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r>
              <a:rPr lang="es-ES_tradnl" b="1" i="1">
                <a:solidFill>
                  <a:srgbClr val="FFFFFF"/>
                </a:solidFill>
                <a:latin typeface="Arial" charset="0"/>
              </a:rPr>
              <a:t>"El éxito es aprender a ir de fracaso en fracaso sin desesperarse.“</a:t>
            </a:r>
          </a:p>
          <a:p>
            <a:pPr algn="ctr"/>
            <a:endParaRPr lang="es-ES_tradnl" b="1" i="1">
              <a:solidFill>
                <a:srgbClr val="FFFFFF"/>
              </a:solidFill>
              <a:latin typeface="Arial" charset="0"/>
            </a:endParaRPr>
          </a:p>
          <a:p>
            <a:pPr algn="r"/>
            <a:r>
              <a:rPr lang="es-ES" b="1" i="1">
                <a:solidFill>
                  <a:srgbClr val="FFFFFF"/>
                </a:solidFill>
                <a:latin typeface="Arial" charset="0"/>
              </a:rPr>
              <a:t>Winston Churchill</a:t>
            </a:r>
            <a:r>
              <a:rPr lang="es-ES_tradnl" b="1" i="1">
                <a:solidFill>
                  <a:srgbClr val="FFFFFF"/>
                </a:solidFill>
                <a:latin typeface="Arial" charset="0"/>
              </a:rPr>
              <a:t> </a:t>
            </a:r>
          </a:p>
        </p:txBody>
      </p:sp>
      <p:sp>
        <p:nvSpPr>
          <p:cNvPr id="5" name="AutoShape 7"/>
          <p:cNvSpPr>
            <a:spLocks noChangeArrowheads="1"/>
          </p:cNvSpPr>
          <p:nvPr/>
        </p:nvSpPr>
        <p:spPr bwMode="auto">
          <a:xfrm>
            <a:off x="4716463" y="3789363"/>
            <a:ext cx="4248150" cy="2232025"/>
          </a:xfrm>
          <a:prstGeom prst="roundRect">
            <a:avLst>
              <a:gd name="adj" fmla="val 16667"/>
            </a:avLst>
          </a:prstGeom>
          <a:solidFill>
            <a:schemeClr val="bg1">
              <a:lumMod val="50000"/>
            </a:schemeClr>
          </a:solidFill>
          <a:ln w="9525">
            <a:noFill/>
            <a:round/>
            <a:headEnd/>
            <a:tailEnd/>
          </a:ln>
        </p:spPr>
        <p:txBody>
          <a:bodyPr anchor="ctr"/>
          <a:lstStyle/>
          <a:p>
            <a:pPr algn="ctr">
              <a:defRPr/>
            </a:pPr>
            <a:r>
              <a:rPr lang="es-ES_tradnl" b="1" i="1" dirty="0">
                <a:solidFill>
                  <a:srgbClr val="FFFFFF"/>
                </a:solidFill>
                <a:latin typeface="Arial" charset="0"/>
                <a:cs typeface="Arial" charset="0"/>
              </a:rPr>
              <a:t>"Lo que llaman talento no es más que un arduo y continuo trabajo realizado correctamente.“</a:t>
            </a:r>
          </a:p>
          <a:p>
            <a:pPr algn="r">
              <a:defRPr/>
            </a:pPr>
            <a:r>
              <a:rPr lang="es-ES" b="1" i="1" dirty="0" err="1">
                <a:solidFill>
                  <a:srgbClr val="FFFFFF"/>
                </a:solidFill>
                <a:latin typeface="Arial" charset="0"/>
                <a:cs typeface="Arial" charset="0"/>
              </a:rPr>
              <a:t>Winlow</a:t>
            </a:r>
            <a:r>
              <a:rPr lang="es-ES" b="1" i="1" dirty="0">
                <a:solidFill>
                  <a:srgbClr val="FFFFFF"/>
                </a:solidFill>
                <a:latin typeface="Arial" charset="0"/>
                <a:cs typeface="Arial" charset="0"/>
              </a:rPr>
              <a:t> </a:t>
            </a:r>
            <a:r>
              <a:rPr lang="es-ES" b="1" i="1" dirty="0" err="1">
                <a:solidFill>
                  <a:srgbClr val="FFFFFF"/>
                </a:solidFill>
                <a:latin typeface="Arial" charset="0"/>
                <a:cs typeface="Arial" charset="0"/>
              </a:rPr>
              <a:t>Hemer</a:t>
            </a:r>
            <a:endParaRPr lang="es-ES_tradnl" b="1" i="1" dirty="0">
              <a:solidFill>
                <a:srgbClr val="FFFFFF"/>
              </a:solidFill>
              <a:latin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nodeType="afterGroup">
                            <p:stCondLst>
                              <p:cond delay="1000"/>
                            </p:stCondLst>
                            <p:childTnLst>
                              <p:par>
                                <p:cTn id="8" presetID="1" presetClass="entr" presetSubtype="0" fill="hold" grpId="0" nodeType="afterEffect">
                                  <p:stCondLst>
                                    <p:cond delay="100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theme/theme1.xml><?xml version="1.0" encoding="utf-8"?>
<a:theme xmlns:a="http://schemas.openxmlformats.org/drawingml/2006/main" name="2_Naturaleza">
  <a:themeElements>
    <a:clrScheme name="Naturaleza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2_Naturaleza">
      <a:majorFont>
        <a:latin typeface=""/>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Naturaleza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aleza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Naturaleza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Naturaleza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aleza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Diseño predeterminado">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C:\Archivos de programa\Microsoft Office\Templates\Diseños de presentaciones\Naturaleza.pot</Template>
  <TotalTime>16022</TotalTime>
  <Words>2878</Words>
  <Application>Microsoft Office PowerPoint</Application>
  <PresentationFormat>Presentación en pantalla (4:3)</PresentationFormat>
  <Paragraphs>412</Paragraphs>
  <Slides>43</Slides>
  <Notes>35</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43</vt:i4>
      </vt:variant>
    </vt:vector>
  </HeadingPairs>
  <TitlesOfParts>
    <vt:vector size="51" baseType="lpstr">
      <vt:lpstr>ＭＳ Ｐゴシック</vt:lpstr>
      <vt:lpstr>ＭＳ Ｐゴシック</vt:lpstr>
      <vt:lpstr>Arial</vt:lpstr>
      <vt:lpstr>Calibri</vt:lpstr>
      <vt:lpstr>Times New Roman</vt:lpstr>
      <vt:lpstr>Wingdings</vt:lpstr>
      <vt:lpstr>2_Naturaleza</vt:lpstr>
      <vt:lpstr>3_Diseño predeterminado</vt:lpstr>
      <vt:lpstr> Simulador de Internacionalización Empresarial  Sector: Ropa de vestir de hombre</vt:lpstr>
      <vt:lpstr>MISIÓN</vt:lpstr>
      <vt:lpstr>Presentación de PowerPoint</vt:lpstr>
      <vt:lpstr>VALOR DE LA COMPAÑIA</vt:lpstr>
      <vt:lpstr>Presentación de PowerPoint</vt:lpstr>
      <vt:lpstr>VALOR DE LA COMPAÑÍA</vt:lpstr>
      <vt:lpstr>ENTORNO DE SIMULACIÓN</vt:lpstr>
      <vt:lpstr>Presentación de PowerPoint</vt:lpstr>
      <vt:lpstr>ÁREAS DE DECISIÓN</vt:lpstr>
      <vt:lpstr>ENTORNO DE SIMULACIÓN</vt:lpstr>
      <vt:lpstr>Presentación de PowerPoint</vt:lpstr>
      <vt:lpstr>Presentación de PowerPoint</vt:lpstr>
      <vt:lpstr>Presentación de PowerPoint</vt:lpstr>
      <vt:lpstr>Presentación de PowerPoint</vt:lpstr>
      <vt:lpstr>Presentación de PowerPoint</vt:lpstr>
      <vt:lpstr>SEGMENTOS DE MERCADO</vt:lpstr>
      <vt:lpstr>Presentación de PowerPoint</vt:lpstr>
      <vt:lpstr>Presentación de PowerPoint</vt:lpstr>
      <vt:lpstr>Presentación de PowerPoint</vt:lpstr>
      <vt:lpstr>CALIDAD DEL PRODUCTO</vt:lpstr>
      <vt:lpstr>Presentación de PowerPoint</vt:lpstr>
      <vt:lpstr>Presentación de PowerPoint</vt:lpstr>
      <vt:lpstr>Presentación de PowerPoint</vt:lpstr>
      <vt:lpstr>Presentación de PowerPoint</vt:lpstr>
      <vt:lpstr>Presentación de PowerPoint</vt:lpstr>
      <vt:lpstr>Presentación de PowerPoint</vt:lpstr>
      <vt:lpstr>PALANCAS DE COMPETITIVIDAD</vt:lpstr>
      <vt:lpstr>COMPETITIVIDAD Y PARTICIPACIÓN DE MERCADO</vt:lpstr>
      <vt:lpstr>COMPETITIVIDAD</vt:lpstr>
      <vt:lpstr>COMPETITIVIDAD</vt:lpstr>
      <vt:lpstr>RESULTADOS Y BALANCE</vt:lpstr>
      <vt:lpstr>RESULTADOS</vt:lpstr>
      <vt:lpstr>Presentación de PowerPoint</vt:lpstr>
      <vt:lpstr>GASTOS DE OPERACIONES</vt:lpstr>
      <vt:lpstr>BALANCE</vt:lpstr>
      <vt:lpstr>OBJETIVOS Y MODELO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Company</dc:title>
  <dc:creator>vista</dc:creator>
  <cp:lastModifiedBy>admin</cp:lastModifiedBy>
  <cp:revision>397</cp:revision>
  <cp:lastPrinted>2016-01-12T19:51:17Z</cp:lastPrinted>
  <dcterms:created xsi:type="dcterms:W3CDTF">2011-03-19T08:33:10Z</dcterms:created>
  <dcterms:modified xsi:type="dcterms:W3CDTF">2019-03-05T16:10:52Z</dcterms:modified>
</cp:coreProperties>
</file>