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0" r:id="rId2"/>
    <p:sldId id="291" r:id="rId3"/>
    <p:sldId id="297" r:id="rId4"/>
    <p:sldId id="266" r:id="rId5"/>
    <p:sldId id="298" r:id="rId6"/>
    <p:sldId id="259" r:id="rId7"/>
    <p:sldId id="263" r:id="rId8"/>
    <p:sldId id="264" r:id="rId9"/>
    <p:sldId id="299" r:id="rId10"/>
    <p:sldId id="270" r:id="rId11"/>
    <p:sldId id="300" r:id="rId12"/>
    <p:sldId id="267" r:id="rId13"/>
    <p:sldId id="280" r:id="rId14"/>
    <p:sldId id="271" r:id="rId15"/>
    <p:sldId id="279" r:id="rId16"/>
    <p:sldId id="281" r:id="rId17"/>
    <p:sldId id="272" r:id="rId18"/>
    <p:sldId id="282" r:id="rId19"/>
    <p:sldId id="301" r:id="rId20"/>
    <p:sldId id="268" r:id="rId21"/>
    <p:sldId id="273" r:id="rId22"/>
    <p:sldId id="283" r:id="rId23"/>
    <p:sldId id="274" r:id="rId24"/>
    <p:sldId id="284" r:id="rId25"/>
    <p:sldId id="302" r:id="rId26"/>
    <p:sldId id="288" r:id="rId27"/>
    <p:sldId id="275" r:id="rId28"/>
    <p:sldId id="285" r:id="rId29"/>
    <p:sldId id="276" r:id="rId30"/>
    <p:sldId id="286" r:id="rId31"/>
    <p:sldId id="278" r:id="rId32"/>
    <p:sldId id="287" r:id="rId33"/>
    <p:sldId id="289" r:id="rId34"/>
  </p:sldIdLst>
  <p:sldSz cx="12188825" cy="6858000"/>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672C"/>
    <a:srgbClr val="0F73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8686" autoAdjust="0"/>
  </p:normalViewPr>
  <p:slideViewPr>
    <p:cSldViewPr snapToGrid="0" snapToObjects="1">
      <p:cViewPr>
        <p:scale>
          <a:sx n="84" d="100"/>
          <a:sy n="84" d="100"/>
        </p:scale>
        <p:origin x="-96" y="-72"/>
      </p:cViewPr>
      <p:guideLst>
        <p:guide orient="horz" pos="2160"/>
        <p:guide pos="383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218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162" y="2130426"/>
            <a:ext cx="10360501"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18/05/2016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3777319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18/05/2016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649979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2833" y="4406901"/>
            <a:ext cx="10360501"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962833" y="2906713"/>
            <a:ext cx="1036050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2886B753-FE81-1C49-BB56-2933D0E6D2DB}" type="datetimeFigureOut">
              <a:rPr lang="es-ES" smtClean="0"/>
              <a:t>18/05/2016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518918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812589" y="1600201"/>
            <a:ext cx="720960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8225341" y="1600201"/>
            <a:ext cx="72096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2886B753-FE81-1C49-BB56-2933D0E6D2DB}" type="datetimeFigureOut">
              <a:rPr lang="es-ES" smtClean="0"/>
              <a:t>18/05/2016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471659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09441" y="274638"/>
            <a:ext cx="10969943" cy="1143000"/>
          </a:xfrm>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609441" y="1535113"/>
            <a:ext cx="538551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609441" y="2174875"/>
            <a:ext cx="538551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6191754" y="1535113"/>
            <a:ext cx="538763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6191754" y="2174875"/>
            <a:ext cx="538763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2886B753-FE81-1C49-BB56-2933D0E6D2DB}" type="datetimeFigureOut">
              <a:rPr lang="es-ES" smtClean="0"/>
              <a:t>18/05/2016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75323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2886B753-FE81-1C49-BB56-2933D0E6D2DB}" type="datetimeFigureOut">
              <a:rPr lang="es-ES" smtClean="0"/>
              <a:t>18/05/2016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571421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886B753-FE81-1C49-BB56-2933D0E6D2DB}" type="datetimeFigureOut">
              <a:rPr lang="es-ES" smtClean="0"/>
              <a:t>18/05/2016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471560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442" y="273050"/>
            <a:ext cx="4010039"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4765492" y="273051"/>
            <a:ext cx="681389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609442" y="1435101"/>
            <a:ext cx="401003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18/05/2016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818471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389095" y="4800600"/>
            <a:ext cx="7313295"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2389095" y="612775"/>
            <a:ext cx="731329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2389095" y="5367338"/>
            <a:ext cx="731329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18/05/2016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3013092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18/05/2016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892448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11780415" y="274639"/>
            <a:ext cx="3654531"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812589" y="274639"/>
            <a:ext cx="1076468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18/05/2016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081934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09441" y="274638"/>
            <a:ext cx="10969943"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609441" y="1600201"/>
            <a:ext cx="10969943"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609441" y="6356351"/>
            <a:ext cx="284405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86B753-FE81-1C49-BB56-2933D0E6D2DB}" type="datetimeFigureOut">
              <a:rPr lang="es-ES" smtClean="0"/>
              <a:t>18/05/2016</a:t>
            </a:fld>
            <a:endParaRPr lang="es-ES"/>
          </a:p>
        </p:txBody>
      </p:sp>
      <p:sp>
        <p:nvSpPr>
          <p:cNvPr id="5" name="Marcador de pie de página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735325" y="6356351"/>
            <a:ext cx="284405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C43AD7-FF55-CA41-AFDE-3E020E66E583}" type="slidenum">
              <a:rPr lang="es-ES" smtClean="0"/>
              <a:t>‹Nº›</a:t>
            </a:fld>
            <a:endParaRPr lang="es-ES"/>
          </a:p>
        </p:txBody>
      </p:sp>
    </p:spTree>
    <p:extLst>
      <p:ext uri="{BB962C8B-B14F-4D97-AF65-F5344CB8AC3E}">
        <p14:creationId xmlns:p14="http://schemas.microsoft.com/office/powerpoint/2010/main" val="2055141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3"/>
            <a:ext cx="12183892" cy="6856214"/>
          </a:xfrm>
          <a:prstGeom prst="rect">
            <a:avLst/>
          </a:prstGeom>
        </p:spPr>
      </p:pic>
      <p:sp>
        <p:nvSpPr>
          <p:cNvPr id="6" name="CuadroTexto 5"/>
          <p:cNvSpPr txBox="1"/>
          <p:nvPr/>
        </p:nvSpPr>
        <p:spPr>
          <a:xfrm>
            <a:off x="1106130" y="4226763"/>
            <a:ext cx="9866670" cy="553998"/>
          </a:xfrm>
          <a:prstGeom prst="rect">
            <a:avLst/>
          </a:prstGeom>
          <a:noFill/>
        </p:spPr>
        <p:txBody>
          <a:bodyPr wrap="square" rtlCol="0">
            <a:spAutoFit/>
          </a:bodyPr>
          <a:lstStyle/>
          <a:p>
            <a:pPr algn="ctr"/>
            <a:r>
              <a:rPr lang="es-ES_tradnl" sz="3000" b="1" dirty="0" smtClean="0">
                <a:solidFill>
                  <a:srgbClr val="0D672C"/>
                </a:solidFill>
                <a:latin typeface="Helvetica" charset="0"/>
                <a:ea typeface="Helvetica" charset="0"/>
                <a:cs typeface="Helvetica" charset="0"/>
              </a:rPr>
              <a:t>SOCIALIZACION PLAN DE DESARROLLO 2016 -2025</a:t>
            </a:r>
            <a:endParaRPr lang="es-ES_tradnl" sz="3000" b="1" dirty="0">
              <a:solidFill>
                <a:srgbClr val="0D672C"/>
              </a:solidFill>
              <a:latin typeface="Helvetica" charset="0"/>
              <a:ea typeface="Helvetica" charset="0"/>
              <a:cs typeface="Helvetica" charset="0"/>
            </a:endParaRPr>
          </a:p>
        </p:txBody>
      </p:sp>
      <p:sp>
        <p:nvSpPr>
          <p:cNvPr id="7" name="CuadroTexto 6"/>
          <p:cNvSpPr txBox="1"/>
          <p:nvPr/>
        </p:nvSpPr>
        <p:spPr>
          <a:xfrm>
            <a:off x="2448232" y="4816912"/>
            <a:ext cx="7477433" cy="400110"/>
          </a:xfrm>
          <a:prstGeom prst="rect">
            <a:avLst/>
          </a:prstGeom>
          <a:noFill/>
        </p:spPr>
        <p:txBody>
          <a:bodyPr wrap="square" rtlCol="0">
            <a:spAutoFit/>
          </a:bodyPr>
          <a:lstStyle/>
          <a:p>
            <a:pPr algn="ctr"/>
            <a:r>
              <a:rPr lang="es-ES_tradnl" sz="2000" b="1" dirty="0" smtClean="0">
                <a:solidFill>
                  <a:srgbClr val="0D672C"/>
                </a:solidFill>
                <a:latin typeface="Helvetica" charset="0"/>
                <a:ea typeface="Helvetica" charset="0"/>
                <a:cs typeface="Helvetica" charset="0"/>
              </a:rPr>
              <a:t>OFICINA ASESORA DE PLANEACIÓN Y DESARROLLO</a:t>
            </a:r>
            <a:endParaRPr lang="es-ES_tradnl" sz="2000" b="1" dirty="0">
              <a:solidFill>
                <a:srgbClr val="0D672C"/>
              </a:solidFill>
              <a:latin typeface="Helvetica" charset="0"/>
              <a:ea typeface="Helvetica" charset="0"/>
              <a:cs typeface="Helvetica" charset="0"/>
            </a:endParaRPr>
          </a:p>
        </p:txBody>
      </p:sp>
    </p:spTree>
    <p:extLst>
      <p:ext uri="{BB962C8B-B14F-4D97-AF65-F5344CB8AC3E}">
        <p14:creationId xmlns:p14="http://schemas.microsoft.com/office/powerpoint/2010/main" val="20825199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93"/>
            <a:ext cx="12188825" cy="6856214"/>
          </a:xfrm>
          <a:prstGeom prst="rect">
            <a:avLst/>
          </a:prstGeom>
        </p:spPr>
      </p:pic>
      <p:sp>
        <p:nvSpPr>
          <p:cNvPr id="2" name="CuadroTexto 1"/>
          <p:cNvSpPr txBox="1"/>
          <p:nvPr/>
        </p:nvSpPr>
        <p:spPr>
          <a:xfrm>
            <a:off x="980409" y="1897252"/>
            <a:ext cx="10784509" cy="3046988"/>
          </a:xfrm>
          <a:prstGeom prst="rect">
            <a:avLst/>
          </a:prstGeom>
          <a:noFill/>
        </p:spPr>
        <p:txBody>
          <a:bodyPr wrap="square" rtlCol="0">
            <a:spAutoFit/>
          </a:bodyPr>
          <a:lstStyle/>
          <a:p>
            <a:pPr marL="457063" indent="-457063" algn="just">
              <a:buAutoNum type="arabicPeriod"/>
            </a:pPr>
            <a:r>
              <a:rPr lang="es-ES" sz="3200" dirty="0" smtClean="0">
                <a:latin typeface="Helvetica"/>
                <a:cs typeface="Helvetica"/>
              </a:rPr>
              <a:t>Estructura Estratégica del Plan </a:t>
            </a:r>
            <a:endParaRPr lang="es-ES" sz="3200" dirty="0">
              <a:latin typeface="Helvetica"/>
              <a:cs typeface="Helvetica"/>
            </a:endParaRPr>
          </a:p>
          <a:p>
            <a:pPr marL="457063" indent="-457063" algn="just">
              <a:buAutoNum type="arabicPeriod"/>
            </a:pPr>
            <a:r>
              <a:rPr lang="es-ES" sz="3200" dirty="0" smtClean="0">
                <a:latin typeface="Helvetica"/>
                <a:cs typeface="Helvetica"/>
              </a:rPr>
              <a:t>Misión – Visión y Política de Calidad</a:t>
            </a:r>
          </a:p>
          <a:p>
            <a:pPr marL="457063" indent="-457063" algn="just">
              <a:buAutoNum type="arabicPeriod"/>
            </a:pPr>
            <a:r>
              <a:rPr lang="es-ES" sz="3200" dirty="0" smtClean="0">
                <a:latin typeface="Helvetica"/>
                <a:cs typeface="Helvetica"/>
              </a:rPr>
              <a:t>Planes Estratégicos por Periodos</a:t>
            </a:r>
            <a:endParaRPr lang="es-ES" sz="3200" dirty="0">
              <a:latin typeface="Helvetica"/>
              <a:cs typeface="Helvetica"/>
            </a:endParaRPr>
          </a:p>
          <a:p>
            <a:pPr marL="457063" indent="-457063" algn="just">
              <a:buAutoNum type="arabicPeriod"/>
            </a:pPr>
            <a:r>
              <a:rPr lang="es-ES" sz="3200" dirty="0" smtClean="0">
                <a:latin typeface="Helvetica"/>
                <a:cs typeface="Helvetica"/>
              </a:rPr>
              <a:t>Universidad Pertinente </a:t>
            </a:r>
            <a:endParaRPr lang="es-ES" sz="3200" dirty="0">
              <a:latin typeface="Helvetica"/>
              <a:cs typeface="Helvetica"/>
            </a:endParaRPr>
          </a:p>
          <a:p>
            <a:pPr marL="457063" indent="-457063" algn="just">
              <a:buAutoNum type="arabicPeriod"/>
            </a:pPr>
            <a:r>
              <a:rPr lang="es-ES" sz="3200" dirty="0">
                <a:latin typeface="Helvetica"/>
                <a:cs typeface="Helvetica"/>
              </a:rPr>
              <a:t>Universidad </a:t>
            </a:r>
            <a:r>
              <a:rPr lang="es-ES" sz="3200" dirty="0" smtClean="0">
                <a:latin typeface="Helvetica"/>
                <a:cs typeface="Helvetica"/>
              </a:rPr>
              <a:t>Creativa  </a:t>
            </a:r>
            <a:endParaRPr lang="es-ES" sz="3200" dirty="0">
              <a:latin typeface="Helvetica"/>
              <a:cs typeface="Helvetica"/>
            </a:endParaRPr>
          </a:p>
          <a:p>
            <a:pPr marL="457063" indent="-457063" algn="just">
              <a:buAutoNum type="arabicPeriod"/>
            </a:pPr>
            <a:r>
              <a:rPr lang="es-ES" sz="3200" dirty="0">
                <a:latin typeface="Helvetica"/>
                <a:cs typeface="Helvetica"/>
              </a:rPr>
              <a:t>Universidad </a:t>
            </a:r>
            <a:r>
              <a:rPr lang="es-ES" sz="3200" dirty="0" smtClean="0">
                <a:latin typeface="Helvetica"/>
                <a:cs typeface="Helvetica"/>
              </a:rPr>
              <a:t>Integradora</a:t>
            </a:r>
            <a:endParaRPr lang="es-ES" sz="3200" dirty="0">
              <a:latin typeface="Helvetica"/>
              <a:cs typeface="Helvetica"/>
            </a:endParaRPr>
          </a:p>
        </p:txBody>
      </p:sp>
    </p:spTree>
    <p:extLst>
      <p:ext uri="{BB962C8B-B14F-4D97-AF65-F5344CB8AC3E}">
        <p14:creationId xmlns:p14="http://schemas.microsoft.com/office/powerpoint/2010/main" val="3470279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93"/>
            <a:ext cx="12188825" cy="6856214"/>
          </a:xfrm>
          <a:prstGeom prst="rect">
            <a:avLst/>
          </a:prstGeom>
        </p:spPr>
      </p:pic>
      <p:sp>
        <p:nvSpPr>
          <p:cNvPr id="2" name="CuadroTexto 1"/>
          <p:cNvSpPr txBox="1"/>
          <p:nvPr/>
        </p:nvSpPr>
        <p:spPr>
          <a:xfrm>
            <a:off x="5239567" y="2941855"/>
            <a:ext cx="1382217" cy="3169273"/>
          </a:xfrm>
          <a:prstGeom prst="rect">
            <a:avLst/>
          </a:prstGeom>
          <a:noFill/>
        </p:spPr>
        <p:txBody>
          <a:bodyPr wrap="square" rtlCol="0">
            <a:spAutoFit/>
          </a:bodyPr>
          <a:lstStyle/>
          <a:p>
            <a:pPr algn="just"/>
            <a:r>
              <a:rPr lang="es-ES" sz="19994" dirty="0">
                <a:solidFill>
                  <a:schemeClr val="bg1">
                    <a:lumMod val="85000"/>
                  </a:schemeClr>
                </a:solidFill>
                <a:latin typeface="Helvetica"/>
                <a:cs typeface="Helvetica"/>
              </a:rPr>
              <a:t>1</a:t>
            </a:r>
          </a:p>
        </p:txBody>
      </p:sp>
      <p:sp>
        <p:nvSpPr>
          <p:cNvPr id="6" name="Shape 77"/>
          <p:cNvSpPr/>
          <p:nvPr/>
        </p:nvSpPr>
        <p:spPr>
          <a:xfrm>
            <a:off x="119336" y="4586423"/>
            <a:ext cx="12072664" cy="759822"/>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4000" b="0" dirty="0" smtClean="0">
                <a:effectLst>
                  <a:outerShdw blurRad="50800" dist="38100" dir="8100000" algn="tr" rotWithShape="0">
                    <a:prstClr val="black">
                      <a:alpha val="40000"/>
                    </a:prstClr>
                  </a:outerShdw>
                </a:effectLst>
                <a:latin typeface="Helvetica"/>
                <a:cs typeface="Helvetica"/>
              </a:rPr>
              <a:t>ESTRUCTURA ESTRATEGICA DEL PLAN</a:t>
            </a:r>
            <a:endParaRPr sz="4000" b="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35469745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1353"/>
            <a:ext cx="11863754" cy="7139353"/>
          </a:xfrm>
          <a:prstGeom prst="rect">
            <a:avLst/>
          </a:prstGeom>
        </p:spPr>
      </p:pic>
    </p:spTree>
    <p:extLst>
      <p:ext uri="{BB962C8B-B14F-4D97-AF65-F5344CB8AC3E}">
        <p14:creationId xmlns:p14="http://schemas.microsoft.com/office/powerpoint/2010/main" val="41138278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93"/>
            <a:ext cx="12188825" cy="6856214"/>
          </a:xfrm>
          <a:prstGeom prst="rect">
            <a:avLst/>
          </a:prstGeom>
        </p:spPr>
      </p:pic>
      <p:sp>
        <p:nvSpPr>
          <p:cNvPr id="5" name="Shape 77"/>
          <p:cNvSpPr/>
          <p:nvPr/>
        </p:nvSpPr>
        <p:spPr>
          <a:xfrm>
            <a:off x="2708448" y="413277"/>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2</a:t>
            </a:r>
            <a:endParaRPr sz="40000" b="0" dirty="0">
              <a:solidFill>
                <a:schemeClr val="bg1">
                  <a:lumMod val="85000"/>
                </a:schemeClr>
              </a:solidFill>
              <a:latin typeface="Helvetica"/>
              <a:cs typeface="Helvetica"/>
            </a:endParaRPr>
          </a:p>
        </p:txBody>
      </p:sp>
      <p:sp>
        <p:nvSpPr>
          <p:cNvPr id="7" name="Shape 77"/>
          <p:cNvSpPr/>
          <p:nvPr/>
        </p:nvSpPr>
        <p:spPr>
          <a:xfrm>
            <a:off x="71916" y="3694106"/>
            <a:ext cx="12072664" cy="821378"/>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4400" b="0" dirty="0" smtClean="0">
                <a:effectLst>
                  <a:outerShdw blurRad="50800" dist="38100" dir="8100000" algn="tr" rotWithShape="0">
                    <a:prstClr val="black">
                      <a:alpha val="40000"/>
                    </a:prstClr>
                  </a:outerShdw>
                </a:effectLst>
                <a:latin typeface="Helvetica"/>
                <a:cs typeface="Helvetica"/>
              </a:rPr>
              <a:t>MISION – VISIÓN – POLÍTICA DE CALIDAD </a:t>
            </a:r>
            <a:endParaRPr sz="4400" b="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34485445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821099" cy="6858000"/>
          </a:xfrm>
          <a:prstGeom prst="rect">
            <a:avLst/>
          </a:prstGeom>
        </p:spPr>
      </p:pic>
    </p:spTree>
    <p:extLst>
      <p:ext uri="{BB962C8B-B14F-4D97-AF65-F5344CB8AC3E}">
        <p14:creationId xmlns:p14="http://schemas.microsoft.com/office/powerpoint/2010/main" val="1656757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250723" y="280903"/>
            <a:ext cx="10692580" cy="5701370"/>
          </a:xfrm>
          <a:prstGeom prst="rect">
            <a:avLst/>
          </a:prstGeom>
        </p:spPr>
      </p:pic>
    </p:spTree>
    <p:extLst>
      <p:ext uri="{BB962C8B-B14F-4D97-AF65-F5344CB8AC3E}">
        <p14:creationId xmlns:p14="http://schemas.microsoft.com/office/powerpoint/2010/main" val="23373807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875477" cy="6858000"/>
          </a:xfrm>
          <a:prstGeom prst="rect">
            <a:avLst/>
          </a:prstGeom>
        </p:spPr>
      </p:pic>
    </p:spTree>
    <p:extLst>
      <p:ext uri="{BB962C8B-B14F-4D97-AF65-F5344CB8AC3E}">
        <p14:creationId xmlns:p14="http://schemas.microsoft.com/office/powerpoint/2010/main" val="26506540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93"/>
            <a:ext cx="12188825" cy="6856214"/>
          </a:xfrm>
          <a:prstGeom prst="rect">
            <a:avLst/>
          </a:prstGeom>
        </p:spPr>
      </p:pic>
      <p:sp>
        <p:nvSpPr>
          <p:cNvPr id="5"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3</a:t>
            </a:r>
            <a:endParaRPr sz="40000" b="0" dirty="0">
              <a:solidFill>
                <a:schemeClr val="bg1">
                  <a:lumMod val="85000"/>
                </a:schemeClr>
              </a:solidFill>
              <a:latin typeface="Helvetica"/>
              <a:cs typeface="Helvetica"/>
            </a:endParaRPr>
          </a:p>
        </p:txBody>
      </p:sp>
      <p:sp>
        <p:nvSpPr>
          <p:cNvPr id="7" name="Shape 77"/>
          <p:cNvSpPr/>
          <p:nvPr/>
        </p:nvSpPr>
        <p:spPr>
          <a:xfrm>
            <a:off x="0" y="3714989"/>
            <a:ext cx="12072664" cy="821378"/>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4400" b="0" dirty="0" smtClean="0">
                <a:effectLst>
                  <a:outerShdw blurRad="50800" dist="38100" dir="8100000" algn="tr" rotWithShape="0">
                    <a:prstClr val="black">
                      <a:alpha val="40000"/>
                    </a:prstClr>
                  </a:outerShdw>
                </a:effectLst>
                <a:latin typeface="Helvetica"/>
                <a:cs typeface="Helvetica"/>
              </a:rPr>
              <a:t>PLANES ESTRATEGICOS POR PERIODOS</a:t>
            </a:r>
            <a:endParaRPr sz="4400" b="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835200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7895" y="1114747"/>
            <a:ext cx="9606709" cy="4847422"/>
          </a:xfrm>
          <a:prstGeom prst="rect">
            <a:avLst/>
          </a:prstGeom>
          <a:noFill/>
        </p:spPr>
      </p:pic>
      <p:sp>
        <p:nvSpPr>
          <p:cNvPr id="4" name="Rectángulo 3"/>
          <p:cNvSpPr/>
          <p:nvPr/>
        </p:nvSpPr>
        <p:spPr>
          <a:xfrm>
            <a:off x="858885" y="266672"/>
            <a:ext cx="9486316" cy="646331"/>
          </a:xfrm>
          <a:prstGeom prst="rect">
            <a:avLst/>
          </a:prstGeom>
        </p:spPr>
        <p:txBody>
          <a:bodyPr wrap="none">
            <a:spAutoFit/>
          </a:bodyPr>
          <a:lstStyle/>
          <a:p>
            <a:pPr algn="ctr"/>
            <a:r>
              <a:rPr lang="es-CO" sz="3600" b="1" dirty="0">
                <a:latin typeface="Helvetica" panose="020B0604020202020204" pitchFamily="34" charset="0"/>
                <a:cs typeface="Helvetica" panose="020B0604020202020204" pitchFamily="34" charset="0"/>
              </a:rPr>
              <a:t>PLANES ESTRATEGICOS POR PERIODOS</a:t>
            </a:r>
          </a:p>
        </p:txBody>
      </p:sp>
    </p:spTree>
    <p:extLst>
      <p:ext uri="{BB962C8B-B14F-4D97-AF65-F5344CB8AC3E}">
        <p14:creationId xmlns:p14="http://schemas.microsoft.com/office/powerpoint/2010/main" val="1069641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93"/>
            <a:ext cx="12188825" cy="6856214"/>
          </a:xfrm>
          <a:prstGeom prst="rect">
            <a:avLst/>
          </a:prstGeom>
        </p:spPr>
      </p:pic>
      <p:sp>
        <p:nvSpPr>
          <p:cNvPr id="6"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4</a:t>
            </a:r>
            <a:endParaRPr sz="40000" b="0" dirty="0">
              <a:solidFill>
                <a:schemeClr val="bg1">
                  <a:lumMod val="85000"/>
                </a:schemeClr>
              </a:solidFill>
              <a:latin typeface="Helvetica"/>
              <a:cs typeface="Helvetica"/>
            </a:endParaRPr>
          </a:p>
        </p:txBody>
      </p:sp>
      <p:sp>
        <p:nvSpPr>
          <p:cNvPr id="8" name="Shape 77"/>
          <p:cNvSpPr/>
          <p:nvPr/>
        </p:nvSpPr>
        <p:spPr>
          <a:xfrm>
            <a:off x="-1" y="3554564"/>
            <a:ext cx="12072664" cy="821378"/>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4400" b="0" dirty="0" smtClean="0">
                <a:effectLst>
                  <a:outerShdw blurRad="50800" dist="38100" dir="8100000" algn="tr" rotWithShape="0">
                    <a:prstClr val="black">
                      <a:alpha val="40000"/>
                    </a:prstClr>
                  </a:outerShdw>
                </a:effectLst>
                <a:latin typeface="Helvetica"/>
                <a:cs typeface="Helvetica"/>
              </a:rPr>
              <a:t>UNIVERSIDAD PERTINENTE</a:t>
            </a:r>
            <a:endParaRPr sz="4400" b="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31435745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2080818"/>
            <a:ext cx="3185652" cy="2110502"/>
          </a:xfrm>
          <a:prstGeom prst="rect">
            <a:avLst/>
          </a:prstGeom>
        </p:spPr>
      </p:pic>
      <p:sp>
        <p:nvSpPr>
          <p:cNvPr id="3" name="Rectángulo 2"/>
          <p:cNvSpPr/>
          <p:nvPr/>
        </p:nvSpPr>
        <p:spPr>
          <a:xfrm>
            <a:off x="2728451" y="384820"/>
            <a:ext cx="7949381" cy="5078313"/>
          </a:xfrm>
          <a:prstGeom prst="rect">
            <a:avLst/>
          </a:prstGeom>
        </p:spPr>
        <p:txBody>
          <a:bodyPr wrap="square">
            <a:spAutoFit/>
          </a:bodyPr>
          <a:lstStyle/>
          <a:p>
            <a:pPr algn="ctr"/>
            <a:endParaRPr lang="es-CO" sz="3600" b="1" dirty="0">
              <a:latin typeface="Helvetica" panose="020B0604020202020204" pitchFamily="34" charset="0"/>
              <a:cs typeface="Helvetica" panose="020B0604020202020204" pitchFamily="34" charset="0"/>
            </a:endParaRPr>
          </a:p>
          <a:p>
            <a:pPr algn="just"/>
            <a:r>
              <a:rPr lang="es-CO" sz="2400" dirty="0">
                <a:latin typeface="Helvetica" panose="020B0604020202020204" pitchFamily="34" charset="0"/>
                <a:cs typeface="Helvetica" panose="020B0604020202020204" pitchFamily="34" charset="0"/>
              </a:rPr>
              <a:t>La pertinencia de la </a:t>
            </a:r>
            <a:r>
              <a:rPr lang="es-CO" sz="2400" dirty="0" err="1">
                <a:latin typeface="Helvetica" panose="020B0604020202020204" pitchFamily="34" charset="0"/>
                <a:cs typeface="Helvetica" panose="020B0604020202020204" pitchFamily="34" charset="0"/>
              </a:rPr>
              <a:t>Uniquindío</a:t>
            </a:r>
            <a:r>
              <a:rPr lang="es-CO" sz="2400" dirty="0">
                <a:latin typeface="Helvetica" panose="020B0604020202020204" pitchFamily="34" charset="0"/>
                <a:cs typeface="Helvetica" panose="020B0604020202020204" pitchFamily="34" charset="0"/>
              </a:rPr>
              <a:t> se concibe como la articulación entre lo que las sociedades locales, regionales, nacionales e internacionales esperan de ella y lo que esta hace. Este principio exige renovación, innovación, interdisciplinariedad y </a:t>
            </a:r>
            <a:r>
              <a:rPr lang="es-CO" sz="2400" dirty="0" err="1">
                <a:latin typeface="Helvetica" panose="020B0604020202020204" pitchFamily="34" charset="0"/>
                <a:cs typeface="Helvetica" panose="020B0604020202020204" pitchFamily="34" charset="0"/>
              </a:rPr>
              <a:t>transdisciplinariedad</a:t>
            </a:r>
            <a:r>
              <a:rPr lang="es-CO" sz="2400" dirty="0">
                <a:latin typeface="Helvetica" panose="020B0604020202020204" pitchFamily="34" charset="0"/>
                <a:cs typeface="Helvetica" panose="020B0604020202020204" pitchFamily="34" charset="0"/>
              </a:rPr>
              <a:t> en los programas académicos.</a:t>
            </a:r>
          </a:p>
          <a:p>
            <a:pPr algn="just"/>
            <a:endParaRPr lang="es-CO" sz="2400" dirty="0">
              <a:latin typeface="Helvetica" panose="020B0604020202020204" pitchFamily="34" charset="0"/>
              <a:cs typeface="Helvetica" panose="020B0604020202020204" pitchFamily="34" charset="0"/>
            </a:endParaRPr>
          </a:p>
          <a:p>
            <a:pPr algn="just"/>
            <a:r>
              <a:rPr lang="es-CO" sz="2400" dirty="0">
                <a:latin typeface="Helvetica" panose="020B0604020202020204" pitchFamily="34" charset="0"/>
                <a:cs typeface="Helvetica" panose="020B0604020202020204" pitchFamily="34" charset="0"/>
              </a:rPr>
              <a:t>Se fundamenta en la responsabilidad social, la solidaridad, la búsqueda de soluciones a problemas, el respeto por la diferencia, la oportunidad; aportes fundamentales para lograr la acreditación institucional de alta calidad.</a:t>
            </a:r>
          </a:p>
        </p:txBody>
      </p:sp>
    </p:spTree>
    <p:extLst>
      <p:ext uri="{BB962C8B-B14F-4D97-AF65-F5344CB8AC3E}">
        <p14:creationId xmlns:p14="http://schemas.microsoft.com/office/powerpoint/2010/main" val="18183810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1256648787"/>
              </p:ext>
            </p:extLst>
          </p:nvPr>
        </p:nvGraphicFramePr>
        <p:xfrm>
          <a:off x="973015" y="445476"/>
          <a:ext cx="9296400" cy="5040923"/>
        </p:xfrm>
        <a:graphic>
          <a:graphicData uri="http://schemas.openxmlformats.org/drawingml/2006/table">
            <a:tbl>
              <a:tblPr/>
              <a:tblGrid>
                <a:gridCol w="4322010">
                  <a:extLst>
                    <a:ext uri="{9D8B030D-6E8A-4147-A177-3AD203B41FA5}">
                      <a16:colId xmlns:a16="http://schemas.microsoft.com/office/drawing/2014/main" xmlns="" val="20000"/>
                    </a:ext>
                  </a:extLst>
                </a:gridCol>
                <a:gridCol w="4974390">
                  <a:extLst>
                    <a:ext uri="{9D8B030D-6E8A-4147-A177-3AD203B41FA5}">
                      <a16:colId xmlns:a16="http://schemas.microsoft.com/office/drawing/2014/main" xmlns="" val="20001"/>
                    </a:ext>
                  </a:extLst>
                </a:gridCol>
              </a:tblGrid>
              <a:tr h="261471">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1.1. Calidad Académica Pertinente</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hMerge="1">
                  <a:txBody>
                    <a:bodyPr/>
                    <a:lstStyle/>
                    <a:p>
                      <a:endParaRPr lang="es-CO"/>
                    </a:p>
                  </a:txBody>
                  <a:tcPr/>
                </a:tc>
                <a:extLst>
                  <a:ext uri="{0D108BD9-81ED-4DB2-BD59-A6C34878D82A}">
                    <a16:rowId xmlns:a16="http://schemas.microsoft.com/office/drawing/2014/main" xmlns="" val="10000"/>
                  </a:ext>
                </a:extLst>
              </a:tr>
              <a:tr h="1398568">
                <a:tc gridSpan="2">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Política:</a:t>
                      </a:r>
                      <a:r>
                        <a:rPr lang="es-CO" sz="1200" b="0" i="0" u="none" strike="noStrike" dirty="0">
                          <a:effectLst/>
                          <a:latin typeface="Helvetica" panose="020B0604020202020204" pitchFamily="34" charset="0"/>
                          <a:cs typeface="Helvetica" panose="020B0604020202020204" pitchFamily="34" charset="0"/>
                        </a:rPr>
                        <a:t/>
                      </a:r>
                      <a:br>
                        <a:rPr lang="es-CO" sz="1200" b="0"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
                      </a:r>
                      <a:br>
                        <a:rPr lang="es-CO" sz="1200" b="0"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Oferta académica de alta calidad incluidas las  competencias comunicativas en segunda lengua extranjera para la formación de ciudadanos comprometidos con la sociedad, solidarios, con pensamiento crítico e investigativo, líderes y gestores de cambio que aporten al entorno, obteniendo  reconocimiento regional, nacional, con proyección internacional, apoyados en el talento humano competente y empoderado con el mejoramiento continuo de los procesos de la academia, la investigación y la extensión.</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hMerge="1">
                  <a:txBody>
                    <a:bodyPr/>
                    <a:lstStyle/>
                    <a:p>
                      <a:endParaRPr lang="es-CO"/>
                    </a:p>
                  </a:txBody>
                  <a:tcPr/>
                </a:tc>
                <a:extLst>
                  <a:ext uri="{0D108BD9-81ED-4DB2-BD59-A6C34878D82A}">
                    <a16:rowId xmlns:a16="http://schemas.microsoft.com/office/drawing/2014/main" xmlns="" val="10001"/>
                  </a:ext>
                </a:extLst>
              </a:tr>
              <a:tr h="279712">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externa</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xmlns="" val="10002"/>
                  </a:ext>
                </a:extLst>
              </a:tr>
              <a:tr h="3101172">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Una comunidad universitaria  basada en el conocimiento y capaz de aplicarlo en la solución de problemas científicos, filosóficos, sociales, humanísticos, educacionales, ambientales, éticos y artísticos.  Ciudadanos formados con capacidades para la innovación y el emprendimiento, con pensamiento crítico y solidario, con competencias comunicativas en una segunda lengua. La integración con redes académicas con institutos de investigación y repositorios de conocimientos, local, regional y mundial.  Participación de Estudiantes en la investigación y la extensión, y prácticas empresariales, para la  adquisición de experiencia laboral, oportunidades de becas, emprendimiento  y oportunidades de empleo.</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s-CO" sz="1200" b="0" i="0" u="none" strike="noStrike" dirty="0">
                          <a:effectLst/>
                          <a:latin typeface="Helvetica" panose="020B0604020202020204" pitchFamily="34" charset="0"/>
                          <a:cs typeface="Helvetica" panose="020B0604020202020204" pitchFamily="34" charset="0"/>
                        </a:rPr>
                        <a:t>Desarrollos disciplinares en la UNIQUINDÍO, con destinación económica apropiada. Facilita la capacitación profesoral y mejora las condiciones contractuales de los profesores ocasionales y catedráticos. La estructuración de la línea pedagógica propia  contribuye, en la formación de profesionales comprometidos con la sociedad, pensamiento crítico e investigativo. Normativa existente pertinente para la creación y actualización de programas académicos. Acreditación Institucional sostenida, en mejora continua, por encima de los niveles mínimos. Campus confortable y dotación tecnológica excelente, que  facilitan la investigación y la docencia en armonía con lo estético y lo ambiental. Docentes capacitados y competentes en roles administrativos, y fortalecidos en su formación. Forma a sus estudiantes en lo académico y lo personal, estimulando la excelencia en la universidad en general.</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3000598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a 8"/>
          <p:cNvGraphicFramePr>
            <a:graphicFrameLocks noGrp="1"/>
          </p:cNvGraphicFramePr>
          <p:nvPr>
            <p:extLst>
              <p:ext uri="{D42A27DB-BD31-4B8C-83A1-F6EECF244321}">
                <p14:modId xmlns:p14="http://schemas.microsoft.com/office/powerpoint/2010/main" val="671063485"/>
              </p:ext>
            </p:extLst>
          </p:nvPr>
        </p:nvGraphicFramePr>
        <p:xfrm>
          <a:off x="1254369" y="315913"/>
          <a:ext cx="9202616" cy="5657148"/>
        </p:xfrm>
        <a:graphic>
          <a:graphicData uri="http://schemas.openxmlformats.org/drawingml/2006/table">
            <a:tbl>
              <a:tblPr/>
              <a:tblGrid>
                <a:gridCol w="9202616">
                  <a:extLst>
                    <a:ext uri="{9D8B030D-6E8A-4147-A177-3AD203B41FA5}">
                      <a16:colId xmlns:a16="http://schemas.microsoft.com/office/drawing/2014/main" xmlns="" val="20000"/>
                    </a:ext>
                  </a:extLst>
                </a:gridCol>
              </a:tblGrid>
              <a:tr h="194980">
                <a:tc>
                  <a:txBody>
                    <a:bodyPr/>
                    <a:lstStyle/>
                    <a:p>
                      <a:pPr algn="ctr" fontAlgn="ctr">
                        <a:lnSpc>
                          <a:spcPct val="107000"/>
                        </a:lnSpc>
                        <a:spcAft>
                          <a:spcPts val="0"/>
                        </a:spcAft>
                      </a:pP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U N I V E R S I D A D    </a:t>
                      </a:r>
                      <a:r>
                        <a:rPr lang="pt-BR" sz="1200" b="1" i="1" kern="1200" dirty="0" err="1">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D</a:t>
                      </a: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 E L    Q U I N D I O</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194980">
                <a:tc>
                  <a:txBody>
                    <a:bodyPr/>
                    <a:lstStyle/>
                    <a:p>
                      <a:pPr algn="ctr" fontAlgn="ctr">
                        <a:lnSpc>
                          <a:spcPct val="107000"/>
                        </a:lnSpc>
                        <a:spcAft>
                          <a:spcPts val="0"/>
                        </a:spcAft>
                      </a:pP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 </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266936">
                <a:tc>
                  <a:txBody>
                    <a:bodyPr/>
                    <a:lstStyle/>
                    <a:p>
                      <a:pPr algn="ctr" fontAlgn="ctr">
                        <a:lnSpc>
                          <a:spcPct val="107000"/>
                        </a:lnSpc>
                        <a:spcAft>
                          <a:spcPts val="0"/>
                        </a:spcAft>
                      </a:pP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E S T R U C T U R A    D E L    P L A N    D E    D E S A R </a:t>
                      </a:r>
                      <a:r>
                        <a:rPr lang="pt-BR" sz="1200" b="1" i="1" kern="1200" dirty="0" err="1">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R</a:t>
                      </a: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 O L </a:t>
                      </a:r>
                      <a:r>
                        <a:rPr lang="pt-BR" sz="1200" b="1" i="1" kern="1200" dirty="0" err="1">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L</a:t>
                      </a: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 O    I N S T I T U C I O N A L    2 0 1 6 - 2 0 2 5</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39271">
                <a:tc>
                  <a:txBody>
                    <a:bodyPr/>
                    <a:lstStyle/>
                    <a:p>
                      <a:pPr algn="ctr" fontAlgn="ctr">
                        <a:lnSpc>
                          <a:spcPct val="107000"/>
                        </a:lnSpc>
                        <a:spcAft>
                          <a:spcPts val="0"/>
                        </a:spcAft>
                      </a:pP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O B J E T I V O    G E N E R A L</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124416">
                <a:tc>
                  <a:txBody>
                    <a:bodyPr/>
                    <a:lstStyle/>
                    <a:p>
                      <a:pPr algn="ctr" fontAlgn="ctr">
                        <a:lnSpc>
                          <a:spcPct val="107000"/>
                        </a:lnSpc>
                        <a:spcAft>
                          <a:spcPts val="0"/>
                        </a:spcAft>
                      </a:pP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P o r    u n a    U n i v e r s i d a d    P E R T I N E N T E   -  C R E A T I V A   -   I  N T E G R A DO R A</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4"/>
                  </a:ext>
                </a:extLst>
              </a:tr>
              <a:tr h="200202">
                <a:tc>
                  <a:txBody>
                    <a:bodyPr/>
                    <a:lstStyle/>
                    <a:p>
                      <a:pPr algn="ctr" fontAlgn="ctr">
                        <a:lnSpc>
                          <a:spcPct val="107000"/>
                        </a:lnSpc>
                        <a:spcAft>
                          <a:spcPts val="0"/>
                        </a:spcAft>
                      </a:pPr>
                      <a:r>
                        <a:rPr lang="pt-BR"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P I L A R E S    E S T R A T E G I C O S</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5"/>
                  </a:ext>
                </a:extLst>
              </a:tr>
              <a:tr h="167125">
                <a:tc>
                  <a:txBody>
                    <a:bodyPr/>
                    <a:lstStyle/>
                    <a:p>
                      <a:pPr algn="ctr" fontAlgn="ctr">
                        <a:lnSpc>
                          <a:spcPct val="107000"/>
                        </a:lnSpc>
                        <a:spcAft>
                          <a:spcPts val="0"/>
                        </a:spcAft>
                      </a:pPr>
                      <a:r>
                        <a:rPr lang="es-CO" sz="14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 Calidad </a:t>
                      </a:r>
                      <a:r>
                        <a:rPr lang="es-CO" sz="1400" b="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académica pertinente</a:t>
                      </a:r>
                      <a:endParaRPr lang="es-CO"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xmlns="" val="10006"/>
                  </a:ext>
                </a:extLst>
              </a:tr>
              <a:tr h="283765">
                <a:tc>
                  <a:txBody>
                    <a:bodyPr/>
                    <a:lstStyle/>
                    <a:p>
                      <a:pPr algn="ctr" fontAlgn="ctr">
                        <a:lnSpc>
                          <a:spcPct val="107000"/>
                        </a:lnSpc>
                        <a:spcAft>
                          <a:spcPts val="0"/>
                        </a:spcAft>
                      </a:pPr>
                      <a:r>
                        <a:rPr lang="es-CO" sz="1200" b="1" i="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OBJETIVOS DE IMPACTO POR PILAR ESTRATEGICO (Institucionales o Estratégicos  o De Calidad)</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7"/>
                  </a:ext>
                </a:extLst>
              </a:tr>
              <a:tr h="322645">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 1.1.1 </a:t>
                      </a:r>
                      <a:r>
                        <a:rPr lang="es-CO" sz="1200"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Consolidar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una oferta académica pertinente y de alta calidad, mediante el aseguramiento de los procesos académicos, de investigación y extensión, para garantizar la formación desde el ser, el saber y el hacer.</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xmlns="" val="10008"/>
                  </a:ext>
                </a:extLst>
              </a:tr>
              <a:tr h="128245">
                <a:tc>
                  <a:txBody>
                    <a:bodyPr/>
                    <a:lstStyle/>
                    <a:p>
                      <a:pPr algn="ctr" fontAlgn="ctr">
                        <a:lnSpc>
                          <a:spcPct val="107000"/>
                        </a:lnSpc>
                        <a:spcAft>
                          <a:spcPts val="0"/>
                        </a:spcAft>
                      </a:pPr>
                      <a:r>
                        <a:rPr lang="es-CO" sz="1200" b="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Metas producto</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9"/>
                  </a:ext>
                </a:extLst>
              </a:tr>
              <a:tr h="228056">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1.1.1.1</a:t>
                      </a:r>
                      <a:r>
                        <a:rPr lang="es-CO" sz="1200"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Acreditar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y mantener acreditados el 60% de los programas académicos que cumplen con las condiciones del CNA o quien haga sus veces.</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0"/>
                  </a:ext>
                </a:extLst>
              </a:tr>
              <a:tr h="300593">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1.1.1.2</a:t>
                      </a:r>
                      <a:r>
                        <a:rPr lang="es-CO" sz="1200" b="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Mejorar en un 30% la cantidad de Estudiantes con los resultados por encima de la media nacional en las pruebas saber-pro en los diferentes componentes.</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1"/>
                  </a:ext>
                </a:extLst>
              </a:tr>
              <a:tr h="400404">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1.1.1.3.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Determinar la oferta académica según las tendencias mundiales y las exigencias del mercado que respondan a la ubicación estratégica de la región como cruce de caminos y vía al pacífico.</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2"/>
                  </a:ext>
                </a:extLst>
              </a:tr>
              <a:tr h="289568">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1.1.1.4.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Construir un edificio de aulas Facultad de Ciencias Económicas y Administrativas.</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xmlns="" val="10013"/>
                  </a:ext>
                </a:extLst>
              </a:tr>
              <a:tr h="239082">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1.1.1.5</a:t>
                      </a:r>
                      <a:r>
                        <a:rPr lang="es-CO" sz="1200"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Vincular a la Universidad a 5 nuevas redes académicas o de investigación y fortalecer las existentes, para generar programas de conocimiento sobre problemas concretos de la sociedad.</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xmlns="" val="10014"/>
                  </a:ext>
                </a:extLst>
              </a:tr>
              <a:tr h="244885">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1.1.1.6.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Formular y ejecutar un plan de articulación con la educación media por Facultad, con las diferentes instituciones educativas locales, regionales y nacionales</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5"/>
                  </a:ext>
                </a:extLst>
              </a:tr>
              <a:tr h="250108">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1.1.1.7.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Contar con 120 docentes de planta con título de doctorado y alcanzar el 90% de los docentes ocasionales con título de maestría o doctorado.</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6"/>
                  </a:ext>
                </a:extLst>
              </a:tr>
              <a:tr h="372550">
                <a:tc>
                  <a:txBody>
                    <a:bodyPr/>
                    <a:lstStyle/>
                    <a:p>
                      <a:pPr algn="ctr" fontAlgn="ctr">
                        <a:lnSpc>
                          <a:spcPct val="107000"/>
                        </a:lnSpc>
                        <a:spcAft>
                          <a:spcPts val="0"/>
                        </a:spcAft>
                      </a:pPr>
                      <a:r>
                        <a:rPr lang="es-CO" sz="1200" b="1" kern="1200" dirty="0" smtClean="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1.1.1.8. </a:t>
                      </a:r>
                      <a:r>
                        <a:rPr lang="es-CO" sz="1200"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Incrementar en un 50% el uso de los recursos de apoyo virtual en las plataformas institucionales por parte de los programas académicos, con respecto al año 2015.</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xmlns="" val="10017"/>
                  </a:ext>
                </a:extLst>
              </a:tr>
              <a:tr h="178151">
                <a:tc>
                  <a:txBody>
                    <a:bodyPr/>
                    <a:lstStyle/>
                    <a:p>
                      <a:pPr algn="ctr" fontAlgn="ctr">
                        <a:lnSpc>
                          <a:spcPct val="107000"/>
                        </a:lnSpc>
                        <a:spcAft>
                          <a:spcPts val="0"/>
                        </a:spcAft>
                      </a:pPr>
                      <a:r>
                        <a:rPr lang="es-CO" sz="1200" b="1" kern="1200" dirty="0">
                          <a:solidFill>
                            <a:srgbClr val="000000"/>
                          </a:solidFill>
                          <a:effectLst/>
                          <a:latin typeface="Helvetica" panose="020B0604020202020204" pitchFamily="34" charset="0"/>
                          <a:ea typeface="Times New Roman" panose="02020603050405020304" pitchFamily="18" charset="0"/>
                          <a:cs typeface="Times New Roman" panose="02020603050405020304" pitchFamily="18" charset="0"/>
                        </a:rPr>
                        <a:t>Total metas pilar 1 = 8</a:t>
                      </a:r>
                      <a:endParaRPr lang="es-CO"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223" marR="5223" marT="52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8"/>
                  </a:ext>
                </a:extLst>
              </a:tr>
            </a:tbl>
          </a:graphicData>
        </a:graphic>
      </p:graphicFrame>
    </p:spTree>
    <p:extLst>
      <p:ext uri="{BB962C8B-B14F-4D97-AF65-F5344CB8AC3E}">
        <p14:creationId xmlns:p14="http://schemas.microsoft.com/office/powerpoint/2010/main" val="6057466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a 4"/>
          <p:cNvGraphicFramePr>
            <a:graphicFrameLocks noGrp="1"/>
          </p:cNvGraphicFramePr>
          <p:nvPr>
            <p:extLst>
              <p:ext uri="{D42A27DB-BD31-4B8C-83A1-F6EECF244321}">
                <p14:modId xmlns:p14="http://schemas.microsoft.com/office/powerpoint/2010/main" val="200091832"/>
              </p:ext>
            </p:extLst>
          </p:nvPr>
        </p:nvGraphicFramePr>
        <p:xfrm>
          <a:off x="1051971" y="374433"/>
          <a:ext cx="9650776" cy="5468793"/>
        </p:xfrm>
        <a:graphic>
          <a:graphicData uri="http://schemas.openxmlformats.org/drawingml/2006/table">
            <a:tbl>
              <a:tblPr/>
              <a:tblGrid>
                <a:gridCol w="9650776">
                  <a:extLst>
                    <a:ext uri="{9D8B030D-6E8A-4147-A177-3AD203B41FA5}">
                      <a16:colId xmlns:a16="http://schemas.microsoft.com/office/drawing/2014/main" xmlns="" val="20000"/>
                    </a:ext>
                  </a:extLst>
                </a:gridCol>
              </a:tblGrid>
              <a:tr h="213113">
                <a:tc>
                  <a:txBody>
                    <a:bodyPr/>
                    <a:lstStyle/>
                    <a:p>
                      <a:pPr algn="ctr" fontAlgn="ctr"/>
                      <a:r>
                        <a:rPr lang="pt-BR" sz="1200" b="1" i="1" u="none" strike="noStrike" dirty="0">
                          <a:effectLst/>
                          <a:latin typeface="Helvetica" panose="020B0604020202020204" pitchFamily="34" charset="0"/>
                          <a:cs typeface="Helvetica" panose="020B0604020202020204" pitchFamily="34" charset="0"/>
                        </a:rPr>
                        <a:t>U N I V E R S I D A D    </a:t>
                      </a:r>
                      <a:r>
                        <a:rPr lang="pt-BR" sz="1200" b="1" i="1" u="none" strike="noStrike" dirty="0" err="1">
                          <a:effectLst/>
                          <a:latin typeface="Helvetica" panose="020B0604020202020204" pitchFamily="34" charset="0"/>
                          <a:cs typeface="Helvetica" panose="020B0604020202020204" pitchFamily="34" charset="0"/>
                        </a:rPr>
                        <a:t>D</a:t>
                      </a:r>
                      <a:r>
                        <a:rPr lang="pt-BR" sz="1200" b="1" i="1" u="none" strike="noStrike" dirty="0">
                          <a:effectLst/>
                          <a:latin typeface="Helvetica" panose="020B0604020202020204" pitchFamily="34" charset="0"/>
                          <a:cs typeface="Helvetica" panose="020B0604020202020204" pitchFamily="34" charset="0"/>
                        </a:rPr>
                        <a:t> E L    Q U I N D I O</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292268">
                <a:tc>
                  <a:txBody>
                    <a:bodyPr/>
                    <a:lstStyle/>
                    <a:p>
                      <a:pPr algn="ctr" fontAlgn="ctr"/>
                      <a:r>
                        <a:rPr lang="pt-BR" sz="1200" b="1" i="1" u="none" strike="noStrike" dirty="0">
                          <a:effectLst/>
                          <a:latin typeface="Helvetica" panose="020B0604020202020204" pitchFamily="34" charset="0"/>
                          <a:cs typeface="Helvetica" panose="020B0604020202020204" pitchFamily="34" charset="0"/>
                        </a:rPr>
                        <a:t>E S T R U C T U R A    D E L    P L A N    D E    D E S A R </a:t>
                      </a:r>
                      <a:r>
                        <a:rPr lang="pt-BR" sz="1200" b="1" i="1" u="none" strike="noStrike" dirty="0" err="1">
                          <a:effectLst/>
                          <a:latin typeface="Helvetica" panose="020B0604020202020204" pitchFamily="34" charset="0"/>
                          <a:cs typeface="Helvetica" panose="020B0604020202020204" pitchFamily="34" charset="0"/>
                        </a:rPr>
                        <a:t>R</a:t>
                      </a:r>
                      <a:r>
                        <a:rPr lang="pt-BR" sz="1200" b="1" i="1" u="none" strike="noStrike" dirty="0">
                          <a:effectLst/>
                          <a:latin typeface="Helvetica" panose="020B0604020202020204" pitchFamily="34" charset="0"/>
                          <a:cs typeface="Helvetica" panose="020B0604020202020204" pitchFamily="34" charset="0"/>
                        </a:rPr>
                        <a:t> O L </a:t>
                      </a:r>
                      <a:r>
                        <a:rPr lang="pt-BR" sz="1200" b="1" i="1" u="none" strike="noStrike" dirty="0" err="1">
                          <a:effectLst/>
                          <a:latin typeface="Helvetica" panose="020B0604020202020204" pitchFamily="34" charset="0"/>
                          <a:cs typeface="Helvetica" panose="020B0604020202020204" pitchFamily="34" charset="0"/>
                        </a:rPr>
                        <a:t>L</a:t>
                      </a:r>
                      <a:r>
                        <a:rPr lang="pt-BR" sz="1200" b="1" i="1" u="none" strike="noStrike" dirty="0">
                          <a:effectLst/>
                          <a:latin typeface="Helvetica" panose="020B0604020202020204" pitchFamily="34" charset="0"/>
                          <a:cs typeface="Helvetica" panose="020B0604020202020204" pitchFamily="34" charset="0"/>
                        </a:rPr>
                        <a:t> O    I N S T I T U C I O N A L    2 0 1 6 - 2 0 2 5</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152224">
                <a:tc>
                  <a:txBody>
                    <a:bodyPr/>
                    <a:lstStyle/>
                    <a:p>
                      <a:pPr algn="ctr" fontAlgn="ctr"/>
                      <a:r>
                        <a:rPr lang="pt-BR" sz="1200" b="1" i="1" u="none" strike="noStrike" dirty="0">
                          <a:effectLst/>
                          <a:latin typeface="Helvetica" panose="020B0604020202020204" pitchFamily="34" charset="0"/>
                          <a:cs typeface="Helvetica" panose="020B0604020202020204" pitchFamily="34" charset="0"/>
                        </a:rPr>
                        <a:t>O B J E T I V O    G E N E R A L</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22997">
                <a:tc>
                  <a:txBody>
                    <a:bodyPr/>
                    <a:lstStyle/>
                    <a:p>
                      <a:pPr algn="ctr" fontAlgn="ctr"/>
                      <a:r>
                        <a:rPr lang="pt-BR" sz="1200" b="1" i="1" u="none" strike="noStrike" dirty="0">
                          <a:effectLst/>
                          <a:latin typeface="Helvetica" panose="020B0604020202020204" pitchFamily="34" charset="0"/>
                          <a:cs typeface="Helvetica" panose="020B0604020202020204" pitchFamily="34" charset="0"/>
                        </a:rPr>
                        <a:t>P o r    u n a    U n i v e r s i d a d    P E R T I N E N T E   -  C R E A T I V A   -   I  N T E G R A DO R A</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219201">
                <a:tc>
                  <a:txBody>
                    <a:bodyPr/>
                    <a:lstStyle/>
                    <a:p>
                      <a:pPr algn="ctr" fontAlgn="ctr"/>
                      <a:r>
                        <a:rPr lang="pt-BR" sz="1200" b="1" i="1" u="none" strike="noStrike" dirty="0">
                          <a:effectLst/>
                          <a:latin typeface="Helvetica" panose="020B0604020202020204" pitchFamily="34" charset="0"/>
                          <a:cs typeface="Helvetica" panose="020B0604020202020204" pitchFamily="34" charset="0"/>
                        </a:rPr>
                        <a:t>P I L A R E S    E S T R A T E G I C O S</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4"/>
                  </a:ext>
                </a:extLst>
              </a:tr>
              <a:tr h="182668">
                <a:tc>
                  <a:txBody>
                    <a:bodyPr/>
                    <a:lstStyle/>
                    <a:p>
                      <a:pPr algn="ctr" fontAlgn="ctr"/>
                      <a:r>
                        <a:rPr lang="es-CO" sz="1600" b="1" i="0" u="none" strike="noStrike" dirty="0">
                          <a:effectLst/>
                          <a:latin typeface="Helvetica" panose="020B0604020202020204" pitchFamily="34" charset="0"/>
                          <a:cs typeface="Helvetica" panose="020B0604020202020204" pitchFamily="34" charset="0"/>
                        </a:rPr>
                        <a:t>1.2. Investigación pertinente</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xmlns="" val="10005"/>
                  </a:ext>
                </a:extLst>
              </a:tr>
              <a:tr h="310535">
                <a:tc>
                  <a:txBody>
                    <a:bodyPr/>
                    <a:lstStyle/>
                    <a:p>
                      <a:pPr algn="ctr" fontAlgn="ctr"/>
                      <a:r>
                        <a:rPr lang="es-CO" sz="1200" b="1" i="1" u="none" strike="noStrike" dirty="0">
                          <a:effectLst/>
                          <a:latin typeface="Helvetica" panose="020B0604020202020204" pitchFamily="34" charset="0"/>
                          <a:cs typeface="Helvetica" panose="020B0604020202020204" pitchFamily="34" charset="0"/>
                        </a:rPr>
                        <a:t>OBJETIVOS DE IMPACTO POR PILAR ESTRATEGICO (Institucionales o Estratégicos  o De Calidad)</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6"/>
                  </a:ext>
                </a:extLst>
              </a:tr>
              <a:tr h="353159">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1.2.1. </a:t>
                      </a:r>
                      <a:r>
                        <a:rPr lang="es-CO" sz="1200" b="0" i="0" u="none" strike="noStrike" dirty="0">
                          <a:effectLst/>
                          <a:latin typeface="Helvetica" panose="020B0604020202020204" pitchFamily="34" charset="0"/>
                          <a:cs typeface="Helvetica" panose="020B0604020202020204" pitchFamily="34" charset="0"/>
                        </a:rPr>
                        <a:t>Posicionar la investigación y la innovación pertinente como referente institucional, a través de grupos y programas de investigación, consolidados; fortaleciendo su impacto en la transformación de la sociedad desde lo humano, lo económico, lo industrial, lo ambiental, lo cultural y lo político.</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xmlns="" val="10007"/>
                  </a:ext>
                </a:extLst>
              </a:tr>
              <a:tr h="140046">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Metas producto</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8"/>
                  </a:ext>
                </a:extLst>
              </a:tr>
              <a:tr h="249647">
                <a:tc>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1.2.1.1.</a:t>
                      </a:r>
                      <a:r>
                        <a:rPr lang="es-CO" sz="1200" b="0" i="0" u="none" strike="noStrike" dirty="0" smtClean="0">
                          <a:effectLst/>
                          <a:latin typeface="Helvetica" panose="020B0604020202020204" pitchFamily="34" charset="0"/>
                          <a:cs typeface="Helvetica" panose="020B0604020202020204" pitchFamily="34" charset="0"/>
                        </a:rPr>
                        <a:t> </a:t>
                      </a:r>
                      <a:r>
                        <a:rPr lang="es-CO" sz="1200" b="0" i="0" u="none" strike="noStrike" dirty="0">
                          <a:effectLst/>
                          <a:latin typeface="Helvetica" panose="020B0604020202020204" pitchFamily="34" charset="0"/>
                          <a:cs typeface="Helvetica" panose="020B0604020202020204" pitchFamily="34" charset="0"/>
                        </a:rPr>
                        <a:t>Fortalecer los centros de investigación o desarrollo tecnológico, con el fin de lograr el reconocimiento por parte de Colciencias de mínimo dos de estos. </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09"/>
                  </a:ext>
                </a:extLst>
              </a:tr>
              <a:tr h="328802">
                <a:tc>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1.2.1.2</a:t>
                      </a:r>
                      <a:r>
                        <a:rPr lang="es-CO" sz="1200" b="0" i="0" u="none" strike="noStrike" dirty="0">
                          <a:effectLst/>
                          <a:latin typeface="Helvetica" panose="020B0604020202020204" pitchFamily="34" charset="0"/>
                          <a:cs typeface="Helvetica" panose="020B0604020202020204" pitchFamily="34" charset="0"/>
                        </a:rPr>
                        <a:t>. Mejorar y mantener la categorización de los grupos de investigación, mediante el reconocimiento del 50% de los nuevos grupos y el mejoramiento del 20% de los grupos categorizados, según las políticas de Colciencias. </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0"/>
                  </a:ext>
                </a:extLst>
              </a:tr>
              <a:tr h="438404">
                <a:tc>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1.2.1.3.</a:t>
                      </a:r>
                      <a:r>
                        <a:rPr lang="es-CO" sz="1200" b="0" i="0" u="none" strike="noStrike" dirty="0" smtClean="0">
                          <a:effectLst/>
                          <a:latin typeface="Helvetica" panose="020B0604020202020204" pitchFamily="34" charset="0"/>
                          <a:cs typeface="Helvetica" panose="020B0604020202020204" pitchFamily="34" charset="0"/>
                        </a:rPr>
                        <a:t>  Crear, implementar y mantener un sistema de información para la apropiación del conocimiento que articule los procesos de investigación, docencia y relación con el entorno. </a:t>
                      </a:r>
                      <a:endParaRPr lang="es-CO" sz="1200" b="0" i="0" u="none" strike="noStrike" dirty="0">
                        <a:effectLst/>
                        <a:latin typeface="Helvetica" panose="020B0604020202020204" pitchFamily="34" charset="0"/>
                        <a:cs typeface="Helvetica" panose="020B0604020202020204" pitchFamily="34" charset="0"/>
                      </a:endParaRP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1"/>
                  </a:ext>
                </a:extLst>
              </a:tr>
              <a:tr h="316625">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CO" sz="1200" b="1" i="0" u="none" strike="noStrike" dirty="0" smtClean="0">
                          <a:effectLst/>
                          <a:latin typeface="Helvetica" panose="020B0604020202020204" pitchFamily="34" charset="0"/>
                          <a:cs typeface="Helvetica" panose="020B0604020202020204" pitchFamily="34" charset="0"/>
                        </a:rPr>
                        <a:t>1.2.1.4.</a:t>
                      </a:r>
                      <a:r>
                        <a:rPr lang="es-CO" sz="1200" b="0" i="0" u="none" strike="noStrike" dirty="0" smtClean="0">
                          <a:effectLst/>
                          <a:latin typeface="Helvetica" panose="020B0604020202020204" pitchFamily="34" charset="0"/>
                          <a:cs typeface="Helvetica" panose="020B0604020202020204" pitchFamily="34" charset="0"/>
                        </a:rPr>
                        <a:t> Realizar 50 publicaciones en revistas internacionales indexadas. </a:t>
                      </a:r>
                    </a:p>
                    <a:p>
                      <a:pPr algn="ctr" fontAlgn="ctr"/>
                      <a:endParaRPr lang="es-CO" sz="1200" b="0" i="0" u="none" strike="noStrike" dirty="0">
                        <a:effectLst/>
                        <a:latin typeface="Helvetica" panose="020B0604020202020204" pitchFamily="34" charset="0"/>
                        <a:cs typeface="Helvetica" panose="020B0604020202020204" pitchFamily="34" charset="0"/>
                      </a:endParaRP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xmlns="" val="10012"/>
                  </a:ext>
                </a:extLst>
              </a:tr>
              <a:tr h="261825">
                <a:tc>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1.2.1.5.</a:t>
                      </a:r>
                      <a:r>
                        <a:rPr lang="es-CO" sz="1200" b="0" i="0" u="none" strike="noStrike" dirty="0" smtClean="0">
                          <a:effectLst/>
                          <a:latin typeface="Helvetica" panose="020B0604020202020204" pitchFamily="34" charset="0"/>
                          <a:cs typeface="Helvetica" panose="020B0604020202020204" pitchFamily="34" charset="0"/>
                        </a:rPr>
                        <a:t>  </a:t>
                      </a:r>
                      <a:r>
                        <a:rPr lang="es-CO" sz="1200" b="0" i="0" u="none" strike="noStrike" dirty="0">
                          <a:effectLst/>
                          <a:latin typeface="Helvetica" panose="020B0604020202020204" pitchFamily="34" charset="0"/>
                          <a:cs typeface="Helvetica" panose="020B0604020202020204" pitchFamily="34" charset="0"/>
                        </a:rPr>
                        <a:t>Contar con 10 registros de patente. </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xmlns="" val="10013"/>
                  </a:ext>
                </a:extLst>
              </a:tr>
              <a:tr h="267914">
                <a:tc>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1.2.1.6.</a:t>
                      </a:r>
                      <a:r>
                        <a:rPr lang="es-CO" sz="1200" b="0" i="0" u="none" strike="noStrike" dirty="0" smtClean="0">
                          <a:effectLst/>
                          <a:latin typeface="Helvetica" panose="020B0604020202020204" pitchFamily="34" charset="0"/>
                          <a:cs typeface="Helvetica" panose="020B0604020202020204" pitchFamily="34" charset="0"/>
                        </a:rPr>
                        <a:t> </a:t>
                      </a:r>
                      <a:r>
                        <a:rPr lang="es-CO" sz="1200" b="0" i="0" u="none" strike="noStrike" dirty="0">
                          <a:effectLst/>
                          <a:latin typeface="Helvetica" panose="020B0604020202020204" pitchFamily="34" charset="0"/>
                          <a:cs typeface="Helvetica" panose="020B0604020202020204" pitchFamily="34" charset="0"/>
                        </a:rPr>
                        <a:t>Construir el edificio de Ciencias Naturales y </a:t>
                      </a:r>
                      <a:r>
                        <a:rPr lang="es-CO" sz="1200" b="0" i="0" u="none" strike="noStrike" dirty="0" err="1">
                          <a:effectLst/>
                          <a:latin typeface="Helvetica" panose="020B0604020202020204" pitchFamily="34" charset="0"/>
                          <a:cs typeface="Helvetica" panose="020B0604020202020204" pitchFamily="34" charset="0"/>
                        </a:rPr>
                        <a:t>Bioterio</a:t>
                      </a:r>
                      <a:r>
                        <a:rPr lang="es-CO" sz="1200" b="0" i="0" u="none" strike="noStrike" dirty="0">
                          <a:effectLst/>
                          <a:latin typeface="Helvetica" panose="020B0604020202020204" pitchFamily="34" charset="0"/>
                          <a:cs typeface="Helvetica" panose="020B0604020202020204" pitchFamily="34" charset="0"/>
                        </a:rPr>
                        <a:t>, el cual integra el Museo de Historia Animal, el </a:t>
                      </a:r>
                      <a:r>
                        <a:rPr lang="es-CO" sz="1200" b="0" i="0" u="none" strike="noStrike" dirty="0" err="1">
                          <a:effectLst/>
                          <a:latin typeface="Helvetica" panose="020B0604020202020204" pitchFamily="34" charset="0"/>
                          <a:cs typeface="Helvetica" panose="020B0604020202020204" pitchFamily="34" charset="0"/>
                        </a:rPr>
                        <a:t>Bioterio</a:t>
                      </a:r>
                      <a:r>
                        <a:rPr lang="es-CO" sz="1200" b="0" i="0" u="none" strike="noStrike" dirty="0">
                          <a:effectLst/>
                          <a:latin typeface="Helvetica" panose="020B0604020202020204" pitchFamily="34" charset="0"/>
                          <a:cs typeface="Helvetica" panose="020B0604020202020204" pitchFamily="34" charset="0"/>
                        </a:rPr>
                        <a:t> y el Laboratorio de Investigaciones Biomédicas y el Laboratorio de </a:t>
                      </a:r>
                      <a:r>
                        <a:rPr lang="es-CO" sz="1200" b="0" i="0" u="none" strike="noStrike" dirty="0" smtClean="0">
                          <a:effectLst/>
                          <a:latin typeface="Helvetica" panose="020B0604020202020204" pitchFamily="34" charset="0"/>
                          <a:cs typeface="Helvetica" panose="020B0604020202020204" pitchFamily="34" charset="0"/>
                        </a:rPr>
                        <a:t>pos cosecha</a:t>
                      </a:r>
                      <a:r>
                        <a:rPr lang="es-CO" sz="1200" b="0" i="0" u="none" strike="noStrike" dirty="0">
                          <a:effectLst/>
                          <a:latin typeface="Helvetica" panose="020B0604020202020204" pitchFamily="34" charset="0"/>
                          <a:cs typeface="Helvetica" panose="020B0604020202020204" pitchFamily="34" charset="0"/>
                        </a:rPr>
                        <a:t>.</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4"/>
                  </a:ext>
                </a:extLst>
              </a:tr>
              <a:tr h="274002">
                <a:tc>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1.2.1.7.</a:t>
                      </a:r>
                      <a:r>
                        <a:rPr lang="es-CO" sz="1200" b="0" i="0" u="none" strike="noStrike" dirty="0" smtClean="0">
                          <a:effectLst/>
                          <a:latin typeface="Helvetica" panose="020B0604020202020204" pitchFamily="34" charset="0"/>
                          <a:cs typeface="Helvetica" panose="020B0604020202020204" pitchFamily="34" charset="0"/>
                        </a:rPr>
                        <a:t> </a:t>
                      </a:r>
                      <a:r>
                        <a:rPr lang="es-CO" sz="1200" b="0" i="0" u="none" strike="noStrike" dirty="0">
                          <a:effectLst/>
                          <a:latin typeface="Helvetica" panose="020B0604020202020204" pitchFamily="34" charset="0"/>
                          <a:cs typeface="Helvetica" panose="020B0604020202020204" pitchFamily="34" charset="0"/>
                        </a:rPr>
                        <a:t>Firmar y poner en marcha 10 nuevos convenios o contratos con el sector público o privado, para productos I + D. </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7DEE8"/>
                    </a:solidFill>
                  </a:tcPr>
                </a:tc>
                <a:extLst>
                  <a:ext uri="{0D108BD9-81ED-4DB2-BD59-A6C34878D82A}">
                    <a16:rowId xmlns:a16="http://schemas.microsoft.com/office/drawing/2014/main" xmlns="" val="10015"/>
                  </a:ext>
                </a:extLst>
              </a:tr>
              <a:tr h="407959">
                <a:tc>
                  <a:txBody>
                    <a:bodyPr/>
                    <a:lstStyle/>
                    <a:p>
                      <a:pPr algn="ctr" fontAlgn="ctr"/>
                      <a:r>
                        <a:rPr lang="es-CO" sz="1200" b="1" i="0" u="none" strike="noStrike" dirty="0" smtClean="0">
                          <a:effectLst/>
                          <a:latin typeface="Helvetica" panose="020B0604020202020204" pitchFamily="34" charset="0"/>
                          <a:cs typeface="Helvetica" panose="020B0604020202020204" pitchFamily="34" charset="0"/>
                        </a:rPr>
                        <a:t>1.2.1.8</a:t>
                      </a:r>
                      <a:r>
                        <a:rPr lang="es-CO" sz="1200" b="0" i="0" u="none" strike="noStrike" dirty="0" smtClean="0">
                          <a:effectLst/>
                          <a:latin typeface="Helvetica" panose="020B0604020202020204" pitchFamily="34" charset="0"/>
                          <a:cs typeface="Helvetica" panose="020B0604020202020204" pitchFamily="34" charset="0"/>
                        </a:rPr>
                        <a:t> </a:t>
                      </a:r>
                      <a:r>
                        <a:rPr lang="es-CO" sz="1200" b="0" i="0" u="none" strike="noStrike" dirty="0">
                          <a:effectLst/>
                          <a:latin typeface="Helvetica" panose="020B0604020202020204" pitchFamily="34" charset="0"/>
                          <a:cs typeface="Helvetica" panose="020B0604020202020204" pitchFamily="34" charset="0"/>
                        </a:rPr>
                        <a:t>Incentivar la participación de los Estudiantes en los procesos de investigación formativa (Semilleros, Jóvenes Investigadores, entre otros), mediante el incremento de un 20% de los Estudiantes que participaron en estos el año 2015.</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xmlns="" val="10016"/>
                  </a:ext>
                </a:extLst>
              </a:tr>
              <a:tr h="194847">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Total metas pilar 2 = 8</a:t>
                      </a:r>
                    </a:p>
                  </a:txBody>
                  <a:tcPr marL="5831" marR="5831" marT="58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7"/>
                  </a:ext>
                </a:extLst>
              </a:tr>
            </a:tbl>
          </a:graphicData>
        </a:graphic>
      </p:graphicFrame>
    </p:spTree>
    <p:extLst>
      <p:ext uri="{BB962C8B-B14F-4D97-AF65-F5344CB8AC3E}">
        <p14:creationId xmlns:p14="http://schemas.microsoft.com/office/powerpoint/2010/main" val="39910684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523216563"/>
              </p:ext>
            </p:extLst>
          </p:nvPr>
        </p:nvGraphicFramePr>
        <p:xfrm>
          <a:off x="879232" y="679938"/>
          <a:ext cx="9566030" cy="5099538"/>
        </p:xfrm>
        <a:graphic>
          <a:graphicData uri="http://schemas.openxmlformats.org/drawingml/2006/table">
            <a:tbl>
              <a:tblPr/>
              <a:tblGrid>
                <a:gridCol w="4642615">
                  <a:extLst>
                    <a:ext uri="{9D8B030D-6E8A-4147-A177-3AD203B41FA5}">
                      <a16:colId xmlns:a16="http://schemas.microsoft.com/office/drawing/2014/main" xmlns="" val="20000"/>
                    </a:ext>
                  </a:extLst>
                </a:gridCol>
                <a:gridCol w="4923415">
                  <a:extLst>
                    <a:ext uri="{9D8B030D-6E8A-4147-A177-3AD203B41FA5}">
                      <a16:colId xmlns:a16="http://schemas.microsoft.com/office/drawing/2014/main" xmlns="" val="20001"/>
                    </a:ext>
                  </a:extLst>
                </a:gridCol>
              </a:tblGrid>
              <a:tr h="264511">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1.2. Investigación pertinente</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hMerge="1">
                  <a:txBody>
                    <a:bodyPr/>
                    <a:lstStyle/>
                    <a:p>
                      <a:endParaRPr lang="es-CO"/>
                    </a:p>
                  </a:txBody>
                  <a:tcPr/>
                </a:tc>
                <a:extLst>
                  <a:ext uri="{0D108BD9-81ED-4DB2-BD59-A6C34878D82A}">
                    <a16:rowId xmlns:a16="http://schemas.microsoft.com/office/drawing/2014/main" xmlns="" val="10000"/>
                  </a:ext>
                </a:extLst>
              </a:tr>
              <a:tr h="1414830">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Política:</a:t>
                      </a:r>
                      <a:br>
                        <a:rPr lang="es-CO" sz="1200" b="1" i="0" u="none" strike="noStrike" dirty="0">
                          <a:effectLst/>
                          <a:latin typeface="Helvetica" panose="020B0604020202020204" pitchFamily="34" charset="0"/>
                          <a:cs typeface="Helvetica" panose="020B0604020202020204" pitchFamily="34" charset="0"/>
                        </a:rPr>
                      </a:br>
                      <a:r>
                        <a:rPr lang="es-CO" sz="1200" b="1" i="0" u="none" strike="noStrike" dirty="0">
                          <a:effectLst/>
                          <a:latin typeface="Helvetica" panose="020B0604020202020204" pitchFamily="34" charset="0"/>
                          <a:cs typeface="Helvetica" panose="020B0604020202020204" pitchFamily="34" charset="0"/>
                        </a:rPr>
                        <a:t/>
                      </a:r>
                      <a:br>
                        <a:rPr lang="es-CO" sz="1200" b="1"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Posicionamiento como institución que investiga e innova en lo económico, lo industrial, lo ambiental, lo cultural y lo político, mediante grupos y programas de investigación consolidados y que aportan a la transformación de su zona de influencia  con estrategias de circulación y apropiación social de los procesos y productos de la investigación, con el fin de  generar pertinencia e impacto en el medio. Disposición de talento humano con formación de alto nivel;  incluyendo  recursos económicos, tecnológicos, físicos, de acuerdo con las necesidades de la investigación</a:t>
                      </a:r>
                      <a:r>
                        <a:rPr lang="es-CO" sz="1200" b="1" i="0" u="none" strike="noStrike" dirty="0">
                          <a:effectLst/>
                          <a:latin typeface="Helvetica" panose="020B0604020202020204" pitchFamily="34" charset="0"/>
                          <a:cs typeface="Helvetica" panose="020B0604020202020204" pitchFamily="34" charset="0"/>
                        </a:rPr>
                        <a:t>.</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hMerge="1">
                  <a:txBody>
                    <a:bodyPr/>
                    <a:lstStyle/>
                    <a:p>
                      <a:endParaRPr lang="es-CO"/>
                    </a:p>
                  </a:txBody>
                  <a:tcPr/>
                </a:tc>
                <a:extLst>
                  <a:ext uri="{0D108BD9-81ED-4DB2-BD59-A6C34878D82A}">
                    <a16:rowId xmlns:a16="http://schemas.microsoft.com/office/drawing/2014/main" xmlns="" val="10001"/>
                  </a:ext>
                </a:extLst>
              </a:tr>
              <a:tr h="282966">
                <a:tc>
                  <a:txBody>
                    <a:bodyPr/>
                    <a:lstStyle/>
                    <a:p>
                      <a:pPr algn="ctr" fontAlgn="ctr"/>
                      <a:r>
                        <a:rPr lang="es-CO" sz="1200" b="1" i="0" u="none" strike="noStrike">
                          <a:effectLst/>
                          <a:latin typeface="Helvetica" panose="020B0604020202020204" pitchFamily="34" charset="0"/>
                          <a:cs typeface="Helvetica" panose="020B0604020202020204" pitchFamily="34" charset="0"/>
                        </a:rPr>
                        <a:t>Caracterización externa</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xmlns="" val="10002"/>
                  </a:ext>
                </a:extLst>
              </a:tr>
              <a:tr h="3137231">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Visible en redes de investigación reconocidas, nacionales e internacionales, y líder de varias de ellas, a través de centros de investigación y de desarrollo tecnológico apalancados con empresas spin-off e incubadoras de empresas, con un sistema de circulación y apropiación social del conocimiento que permite articular los procesos y productos de investigación con el entorno.  </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La Universidad del Quindío cuenta con Centros de Investigación y Centros de Desarrollo Tecnológico en las diferentes áreas del conocimiento, con Talento Humano con formación de alto nivel, además de recursos económicos, tecnológicos, físicos, y de información, de acuerdo con las necesidades de la investigación; igualmente con una estrategia de circulación y apropiación social de los procesos y productos de la investigación, con el fin de  generar pertinencia e impacto en el medio. </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1980902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2536876115"/>
              </p:ext>
            </p:extLst>
          </p:nvPr>
        </p:nvGraphicFramePr>
        <p:xfrm>
          <a:off x="1233889" y="552398"/>
          <a:ext cx="9232135" cy="5229837"/>
        </p:xfrm>
        <a:graphic>
          <a:graphicData uri="http://schemas.openxmlformats.org/drawingml/2006/table">
            <a:tbl>
              <a:tblPr/>
              <a:tblGrid>
                <a:gridCol w="9232135">
                  <a:extLst>
                    <a:ext uri="{9D8B030D-6E8A-4147-A177-3AD203B41FA5}">
                      <a16:colId xmlns:a16="http://schemas.microsoft.com/office/drawing/2014/main" xmlns="" val="20000"/>
                    </a:ext>
                  </a:extLst>
                </a:gridCol>
              </a:tblGrid>
              <a:tr h="266534">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U N I V E R S I D A D    </a:t>
                      </a:r>
                      <a:r>
                        <a:rPr lang="pt-BR" sz="1400" b="1" i="1" u="none" strike="noStrike" dirty="0" err="1">
                          <a:effectLst/>
                          <a:latin typeface="Helvetica" panose="020B0604020202020204" pitchFamily="34" charset="0"/>
                          <a:cs typeface="Helvetica" panose="020B0604020202020204" pitchFamily="34" charset="0"/>
                        </a:rPr>
                        <a:t>D</a:t>
                      </a:r>
                      <a:r>
                        <a:rPr lang="pt-BR" sz="1400" b="1" i="1" u="none" strike="noStrike" dirty="0">
                          <a:effectLst/>
                          <a:latin typeface="Helvetica" panose="020B0604020202020204" pitchFamily="34" charset="0"/>
                          <a:cs typeface="Helvetica" panose="020B0604020202020204" pitchFamily="34" charset="0"/>
                        </a:rPr>
                        <a:t> E L    Q U I N D I O</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365532">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E S T R U C T U R A    D E L    P L A N    D E    D E S A R </a:t>
                      </a:r>
                      <a:r>
                        <a:rPr lang="pt-BR" sz="1400" b="1" i="1" u="none" strike="noStrike" dirty="0" err="1">
                          <a:effectLst/>
                          <a:latin typeface="Helvetica" panose="020B0604020202020204" pitchFamily="34" charset="0"/>
                          <a:cs typeface="Helvetica" panose="020B0604020202020204" pitchFamily="34" charset="0"/>
                        </a:rPr>
                        <a:t>R</a:t>
                      </a:r>
                      <a:r>
                        <a:rPr lang="pt-BR" sz="1400" b="1" i="1" u="none" strike="noStrike" dirty="0">
                          <a:effectLst/>
                          <a:latin typeface="Helvetica" panose="020B0604020202020204" pitchFamily="34" charset="0"/>
                          <a:cs typeface="Helvetica" panose="020B0604020202020204" pitchFamily="34" charset="0"/>
                        </a:rPr>
                        <a:t> O L </a:t>
                      </a:r>
                      <a:r>
                        <a:rPr lang="pt-BR" sz="1400" b="1" i="1" u="none" strike="noStrike" dirty="0" err="1">
                          <a:effectLst/>
                          <a:latin typeface="Helvetica" panose="020B0604020202020204" pitchFamily="34" charset="0"/>
                          <a:cs typeface="Helvetica" panose="020B0604020202020204" pitchFamily="34" charset="0"/>
                        </a:rPr>
                        <a:t>L</a:t>
                      </a:r>
                      <a:r>
                        <a:rPr lang="pt-BR" sz="1400" b="1" i="1" u="none" strike="noStrike" dirty="0">
                          <a:effectLst/>
                          <a:latin typeface="Helvetica" panose="020B0604020202020204" pitchFamily="34" charset="0"/>
                          <a:cs typeface="Helvetica" panose="020B0604020202020204" pitchFamily="34" charset="0"/>
                        </a:rPr>
                        <a:t> O    I N S T I T U C I O N A L    2 0 1 6 - 2 0 2 5</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190382">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O B J E T I V O    G E N E R A L</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53829">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o r    u n a    U n i v e r s i d a d    P E R T I N E N T E   -  C R E A T I V A   -   I  N T E G R A DO R A</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274149">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I L A R E S    E S T R A T E G I C O S</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4"/>
                  </a:ext>
                </a:extLst>
              </a:tr>
              <a:tr h="228458">
                <a:tc>
                  <a:txBody>
                    <a:bodyPr/>
                    <a:lstStyle/>
                    <a:p>
                      <a:pPr algn="ctr" fontAlgn="ctr"/>
                      <a:r>
                        <a:rPr lang="es-CO" sz="1600" b="1" i="0" u="none" strike="noStrike" dirty="0">
                          <a:effectLst/>
                          <a:latin typeface="Helvetica" panose="020B0604020202020204" pitchFamily="34" charset="0"/>
                          <a:cs typeface="Helvetica" panose="020B0604020202020204" pitchFamily="34" charset="0"/>
                        </a:rPr>
                        <a:t>1.3.  Extensión y desarrollo social pertinente</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extLst>
                  <a:ext uri="{0D108BD9-81ED-4DB2-BD59-A6C34878D82A}">
                    <a16:rowId xmlns:a16="http://schemas.microsoft.com/office/drawing/2014/main" xmlns="" val="10005"/>
                  </a:ext>
                </a:extLst>
              </a:tr>
              <a:tr h="388378">
                <a:tc>
                  <a:txBody>
                    <a:bodyPr/>
                    <a:lstStyle/>
                    <a:p>
                      <a:pPr algn="ctr" fontAlgn="ctr"/>
                      <a:r>
                        <a:rPr lang="es-CO" sz="1400" b="1" i="1" u="none" strike="noStrike" dirty="0">
                          <a:effectLst/>
                          <a:latin typeface="Helvetica" panose="020B0604020202020204" pitchFamily="34" charset="0"/>
                          <a:cs typeface="Helvetica" panose="020B0604020202020204" pitchFamily="34" charset="0"/>
                        </a:rPr>
                        <a:t>OBJETIVOS DE IMPACTO POR PILAR ESTRATEGICO (Institucionales o Estratégicos  o De Calidad)</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6"/>
                  </a:ext>
                </a:extLst>
              </a:tr>
              <a:tr h="441686">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1.3.1. </a:t>
                      </a:r>
                      <a:r>
                        <a:rPr lang="es-CO" sz="1400" b="0" i="0" u="none" strike="noStrike" dirty="0">
                          <a:effectLst/>
                          <a:latin typeface="Helvetica" panose="020B0604020202020204" pitchFamily="34" charset="0"/>
                          <a:cs typeface="Helvetica" panose="020B0604020202020204" pitchFamily="34" charset="0"/>
                        </a:rPr>
                        <a:t>Fortalecer los procesos de extensión para satisfacer las exigencias y necesidades del entorno, aportando a la solución de problemáticas del desarrollo social.</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extLst>
                  <a:ext uri="{0D108BD9-81ED-4DB2-BD59-A6C34878D82A}">
                    <a16:rowId xmlns:a16="http://schemas.microsoft.com/office/drawing/2014/main" xmlns="" val="10007"/>
                  </a:ext>
                </a:extLst>
              </a:tr>
              <a:tr h="175152">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Metas producto</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8"/>
                  </a:ext>
                </a:extLst>
              </a:tr>
              <a:tr h="312226">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1.3.1.1.</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Ejecutar 3 proyectos que generen impacto en la región, mediante la integración de recursos interinstitucionales y la cooperación con el sector externo.</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extLst>
                  <a:ext uri="{0D108BD9-81ED-4DB2-BD59-A6C34878D82A}">
                    <a16:rowId xmlns:a16="http://schemas.microsoft.com/office/drawing/2014/main" xmlns="" val="10009"/>
                  </a:ext>
                </a:extLst>
              </a:tr>
              <a:tr h="411224">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1.3.1.2</a:t>
                      </a:r>
                      <a:r>
                        <a:rPr lang="es-CO" sz="1400" b="1" i="0" u="none" strike="noStrike" dirty="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 Firmar y mantener activos 5 convenios que permitan afianzar las relaciones entre la Universidad y el sector productivo formal, en pro de la cooperación y el apoyo mutuo.</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extLst>
                  <a:ext uri="{0D108BD9-81ED-4DB2-BD59-A6C34878D82A}">
                    <a16:rowId xmlns:a16="http://schemas.microsoft.com/office/drawing/2014/main" xmlns="" val="10010"/>
                  </a:ext>
                </a:extLst>
              </a:tr>
              <a:tr h="548299">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1.3.1.3.</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Formular y ejecutar 35 proyectos con participación directa de las facultades con actores de la región, incluidas en las agendas regionales de competitividad, productividad, ciencia, tecnología e innovación.</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0DA"/>
                    </a:solidFill>
                  </a:tcPr>
                </a:tc>
                <a:extLst>
                  <a:ext uri="{0D108BD9-81ED-4DB2-BD59-A6C34878D82A}">
                    <a16:rowId xmlns:a16="http://schemas.microsoft.com/office/drawing/2014/main" xmlns="" val="10011"/>
                  </a:ext>
                </a:extLst>
              </a:tr>
              <a:tr h="395994">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1.3.1.4. </a:t>
                      </a:r>
                      <a:r>
                        <a:rPr lang="es-CO" sz="1400" b="0" i="0" u="none" strike="noStrike" dirty="0">
                          <a:effectLst/>
                          <a:latin typeface="Helvetica" panose="020B0604020202020204" pitchFamily="34" charset="0"/>
                          <a:cs typeface="Helvetica" panose="020B0604020202020204" pitchFamily="34" charset="0"/>
                        </a:rPr>
                        <a:t>Crear una escuela de liderazgo regional con reconocimiento e impacto positivo en el medio. </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4DFEC"/>
                    </a:solidFill>
                  </a:tcPr>
                </a:tc>
                <a:extLst>
                  <a:ext uri="{0D108BD9-81ED-4DB2-BD59-A6C34878D82A}">
                    <a16:rowId xmlns:a16="http://schemas.microsoft.com/office/drawing/2014/main" xmlns="" val="10012"/>
                  </a:ext>
                </a:extLst>
              </a:tr>
              <a:tr h="327456">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1.3.1.5.</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Participar en la formulación, implementación o evaluación de 3 políticas públicas de interés regional o nacional.</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DFEC"/>
                    </a:solidFill>
                  </a:tcPr>
                </a:tc>
                <a:extLst>
                  <a:ext uri="{0D108BD9-81ED-4DB2-BD59-A6C34878D82A}">
                    <a16:rowId xmlns:a16="http://schemas.microsoft.com/office/drawing/2014/main" xmlns="" val="10013"/>
                  </a:ext>
                </a:extLst>
              </a:tr>
              <a:tr h="335072">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Total metas pilar  3 = 5</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8340940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237192612"/>
              </p:ext>
            </p:extLst>
          </p:nvPr>
        </p:nvGraphicFramePr>
        <p:xfrm>
          <a:off x="1254370" y="609600"/>
          <a:ext cx="8827476" cy="4994032"/>
        </p:xfrm>
        <a:graphic>
          <a:graphicData uri="http://schemas.openxmlformats.org/drawingml/2006/table">
            <a:tbl>
              <a:tblPr/>
              <a:tblGrid>
                <a:gridCol w="4970811">
                  <a:extLst>
                    <a:ext uri="{9D8B030D-6E8A-4147-A177-3AD203B41FA5}">
                      <a16:colId xmlns:a16="http://schemas.microsoft.com/office/drawing/2014/main" xmlns="" val="20000"/>
                    </a:ext>
                  </a:extLst>
                </a:gridCol>
                <a:gridCol w="3856665">
                  <a:extLst>
                    <a:ext uri="{9D8B030D-6E8A-4147-A177-3AD203B41FA5}">
                      <a16:colId xmlns:a16="http://schemas.microsoft.com/office/drawing/2014/main" xmlns="" val="20001"/>
                    </a:ext>
                  </a:extLst>
                </a:gridCol>
              </a:tblGrid>
              <a:tr h="259039">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1.3.  Extensión y desarrollo social pertinente</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hMerge="1">
                  <a:txBody>
                    <a:bodyPr/>
                    <a:lstStyle/>
                    <a:p>
                      <a:endParaRPr lang="es-CO"/>
                    </a:p>
                  </a:txBody>
                  <a:tcPr/>
                </a:tc>
                <a:extLst>
                  <a:ext uri="{0D108BD9-81ED-4DB2-BD59-A6C34878D82A}">
                    <a16:rowId xmlns:a16="http://schemas.microsoft.com/office/drawing/2014/main" xmlns="" val="10000"/>
                  </a:ext>
                </a:extLst>
              </a:tr>
              <a:tr h="1385558">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Política:</a:t>
                      </a:r>
                      <a:br>
                        <a:rPr lang="es-CO" sz="1200" b="1" i="0" u="none" strike="noStrike" dirty="0">
                          <a:effectLst/>
                          <a:latin typeface="Helvetica" panose="020B0604020202020204" pitchFamily="34" charset="0"/>
                          <a:cs typeface="Helvetica" panose="020B0604020202020204" pitchFamily="34" charset="0"/>
                        </a:rPr>
                      </a:br>
                      <a:r>
                        <a:rPr lang="es-CO" sz="1200" b="1" i="0" u="none" strike="noStrike" dirty="0">
                          <a:effectLst/>
                          <a:latin typeface="Helvetica" panose="020B0604020202020204" pitchFamily="34" charset="0"/>
                          <a:cs typeface="Helvetica" panose="020B0604020202020204" pitchFamily="34" charset="0"/>
                        </a:rPr>
                        <a:t/>
                      </a:r>
                      <a:br>
                        <a:rPr lang="es-CO" sz="1200" b="1"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Apoyo, participación y contribución  con  proyectos, iniciativas y actividades del conocimiento y la investigación,  que aporten soluciones a las problemáticas del  entorno, fortaleciendo los procesos de la extensión y la proyección, mediante  nuevas ofertas educativas inclusivas que beneficien a la sociedad. Coadyuvar y articular con el crecimiento económico de la región, mediante la apertura de nuevas ofertas en servicios de alta calidad, con responsabilidad social y ambiental.</a:t>
                      </a:r>
                      <a:endParaRPr lang="es-CO" sz="1200" b="1" i="0" u="none" strike="noStrike" dirty="0">
                        <a:effectLst/>
                        <a:latin typeface="Helvetica" panose="020B0604020202020204" pitchFamily="34" charset="0"/>
                        <a:cs typeface="Helvetica" panose="020B0604020202020204" pitchFamily="34" charset="0"/>
                      </a:endParaRP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hMerge="1">
                  <a:txBody>
                    <a:bodyPr/>
                    <a:lstStyle/>
                    <a:p>
                      <a:endParaRPr lang="es-CO"/>
                    </a:p>
                  </a:txBody>
                  <a:tcPr/>
                </a:tc>
                <a:extLst>
                  <a:ext uri="{0D108BD9-81ED-4DB2-BD59-A6C34878D82A}">
                    <a16:rowId xmlns:a16="http://schemas.microsoft.com/office/drawing/2014/main" xmlns="" val="10001"/>
                  </a:ext>
                </a:extLst>
              </a:tr>
              <a:tr h="277112">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externa</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pPr algn="ctr" fontAlgn="ctr"/>
                      <a:r>
                        <a:rPr lang="es-CO" sz="1200" b="1" i="0" u="none" strike="noStrike">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2"/>
                  </a:ext>
                </a:extLst>
              </a:tr>
              <a:tr h="3072323">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Proyección social que se caracteriza por el diálogo académico permanente con los diferentes actores del entorno, con educación continuada que apunta a una educación inclusiva, educación de adultos y nuevas generaciones, y educación para la vida  en el contexto local, regional y nacional. Incentiva los convenios de integración y articulación con instituciones del sector educativo a nivel regional. Promueve los proyectos de cooperación para empresas, pymes y unidades productivas informales. Lidera la participación en proyectos tipo spin-off  universitaria, que tenga su origen en la actividad de investigación y de conocimiento, utiliza estrategias de licitación en grandes proyectos regionales, nacionales e internacionales y apoyos científicos, académicos y técnicos, a proyectos desarrollados en el entorno.</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Programa de extensión y proyección social de carácter regional donde convergen todas las facultades, apoyadas decididamente con recursos tanto económicos, tecnológicos y humanos. Oferta de servicios de excelente calidad, de acuerdo a las normatividades. Egresados, estudiantes y administrativos, comprometidos con lo social. La comunidad académica accede a la venta de productos y servicios derivados de proyectos y convenios. Aplica resultados de investigación a problemas regionales, nacionales e internacionales.</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7677075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93"/>
            <a:ext cx="12188825" cy="6856214"/>
          </a:xfrm>
          <a:prstGeom prst="rect">
            <a:avLst/>
          </a:prstGeom>
        </p:spPr>
      </p:pic>
      <p:sp>
        <p:nvSpPr>
          <p:cNvPr id="5"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5</a:t>
            </a:r>
            <a:endParaRPr sz="40000" b="0" dirty="0">
              <a:solidFill>
                <a:schemeClr val="bg1">
                  <a:lumMod val="85000"/>
                </a:schemeClr>
              </a:solidFill>
              <a:latin typeface="Helvetica"/>
              <a:cs typeface="Helvetica"/>
            </a:endParaRPr>
          </a:p>
        </p:txBody>
      </p:sp>
      <p:sp>
        <p:nvSpPr>
          <p:cNvPr id="7" name="Shape 77"/>
          <p:cNvSpPr/>
          <p:nvPr/>
        </p:nvSpPr>
        <p:spPr>
          <a:xfrm>
            <a:off x="0" y="3700241"/>
            <a:ext cx="12072664" cy="821378"/>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4400" b="0" dirty="0" smtClean="0">
                <a:effectLst>
                  <a:outerShdw blurRad="50800" dist="38100" dir="8100000" algn="tr" rotWithShape="0">
                    <a:prstClr val="black">
                      <a:alpha val="40000"/>
                    </a:prstClr>
                  </a:outerShdw>
                </a:effectLst>
                <a:latin typeface="Helvetica"/>
                <a:cs typeface="Helvetica"/>
              </a:rPr>
              <a:t>UNIVERSIDAD CREATIVA</a:t>
            </a:r>
            <a:endParaRPr sz="4400" b="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16573844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3333135" y="162232"/>
            <a:ext cx="7536426" cy="6001643"/>
          </a:xfrm>
          <a:prstGeom prst="rect">
            <a:avLst/>
          </a:prstGeom>
        </p:spPr>
        <p:txBody>
          <a:bodyPr wrap="square">
            <a:spAutoFit/>
          </a:bodyPr>
          <a:lstStyle/>
          <a:p>
            <a:pPr algn="just"/>
            <a:r>
              <a:rPr lang="es-CO" sz="2400" dirty="0" smtClean="0">
                <a:latin typeface="Helvetica" panose="020B0604020202020204" pitchFamily="34" charset="0"/>
                <a:cs typeface="Helvetica" panose="020B0604020202020204" pitchFamily="34" charset="0"/>
              </a:rPr>
              <a:t>En </a:t>
            </a:r>
            <a:r>
              <a:rPr lang="es-CO" sz="2400" dirty="0">
                <a:latin typeface="Helvetica" panose="020B0604020202020204" pitchFamily="34" charset="0"/>
                <a:cs typeface="Helvetica" panose="020B0604020202020204" pitchFamily="34" charset="0"/>
              </a:rPr>
              <a:t>una línea del pensamiento creativo, la creatividad se concibe como toda innovación valiosa. Según la declaración mundial sobre educación superior en el Siglo XXI de la Unesco, “los sistemas de educación superior deben aumentar para cambiar y provocar cambios (…) e, igualmente, capaces de pensar críticamente y de analizar los problemas de la sociedad, de buscar soluciones a los problemas de la sociedad y de aceptar responsabilidades sociales”.</a:t>
            </a:r>
          </a:p>
          <a:p>
            <a:pPr algn="just"/>
            <a:endParaRPr lang="es-CO" sz="2400" dirty="0">
              <a:latin typeface="Helvetica" panose="020B0604020202020204" pitchFamily="34" charset="0"/>
              <a:cs typeface="Helvetica" panose="020B0604020202020204" pitchFamily="34" charset="0"/>
            </a:endParaRPr>
          </a:p>
          <a:p>
            <a:pPr algn="just"/>
            <a:r>
              <a:rPr lang="es-CO" sz="2400" dirty="0">
                <a:latin typeface="Helvetica" panose="020B0604020202020204" pitchFamily="34" charset="0"/>
                <a:cs typeface="Helvetica" panose="020B0604020202020204" pitchFamily="34" charset="0"/>
              </a:rPr>
              <a:t>Lo Creativo está íntimamente ligado con: la innovación, la investigación, la discusión, el respeto, la crítica, la excelencia, la calidad, el conocimiento, el posicionamiento, el crecimiento, la búsqueda de soluciones; que nos conduzcan a la acreditación de alta calidad.</a:t>
            </a:r>
          </a:p>
        </p:txBody>
      </p:sp>
      <p:pic>
        <p:nvPicPr>
          <p:cNvPr id="2" name="Imagen 1"/>
          <p:cNvPicPr>
            <a:picLocks noChangeAspect="1"/>
          </p:cNvPicPr>
          <p:nvPr/>
        </p:nvPicPr>
        <p:blipFill>
          <a:blip r:embed="rId2"/>
          <a:stretch>
            <a:fillRect/>
          </a:stretch>
        </p:blipFill>
        <p:spPr>
          <a:xfrm>
            <a:off x="0" y="2227338"/>
            <a:ext cx="3250153" cy="1402027"/>
          </a:xfrm>
          <a:prstGeom prst="rect">
            <a:avLst/>
          </a:prstGeom>
        </p:spPr>
      </p:pic>
    </p:spTree>
    <p:extLst>
      <p:ext uri="{BB962C8B-B14F-4D97-AF65-F5344CB8AC3E}">
        <p14:creationId xmlns:p14="http://schemas.microsoft.com/office/powerpoint/2010/main" val="16966342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p:cNvGraphicFramePr>
            <a:graphicFrameLocks noGrp="1"/>
          </p:cNvGraphicFramePr>
          <p:nvPr>
            <p:extLst>
              <p:ext uri="{D42A27DB-BD31-4B8C-83A1-F6EECF244321}">
                <p14:modId xmlns:p14="http://schemas.microsoft.com/office/powerpoint/2010/main" val="620445745"/>
              </p:ext>
            </p:extLst>
          </p:nvPr>
        </p:nvGraphicFramePr>
        <p:xfrm>
          <a:off x="1085443" y="458612"/>
          <a:ext cx="9430439" cy="5336109"/>
        </p:xfrm>
        <a:graphic>
          <a:graphicData uri="http://schemas.openxmlformats.org/drawingml/2006/table">
            <a:tbl>
              <a:tblPr/>
              <a:tblGrid>
                <a:gridCol w="9430439">
                  <a:extLst>
                    <a:ext uri="{9D8B030D-6E8A-4147-A177-3AD203B41FA5}">
                      <a16:colId xmlns:a16="http://schemas.microsoft.com/office/drawing/2014/main" xmlns="" val="20000"/>
                    </a:ext>
                  </a:extLst>
                </a:gridCol>
              </a:tblGrid>
              <a:tr h="253947">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U N I V E R S I D A D    </a:t>
                      </a:r>
                      <a:r>
                        <a:rPr lang="pt-BR" sz="1400" b="1" i="1" u="none" strike="noStrike" dirty="0" err="1">
                          <a:effectLst/>
                          <a:latin typeface="Helvetica" panose="020B0604020202020204" pitchFamily="34" charset="0"/>
                          <a:cs typeface="Helvetica" panose="020B0604020202020204" pitchFamily="34" charset="0"/>
                        </a:rPr>
                        <a:t>D</a:t>
                      </a:r>
                      <a:r>
                        <a:rPr lang="pt-BR" sz="1400" b="1" i="1" u="none" strike="noStrike" dirty="0">
                          <a:effectLst/>
                          <a:latin typeface="Helvetica" panose="020B0604020202020204" pitchFamily="34" charset="0"/>
                          <a:cs typeface="Helvetica" panose="020B0604020202020204" pitchFamily="34" charset="0"/>
                        </a:rPr>
                        <a:t> E L    Q U I N D I O</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348271">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E S T R U C T U R A    D E L    P L A N    D E    D E S A R </a:t>
                      </a:r>
                      <a:r>
                        <a:rPr lang="pt-BR" sz="1400" b="1" i="1" u="none" strike="noStrike" dirty="0" err="1">
                          <a:effectLst/>
                          <a:latin typeface="Helvetica" panose="020B0604020202020204" pitchFamily="34" charset="0"/>
                          <a:cs typeface="Helvetica" panose="020B0604020202020204" pitchFamily="34" charset="0"/>
                        </a:rPr>
                        <a:t>R</a:t>
                      </a:r>
                      <a:r>
                        <a:rPr lang="pt-BR" sz="1400" b="1" i="1" u="none" strike="noStrike" dirty="0">
                          <a:effectLst/>
                          <a:latin typeface="Helvetica" panose="020B0604020202020204" pitchFamily="34" charset="0"/>
                          <a:cs typeface="Helvetica" panose="020B0604020202020204" pitchFamily="34" charset="0"/>
                        </a:rPr>
                        <a:t> O L </a:t>
                      </a:r>
                      <a:r>
                        <a:rPr lang="pt-BR" sz="1400" b="1" i="1" u="none" strike="noStrike" dirty="0" err="1">
                          <a:effectLst/>
                          <a:latin typeface="Helvetica" panose="020B0604020202020204" pitchFamily="34" charset="0"/>
                          <a:cs typeface="Helvetica" panose="020B0604020202020204" pitchFamily="34" charset="0"/>
                        </a:rPr>
                        <a:t>L</a:t>
                      </a:r>
                      <a:r>
                        <a:rPr lang="pt-BR" sz="1400" b="1" i="1" u="none" strike="noStrike" dirty="0">
                          <a:effectLst/>
                          <a:latin typeface="Helvetica" panose="020B0604020202020204" pitchFamily="34" charset="0"/>
                          <a:cs typeface="Helvetica" panose="020B0604020202020204" pitchFamily="34" charset="0"/>
                        </a:rPr>
                        <a:t> O    I N S T I T U C I O N A L    2 0 1 6 - 2 0 2 5</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181391">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O B J E T I V O    G E N E R A L</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46565">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o r    u n a    U n i v e r s i d a d    P E R T I N E N T E   -  C R E A T I V A   -   I  N T E G R A DO R A</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261204">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I L A R E S    E S T R A T E G I C O S</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4"/>
                  </a:ext>
                </a:extLst>
              </a:tr>
              <a:tr h="217669">
                <a:tc>
                  <a:txBody>
                    <a:bodyPr/>
                    <a:lstStyle/>
                    <a:p>
                      <a:pPr algn="ctr" fontAlgn="ctr"/>
                      <a:r>
                        <a:rPr lang="es-CO" sz="1600" b="1" i="0" u="none" strike="noStrike" dirty="0">
                          <a:effectLst/>
                          <a:latin typeface="Helvetica" panose="020B0604020202020204" pitchFamily="34" charset="0"/>
                          <a:cs typeface="Helvetica" panose="020B0604020202020204" pitchFamily="34" charset="0"/>
                        </a:rPr>
                        <a:t>2.1. Gestión creativa</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extLst>
                  <a:ext uri="{0D108BD9-81ED-4DB2-BD59-A6C34878D82A}">
                    <a16:rowId xmlns:a16="http://schemas.microsoft.com/office/drawing/2014/main" xmlns="" val="10005"/>
                  </a:ext>
                </a:extLst>
              </a:tr>
              <a:tr h="370038">
                <a:tc>
                  <a:txBody>
                    <a:bodyPr/>
                    <a:lstStyle/>
                    <a:p>
                      <a:pPr algn="ctr" fontAlgn="ctr"/>
                      <a:r>
                        <a:rPr lang="es-CO" sz="1400" b="1" i="1" u="none" strike="noStrike" dirty="0">
                          <a:effectLst/>
                          <a:latin typeface="Helvetica" panose="020B0604020202020204" pitchFamily="34" charset="0"/>
                          <a:cs typeface="Helvetica" panose="020B0604020202020204" pitchFamily="34" charset="0"/>
                        </a:rPr>
                        <a:t>OBJETIVOS DE IMPACTO POR PILAR ESTRATEGICO (Institucionales o Estratégicos  o De Calidad)</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6"/>
                  </a:ext>
                </a:extLst>
              </a:tr>
              <a:tr h="420827">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2.1.1.</a:t>
                      </a:r>
                      <a:r>
                        <a:rPr lang="es-CO" sz="1400" b="0" i="0" u="none" strike="noStrike" dirty="0">
                          <a:effectLst/>
                          <a:latin typeface="Helvetica" panose="020B0604020202020204" pitchFamily="34" charset="0"/>
                          <a:cs typeface="Helvetica" panose="020B0604020202020204" pitchFamily="34" charset="0"/>
                        </a:rPr>
                        <a:t> Fortalecer la gestión universitaria y el mejoramiento continuo, a través de la innovación y la creatividad para alcanzar y sostener la acreditación institucional. </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extLst>
                  <a:ext uri="{0D108BD9-81ED-4DB2-BD59-A6C34878D82A}">
                    <a16:rowId xmlns:a16="http://schemas.microsoft.com/office/drawing/2014/main" xmlns="" val="10007"/>
                  </a:ext>
                </a:extLst>
              </a:tr>
              <a:tr h="166879">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Metas producto</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8"/>
                  </a:ext>
                </a:extLst>
              </a:tr>
              <a:tr h="297481">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2.1.1.1.</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La Universidad del Quindío contará con 400 Docentes de planta.</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9"/>
                  </a:ext>
                </a:extLst>
              </a:tr>
              <a:tr h="391805">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2.1.1.2</a:t>
                      </a:r>
                      <a:r>
                        <a:rPr lang="es-CO" sz="1400" b="1" i="0" u="none" strike="noStrike" dirty="0">
                          <a:effectLst/>
                          <a:latin typeface="Helvetica" panose="020B0604020202020204" pitchFamily="34" charset="0"/>
                          <a:cs typeface="Helvetica" panose="020B0604020202020204" pitchFamily="34" charset="0"/>
                        </a:rPr>
                        <a:t>.</a:t>
                      </a:r>
                      <a:r>
                        <a:rPr lang="es-CO" sz="1400" b="0" i="0" u="none" strike="noStrike" dirty="0">
                          <a:effectLst/>
                          <a:latin typeface="Helvetica" panose="020B0604020202020204" pitchFamily="34" charset="0"/>
                          <a:cs typeface="Helvetica" panose="020B0604020202020204" pitchFamily="34" charset="0"/>
                        </a:rPr>
                        <a:t> Mantener la certificación de calidad en las normas ISO 9001 y NTC GP 1000, además de lograr la certificación en NTC ISO 14001 y adoptar las buenas prácticas de la NTC ISO 26000. </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10"/>
                  </a:ext>
                </a:extLst>
              </a:tr>
              <a:tr h="522406">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2.1.1.3</a:t>
                      </a:r>
                      <a:r>
                        <a:rPr lang="es-CO" sz="1400" b="1" i="0" u="none" strike="noStrike" dirty="0">
                          <a:effectLst/>
                          <a:latin typeface="Helvetica" panose="020B0604020202020204" pitchFamily="34" charset="0"/>
                          <a:cs typeface="Helvetica" panose="020B0604020202020204" pitchFamily="34" charset="0"/>
                        </a:rPr>
                        <a:t>.</a:t>
                      </a:r>
                      <a:r>
                        <a:rPr lang="es-CO" sz="1400" b="0" i="0" u="none" strike="noStrike" dirty="0">
                          <a:effectLst/>
                          <a:latin typeface="Helvetica" panose="020B0604020202020204" pitchFamily="34" charset="0"/>
                          <a:cs typeface="Helvetica" panose="020B0604020202020204" pitchFamily="34" charset="0"/>
                        </a:rPr>
                        <a:t> Certificar el 50% de las pruebas que se oferten en los laboratorios de servicios de extensión de la Universidad.</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11"/>
                  </a:ext>
                </a:extLst>
              </a:tr>
              <a:tr h="377293">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2.1.1.4</a:t>
                      </a:r>
                      <a:r>
                        <a:rPr lang="es-CO" sz="1400" b="1" i="0" u="none" strike="noStrike" dirty="0">
                          <a:effectLst/>
                          <a:latin typeface="Helvetica" panose="020B0604020202020204" pitchFamily="34" charset="0"/>
                          <a:cs typeface="Helvetica" panose="020B0604020202020204" pitchFamily="34" charset="0"/>
                        </a:rPr>
                        <a:t>.</a:t>
                      </a:r>
                      <a:r>
                        <a:rPr lang="es-CO" sz="1400" b="0" i="0" u="none" strike="noStrike" dirty="0">
                          <a:effectLst/>
                          <a:latin typeface="Helvetica" panose="020B0604020202020204" pitchFamily="34" charset="0"/>
                          <a:cs typeface="Helvetica" panose="020B0604020202020204" pitchFamily="34" charset="0"/>
                        </a:rPr>
                        <a:t> Adecuar, mejorar y construir la infraestructura física del campus con el fin de garantizar las condiciones de operación en cuanto a docencia, investigación y extensión. </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12"/>
                  </a:ext>
                </a:extLst>
              </a:tr>
              <a:tr h="311993">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2.1.1.5</a:t>
                      </a:r>
                      <a:r>
                        <a:rPr lang="es-CO" sz="1400" b="1" i="0" u="none" strike="noStrike" dirty="0">
                          <a:effectLst/>
                          <a:latin typeface="Helvetica" panose="020B0604020202020204" pitchFamily="34" charset="0"/>
                          <a:cs typeface="Helvetica" panose="020B0604020202020204" pitchFamily="34" charset="0"/>
                        </a:rPr>
                        <a:t>.</a:t>
                      </a:r>
                      <a:r>
                        <a:rPr lang="es-CO" sz="1400" b="0" i="0" u="none" strike="noStrike" dirty="0">
                          <a:effectLst/>
                          <a:latin typeface="Helvetica" panose="020B0604020202020204" pitchFamily="34" charset="0"/>
                          <a:cs typeface="Helvetica" panose="020B0604020202020204" pitchFamily="34" charset="0"/>
                        </a:rPr>
                        <a:t> Fortalecer la infraestructura tecnológica del campus universitario.</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13"/>
                  </a:ext>
                </a:extLst>
              </a:tr>
              <a:tr h="319248">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2.1.1.6. </a:t>
                      </a:r>
                      <a:r>
                        <a:rPr lang="es-CO" sz="1400" b="0" i="0" u="none" strike="noStrike" dirty="0">
                          <a:effectLst/>
                          <a:latin typeface="Helvetica" panose="020B0604020202020204" pitchFamily="34" charset="0"/>
                          <a:cs typeface="Helvetica" panose="020B0604020202020204" pitchFamily="34" charset="0"/>
                        </a:rPr>
                        <a:t>Estar entre las 12 mejores universidades públicas de Colombia de acuerdo con el modelo de indicadores oficial del Ministerio de Educación Nacional. </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14"/>
                  </a:ext>
                </a:extLst>
              </a:tr>
              <a:tr h="326505">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Total metas pilar 4  = 6</a:t>
                      </a:r>
                    </a:p>
                  </a:txBody>
                  <a:tcPr marL="6683" marR="6683" marT="668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5"/>
                  </a:ext>
                </a:extLst>
              </a:tr>
            </a:tbl>
          </a:graphicData>
        </a:graphic>
      </p:graphicFrame>
    </p:spTree>
    <p:extLst>
      <p:ext uri="{BB962C8B-B14F-4D97-AF65-F5344CB8AC3E}">
        <p14:creationId xmlns:p14="http://schemas.microsoft.com/office/powerpoint/2010/main" val="25315117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1497339047"/>
              </p:ext>
            </p:extLst>
          </p:nvPr>
        </p:nvGraphicFramePr>
        <p:xfrm>
          <a:off x="1125415" y="445478"/>
          <a:ext cx="9237785" cy="5506226"/>
        </p:xfrm>
        <a:graphic>
          <a:graphicData uri="http://schemas.openxmlformats.org/drawingml/2006/table">
            <a:tbl>
              <a:tblPr/>
              <a:tblGrid>
                <a:gridCol w="3432153">
                  <a:extLst>
                    <a:ext uri="{9D8B030D-6E8A-4147-A177-3AD203B41FA5}">
                      <a16:colId xmlns:a16="http://schemas.microsoft.com/office/drawing/2014/main" xmlns="" val="20000"/>
                    </a:ext>
                  </a:extLst>
                </a:gridCol>
                <a:gridCol w="5805632">
                  <a:extLst>
                    <a:ext uri="{9D8B030D-6E8A-4147-A177-3AD203B41FA5}">
                      <a16:colId xmlns:a16="http://schemas.microsoft.com/office/drawing/2014/main" xmlns="" val="20001"/>
                    </a:ext>
                  </a:extLst>
                </a:gridCol>
              </a:tblGrid>
              <a:tr h="269376">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2.1. Gestión creativa</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c hMerge="1">
                  <a:txBody>
                    <a:bodyPr/>
                    <a:lstStyle/>
                    <a:p>
                      <a:endParaRPr lang="es-CO"/>
                    </a:p>
                  </a:txBody>
                  <a:tcPr/>
                </a:tc>
                <a:extLst>
                  <a:ext uri="{0D108BD9-81ED-4DB2-BD59-A6C34878D82A}">
                    <a16:rowId xmlns:a16="http://schemas.microsoft.com/office/drawing/2014/main" xmlns="" val="10000"/>
                  </a:ext>
                </a:extLst>
              </a:tr>
              <a:tr h="1440849">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Política:</a:t>
                      </a:r>
                      <a:br>
                        <a:rPr lang="es-CO" sz="1200" b="1" i="0" u="none" strike="noStrike" dirty="0">
                          <a:effectLst/>
                          <a:latin typeface="Helvetica" panose="020B0604020202020204" pitchFamily="34" charset="0"/>
                          <a:cs typeface="Helvetica" panose="020B0604020202020204" pitchFamily="34" charset="0"/>
                        </a:rPr>
                      </a:br>
                      <a:r>
                        <a:rPr lang="es-CO" sz="1200" b="1" i="0" u="none" strike="noStrike" dirty="0">
                          <a:effectLst/>
                          <a:latin typeface="Helvetica" panose="020B0604020202020204" pitchFamily="34" charset="0"/>
                          <a:cs typeface="Helvetica" panose="020B0604020202020204" pitchFamily="34" charset="0"/>
                        </a:rPr>
                        <a:t/>
                      </a:r>
                      <a:br>
                        <a:rPr lang="es-CO" sz="1200" b="1"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Gestión eficiente, efectiva y eficaz, del desempeño en los niveles de los macro procesos   estratégicos,  misionales, de apoyo, de evaluación y control,  para  un posicionamiento en lo tecnológico, lo  humano, lo social, lo ambiental,  logrando una comunidad académica  y administrativa altamente competitiva.  La Universidad brinda al personal administrativo apoyo para la capacitación y formación, con el fin de mejorar competencias específicas en sus cargos. Provisión de espacios físicos y tecnológicos adecuados, para el desarrollo de las actividades diarias, y fomento de la cultura del autocontrol y el mejoramiento continuo, promoviendo el respeto a las buenas prácticas ambientales  y de buen gobierno.</a:t>
                      </a:r>
                      <a:endParaRPr lang="es-CO" sz="1200" b="1" i="0" u="none" strike="noStrike" dirty="0">
                        <a:effectLst/>
                        <a:latin typeface="Helvetica" panose="020B0604020202020204" pitchFamily="34" charset="0"/>
                        <a:cs typeface="Helvetica" panose="020B0604020202020204" pitchFamily="34" charset="0"/>
                      </a:endParaRP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c hMerge="1">
                  <a:txBody>
                    <a:bodyPr/>
                    <a:lstStyle/>
                    <a:p>
                      <a:endParaRPr lang="es-CO"/>
                    </a:p>
                  </a:txBody>
                  <a:tcPr/>
                </a:tc>
                <a:extLst>
                  <a:ext uri="{0D108BD9-81ED-4DB2-BD59-A6C34878D82A}">
                    <a16:rowId xmlns:a16="http://schemas.microsoft.com/office/drawing/2014/main" xmlns="" val="10001"/>
                  </a:ext>
                </a:extLst>
              </a:tr>
              <a:tr h="288170">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externa</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extLst>
                  <a:ext uri="{0D108BD9-81ED-4DB2-BD59-A6C34878D82A}">
                    <a16:rowId xmlns:a16="http://schemas.microsoft.com/office/drawing/2014/main" xmlns="" val="10002"/>
                  </a:ext>
                </a:extLst>
              </a:tr>
              <a:tr h="3194928">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La Universidad gestiona su desarrollo en los niveles de extensión, investigación y academia con calidad, lo que conlleva a un posicionamiento en lo tecnológico, humano, social, ambiental, a través de la realización y ejecución de convenios nacionales e internacionales; así como la actualización normativa que permita de una manera efectiva la doble titulación, la realización de pasantías, practicas, intercambios, el desarrollo de los trabajos de grado, inmersiones, estancias, participación en redes, grupos de investigación y transferencia tecnológica,  que facilitan demostrar el cumplimiento de la responsabilidad social y lograr una comunidad académica altamente competitiva. </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Brinda estímulos amplios de bienestar para facilitar la permanencia en la universidad de la comunidad universitaria. Cuenta con una política interna de comunicaciones acorde con las nuevas tendencias y tecnologías.  Posee campus universitario moderno y en armonía con lo ambiental y lo estético, con espacios para el desempeño laboral, confortables y apropiados. Dispone de Suficientes recursos  para movilidad. Cuenta con sistemas de información que apoyan  la gestión y desempeño de las actividades docentes y administrativas. Cuenta con docentes  formadores de personas y excelencia  académica. Facilita condiciones para el diálogo, desarrollo y actualización de los saberes docentes. Realiza actividades de seguimiento y evaluación de las actividades docentes, administrativas, y de gestión, las cuales se ven reflejadas en el mejoramiento del quehacer institucional.  Brinda oportunidades para los docentes  y administrativos, para continuar sus procesos de formación profesional y crecimiento personal.  Propicia un clima organizacional acorde con la misión y visión de la Institución. Cuenta con  personal administrativo y docentes con formación y competencias de acuerdo a su rol de desempeño. Posee un estatuto administrativo que fomenta la cultura del autocontrol y el mejoramiento </a:t>
                      </a:r>
                      <a:r>
                        <a:rPr lang="es-CO" sz="1200" b="0" i="0" u="none" strike="noStrike" dirty="0" err="1">
                          <a:effectLst/>
                          <a:latin typeface="Helvetica" panose="020B0604020202020204" pitchFamily="34" charset="0"/>
                          <a:cs typeface="Helvetica" panose="020B0604020202020204" pitchFamily="34" charset="0"/>
                        </a:rPr>
                        <a:t>contínuo</a:t>
                      </a:r>
                      <a:r>
                        <a:rPr lang="es-CO" sz="1200" b="0" i="0" u="none" strike="noStrike" dirty="0">
                          <a:effectLst/>
                          <a:latin typeface="Helvetica" panose="020B0604020202020204" pitchFamily="34" charset="0"/>
                          <a:cs typeface="Helvetica" panose="020B0604020202020204" pitchFamily="34" charset="0"/>
                        </a:rPr>
                        <a:t> y promueve el respeto a las buenas prácticas ambientales. Garantiza ingresos acordes, estabilidad laboral, formación integral, y un ajuste concertado de una estructura administrativa a la medida. </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D79B"/>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9150919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2575025806"/>
              </p:ext>
            </p:extLst>
          </p:nvPr>
        </p:nvGraphicFramePr>
        <p:xfrm>
          <a:off x="1075132" y="593641"/>
          <a:ext cx="9639760" cy="5283221"/>
        </p:xfrm>
        <a:graphic>
          <a:graphicData uri="http://schemas.openxmlformats.org/drawingml/2006/table">
            <a:tbl>
              <a:tblPr/>
              <a:tblGrid>
                <a:gridCol w="9639760">
                  <a:extLst>
                    <a:ext uri="{9D8B030D-6E8A-4147-A177-3AD203B41FA5}">
                      <a16:colId xmlns:a16="http://schemas.microsoft.com/office/drawing/2014/main" xmlns="" val="20000"/>
                    </a:ext>
                  </a:extLst>
                </a:gridCol>
              </a:tblGrid>
              <a:tr h="262265">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U N I V E R S I D A D    </a:t>
                      </a:r>
                      <a:r>
                        <a:rPr lang="pt-BR" sz="1400" b="1" i="1" u="none" strike="noStrike" dirty="0" err="1">
                          <a:effectLst/>
                          <a:latin typeface="Helvetica" panose="020B0604020202020204" pitchFamily="34" charset="0"/>
                          <a:cs typeface="Helvetica" panose="020B0604020202020204" pitchFamily="34" charset="0"/>
                        </a:rPr>
                        <a:t>D</a:t>
                      </a:r>
                      <a:r>
                        <a:rPr lang="pt-BR" sz="1400" b="1" i="1" u="none" strike="noStrike" dirty="0">
                          <a:effectLst/>
                          <a:latin typeface="Helvetica" panose="020B0604020202020204" pitchFamily="34" charset="0"/>
                          <a:cs typeface="Helvetica" panose="020B0604020202020204" pitchFamily="34" charset="0"/>
                        </a:rPr>
                        <a:t> E L    Q U I N D I O</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359677">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E S T R U C T U R A    D E L    P L A N    D E    D E S A R </a:t>
                      </a:r>
                      <a:r>
                        <a:rPr lang="pt-BR" sz="1400" b="1" i="1" u="none" strike="noStrike" dirty="0" err="1">
                          <a:effectLst/>
                          <a:latin typeface="Helvetica" panose="020B0604020202020204" pitchFamily="34" charset="0"/>
                          <a:cs typeface="Helvetica" panose="020B0604020202020204" pitchFamily="34" charset="0"/>
                        </a:rPr>
                        <a:t>R</a:t>
                      </a:r>
                      <a:r>
                        <a:rPr lang="pt-BR" sz="1400" b="1" i="1" u="none" strike="noStrike" dirty="0">
                          <a:effectLst/>
                          <a:latin typeface="Helvetica" panose="020B0604020202020204" pitchFamily="34" charset="0"/>
                          <a:cs typeface="Helvetica" panose="020B0604020202020204" pitchFamily="34" charset="0"/>
                        </a:rPr>
                        <a:t> O L </a:t>
                      </a:r>
                      <a:r>
                        <a:rPr lang="pt-BR" sz="1400" b="1" i="1" u="none" strike="noStrike" dirty="0" err="1">
                          <a:effectLst/>
                          <a:latin typeface="Helvetica" panose="020B0604020202020204" pitchFamily="34" charset="0"/>
                          <a:cs typeface="Helvetica" panose="020B0604020202020204" pitchFamily="34" charset="0"/>
                        </a:rPr>
                        <a:t>L</a:t>
                      </a:r>
                      <a:r>
                        <a:rPr lang="pt-BR" sz="1400" b="1" i="1" u="none" strike="noStrike" dirty="0">
                          <a:effectLst/>
                          <a:latin typeface="Helvetica" panose="020B0604020202020204" pitchFamily="34" charset="0"/>
                          <a:cs typeface="Helvetica" panose="020B0604020202020204" pitchFamily="34" charset="0"/>
                        </a:rPr>
                        <a:t> O    I N S T I T U C I O N A L    2 0 1 6 - 2 0 2 5</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187333">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O B J E T I V O    G E N E R A L</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51364">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o r    u n a    U n i v e r s i d a d    P E R T I N E N T E   -  C R E A T I V A   -   I  N T E G R A DO R A</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269758">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I L A R E S    E S T R A T E G I C O S</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4"/>
                  </a:ext>
                </a:extLst>
              </a:tr>
              <a:tr h="224799">
                <a:tc>
                  <a:txBody>
                    <a:bodyPr/>
                    <a:lstStyle/>
                    <a:p>
                      <a:pPr algn="ctr" fontAlgn="ctr"/>
                      <a:r>
                        <a:rPr lang="es-CO" sz="1600" b="1" i="0" u="none" strike="noStrike" dirty="0">
                          <a:effectLst/>
                          <a:latin typeface="Helvetica" panose="020B0604020202020204" pitchFamily="34" charset="0"/>
                          <a:cs typeface="Helvetica" panose="020B0604020202020204" pitchFamily="34" charset="0"/>
                        </a:rPr>
                        <a:t>2.2  Bienestar y cultura creativa</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9694"/>
                    </a:solidFill>
                  </a:tcPr>
                </a:tc>
                <a:extLst>
                  <a:ext uri="{0D108BD9-81ED-4DB2-BD59-A6C34878D82A}">
                    <a16:rowId xmlns:a16="http://schemas.microsoft.com/office/drawing/2014/main" xmlns="" val="10005"/>
                  </a:ext>
                </a:extLst>
              </a:tr>
              <a:tr h="382156">
                <a:tc>
                  <a:txBody>
                    <a:bodyPr/>
                    <a:lstStyle/>
                    <a:p>
                      <a:pPr algn="ctr" fontAlgn="ctr"/>
                      <a:r>
                        <a:rPr lang="es-CO" sz="1400" b="1" i="1" u="none" strike="noStrike" dirty="0">
                          <a:effectLst/>
                          <a:latin typeface="Helvetica" panose="020B0604020202020204" pitchFamily="34" charset="0"/>
                          <a:cs typeface="Helvetica" panose="020B0604020202020204" pitchFamily="34" charset="0"/>
                        </a:rPr>
                        <a:t>OBJETIVOS DE IMPACTO POR PILAR ESTRATEGICO (Institucionales o Estratégicos  o De Calidad)</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6"/>
                  </a:ext>
                </a:extLst>
              </a:tr>
              <a:tr h="434610">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2.2.1. </a:t>
                      </a:r>
                      <a:r>
                        <a:rPr lang="es-CO" sz="1400" b="0" i="0" u="none" strike="noStrike" dirty="0">
                          <a:effectLst/>
                          <a:latin typeface="Helvetica" panose="020B0604020202020204" pitchFamily="34" charset="0"/>
                          <a:cs typeface="Helvetica" panose="020B0604020202020204" pitchFamily="34" charset="0"/>
                        </a:rPr>
                        <a:t>Asegurar un enfoque humano multidimensional en todos los procesos de bienestar, mediante su </a:t>
                      </a:r>
                      <a:r>
                        <a:rPr lang="es-CO" sz="1400" b="0" i="0" u="none" strike="noStrike" dirty="0" err="1">
                          <a:effectLst/>
                          <a:latin typeface="Helvetica" panose="020B0604020202020204" pitchFamily="34" charset="0"/>
                          <a:cs typeface="Helvetica" panose="020B0604020202020204" pitchFamily="34" charset="0"/>
                        </a:rPr>
                        <a:t>transverzalización</a:t>
                      </a:r>
                      <a:r>
                        <a:rPr lang="es-CO" sz="1400" b="0" i="0" u="none" strike="noStrike" dirty="0">
                          <a:effectLst/>
                          <a:latin typeface="Helvetica" panose="020B0604020202020204" pitchFamily="34" charset="0"/>
                          <a:cs typeface="Helvetica" panose="020B0604020202020204" pitchFamily="34" charset="0"/>
                        </a:rPr>
                        <a:t>, para consolidar la formación integral y el mejoramiento del clima organizacional. </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9694"/>
                    </a:solidFill>
                  </a:tcPr>
                </a:tc>
                <a:extLst>
                  <a:ext uri="{0D108BD9-81ED-4DB2-BD59-A6C34878D82A}">
                    <a16:rowId xmlns:a16="http://schemas.microsoft.com/office/drawing/2014/main" xmlns="" val="10007"/>
                  </a:ext>
                </a:extLst>
              </a:tr>
              <a:tr h="172346">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Metas producto</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8"/>
                  </a:ext>
                </a:extLst>
              </a:tr>
              <a:tr h="307224">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2.2.1.1</a:t>
                      </a:r>
                      <a:r>
                        <a:rPr lang="es-CO" sz="1400" b="1" i="0" u="none" strike="noStrike" dirty="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 Mejorar en un 10% los indicadores de medición del clima organizacional (riesgo psicosocial) en la universidad.</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extLst>
                  <a:ext uri="{0D108BD9-81ED-4DB2-BD59-A6C34878D82A}">
                    <a16:rowId xmlns:a16="http://schemas.microsoft.com/office/drawing/2014/main" xmlns="" val="10009"/>
                  </a:ext>
                </a:extLst>
              </a:tr>
              <a:tr h="404637">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2.2.1.2</a:t>
                      </a:r>
                      <a:r>
                        <a:rPr lang="es-CO" sz="1400" b="1" i="0" u="none" strike="noStrike" dirty="0">
                          <a:effectLst/>
                          <a:latin typeface="Helvetica" panose="020B0604020202020204" pitchFamily="34" charset="0"/>
                          <a:cs typeface="Helvetica" panose="020B0604020202020204" pitchFamily="34" charset="0"/>
                        </a:rPr>
                        <a:t>.</a:t>
                      </a:r>
                      <a:r>
                        <a:rPr lang="es-CO" sz="1400" b="0" i="0" u="none" strike="noStrike" dirty="0">
                          <a:effectLst/>
                          <a:latin typeface="Helvetica" panose="020B0604020202020204" pitchFamily="34" charset="0"/>
                          <a:cs typeface="Helvetica" panose="020B0604020202020204" pitchFamily="34" charset="0"/>
                        </a:rPr>
                        <a:t> Construir el edificio IPS de la Universidad del Quindío. </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extLst>
                  <a:ext uri="{0D108BD9-81ED-4DB2-BD59-A6C34878D82A}">
                    <a16:rowId xmlns:a16="http://schemas.microsoft.com/office/drawing/2014/main" xmlns="" val="10010"/>
                  </a:ext>
                </a:extLst>
              </a:tr>
              <a:tr h="539516">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2.2.1.3.</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Adecuar 2500 M² de los escenarios deportivos existentes en el campus universitario: Canchas múltiples y Piscina Olímpica (Espacios urbanos para ventas de estudiantes). </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extLst>
                  <a:ext uri="{0D108BD9-81ED-4DB2-BD59-A6C34878D82A}">
                    <a16:rowId xmlns:a16="http://schemas.microsoft.com/office/drawing/2014/main" xmlns="" val="10011"/>
                  </a:ext>
                </a:extLst>
              </a:tr>
              <a:tr h="389651">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CO" sz="1400" b="1" i="0" u="none" strike="noStrike" dirty="0" smtClean="0">
                          <a:effectLst/>
                          <a:latin typeface="Helvetica" panose="020B0604020202020204" pitchFamily="34" charset="0"/>
                          <a:cs typeface="Helvetica" panose="020B0604020202020204" pitchFamily="34" charset="0"/>
                        </a:rPr>
                        <a:t>2.2.1.4</a:t>
                      </a:r>
                      <a:r>
                        <a:rPr lang="es-CO" sz="1400" b="0" i="0" u="none" strike="noStrike" dirty="0" smtClean="0">
                          <a:effectLst/>
                          <a:latin typeface="Helvetica" panose="020B0604020202020204" pitchFamily="34" charset="0"/>
                          <a:cs typeface="Helvetica" panose="020B0604020202020204" pitchFamily="34" charset="0"/>
                        </a:rPr>
                        <a:t> Fortalecer la permanencia y retención estudiantil, mediante la disminución de la tasa de deserción por periodo al 7,3%.</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B8B7"/>
                    </a:solidFill>
                  </a:tcPr>
                </a:tc>
                <a:extLst>
                  <a:ext uri="{0D108BD9-81ED-4DB2-BD59-A6C34878D82A}">
                    <a16:rowId xmlns:a16="http://schemas.microsoft.com/office/drawing/2014/main" xmlns="" val="10012"/>
                  </a:ext>
                </a:extLst>
              </a:tr>
              <a:tr h="322211">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s-CO" sz="1400" b="1" i="0" u="none" strike="noStrike" dirty="0" smtClean="0">
                          <a:effectLst/>
                          <a:latin typeface="Helvetica" panose="020B0604020202020204" pitchFamily="34" charset="0"/>
                          <a:cs typeface="Helvetica" panose="020B0604020202020204" pitchFamily="34" charset="0"/>
                        </a:rPr>
                        <a:t>2.2.1.5.</a:t>
                      </a:r>
                      <a:r>
                        <a:rPr lang="es-CO" sz="1400" b="0" i="0" u="none" strike="noStrike" dirty="0" smtClean="0">
                          <a:effectLst/>
                          <a:latin typeface="Helvetica" panose="020B0604020202020204" pitchFamily="34" charset="0"/>
                          <a:cs typeface="Helvetica" panose="020B0604020202020204" pitchFamily="34" charset="0"/>
                        </a:rPr>
                        <a:t>  Incrementar en un 10% participaciones de personal administrativo en actividades de capacitación y formación en su área de desempeño laboral. </a:t>
                      </a:r>
                    </a:p>
                    <a:p>
                      <a:pPr algn="ctr" fontAlgn="ctr"/>
                      <a:endParaRPr lang="es-CO" sz="1400" b="0" i="0" u="none" strike="noStrike" dirty="0">
                        <a:effectLst/>
                        <a:latin typeface="Helvetica" panose="020B0604020202020204" pitchFamily="34" charset="0"/>
                        <a:cs typeface="Helvetica" panose="020B0604020202020204" pitchFamily="34" charset="0"/>
                      </a:endParaRP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extLst>
                  <a:ext uri="{0D108BD9-81ED-4DB2-BD59-A6C34878D82A}">
                    <a16:rowId xmlns:a16="http://schemas.microsoft.com/office/drawing/2014/main" xmlns="" val="10013"/>
                  </a:ext>
                </a:extLst>
              </a:tr>
              <a:tr h="329704">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Total metas pilar  5 = 5</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6816404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2961432395"/>
              </p:ext>
            </p:extLst>
          </p:nvPr>
        </p:nvGraphicFramePr>
        <p:xfrm>
          <a:off x="984738" y="468924"/>
          <a:ext cx="9355016" cy="5322275"/>
        </p:xfrm>
        <a:graphic>
          <a:graphicData uri="http://schemas.openxmlformats.org/drawingml/2006/table">
            <a:tbl>
              <a:tblPr/>
              <a:tblGrid>
                <a:gridCol w="4665035">
                  <a:extLst>
                    <a:ext uri="{9D8B030D-6E8A-4147-A177-3AD203B41FA5}">
                      <a16:colId xmlns:a16="http://schemas.microsoft.com/office/drawing/2014/main" xmlns="" val="20000"/>
                    </a:ext>
                  </a:extLst>
                </a:gridCol>
                <a:gridCol w="4689981">
                  <a:extLst>
                    <a:ext uri="{9D8B030D-6E8A-4147-A177-3AD203B41FA5}">
                      <a16:colId xmlns:a16="http://schemas.microsoft.com/office/drawing/2014/main" xmlns="" val="20001"/>
                    </a:ext>
                  </a:extLst>
                </a:gridCol>
              </a:tblGrid>
              <a:tr h="276064">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2.2  Bienestar y cultura creativa</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es-CO"/>
                    </a:p>
                  </a:txBody>
                  <a:tcPr/>
                </a:tc>
                <a:extLst>
                  <a:ext uri="{0D108BD9-81ED-4DB2-BD59-A6C34878D82A}">
                    <a16:rowId xmlns:a16="http://schemas.microsoft.com/office/drawing/2014/main" xmlns="" val="10000"/>
                  </a:ext>
                </a:extLst>
              </a:tr>
              <a:tr h="1476627">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Política: </a:t>
                      </a:r>
                      <a:br>
                        <a:rPr lang="es-CO" sz="1200" b="1" i="0" u="none" strike="noStrike" dirty="0">
                          <a:effectLst/>
                          <a:latin typeface="Helvetica" panose="020B0604020202020204" pitchFamily="34" charset="0"/>
                          <a:cs typeface="Helvetica" panose="020B0604020202020204" pitchFamily="34" charset="0"/>
                        </a:rPr>
                      </a:br>
                      <a:r>
                        <a:rPr lang="es-CO" sz="1200" b="1" i="0" u="none" strike="noStrike" dirty="0">
                          <a:effectLst/>
                          <a:latin typeface="Helvetica" panose="020B0604020202020204" pitchFamily="34" charset="0"/>
                          <a:cs typeface="Helvetica" panose="020B0604020202020204" pitchFamily="34" charset="0"/>
                        </a:rPr>
                        <a:t/>
                      </a:r>
                      <a:br>
                        <a:rPr lang="es-CO" sz="1200" b="1"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Diversificación del arte y la cultura artística a través de las redes sociales. Fortalecimiento desde la academia a la contribución, promulgación y participación en la cultura cafetera quindiana, que involucra la conciencia ambiental.  Apoyo de iniciativas y proyectos en beneficio de la identidad Uniquindiana,  construida en la diversidad étnica. Apropiación  de la cultura  del paisaje cafetero mediante la facilitación de espacios físicos adecuados  para su expresión y arraigo. Fomento del clima organizacional, adecuado hacia las nuevas tendencias de ambientes saludables, e intervención al consumo de  sicotrópicos dentro del campus universitario. </a:t>
                      </a:r>
                      <a:endParaRPr lang="es-CO" sz="1200" b="1" i="0" u="none" strike="noStrike" dirty="0">
                        <a:effectLst/>
                        <a:latin typeface="Helvetica" panose="020B0604020202020204" pitchFamily="34" charset="0"/>
                        <a:cs typeface="Helvetica" panose="020B0604020202020204" pitchFamily="34" charset="0"/>
                      </a:endParaRP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es-CO"/>
                    </a:p>
                  </a:txBody>
                  <a:tcPr/>
                </a:tc>
                <a:extLst>
                  <a:ext uri="{0D108BD9-81ED-4DB2-BD59-A6C34878D82A}">
                    <a16:rowId xmlns:a16="http://schemas.microsoft.com/office/drawing/2014/main" xmlns="" val="10001"/>
                  </a:ext>
                </a:extLst>
              </a:tr>
              <a:tr h="295326">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externa</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2"/>
                  </a:ext>
                </a:extLst>
              </a:tr>
              <a:tr h="3274258">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Diversifica el arte y la cultura artística a través de las redes sociales.  Apropia desde la academia la contribución, promulgación, fortalecimiento y participación en la cultura cafetera quindiana. Genera iniciativas y proyectos en beneficio de la identidad quindiana.  Se apropia de la cultura  del paisaje cafetero.  Desde la docencia  fortalece la identidad artística y cultural. Identidad cultural quindiana y UNIQUINDIANA consolidada. Promulgación DE PATRIMONIO A TRAVES DEL PROGRAMA DEPARTAMENTAL DE PAISAJE CULTURAL CAFETERO.  Clima organizacional adecuado a las tendencias de las organizaciones. Deporte formativo y competitivo, que posicione la  imagen institucional. </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Oferta de programas académicos en arte y cultura. La estética y la cultura regional, como parte del currículo. Espacios que permiten recrear el arte y la cultura. Sistema de cultura </a:t>
                      </a:r>
                      <a:r>
                        <a:rPr lang="es-CO" sz="1200" b="0" i="0" u="none" strike="noStrike" dirty="0" err="1">
                          <a:effectLst/>
                          <a:latin typeface="Helvetica" panose="020B0604020202020204" pitchFamily="34" charset="0"/>
                          <a:cs typeface="Helvetica" panose="020B0604020202020204" pitchFamily="34" charset="0"/>
                        </a:rPr>
                        <a:t>uniquindiano</a:t>
                      </a:r>
                      <a:r>
                        <a:rPr lang="es-CO" sz="1200" b="0" i="0" u="none" strike="noStrike" dirty="0">
                          <a:effectLst/>
                          <a:latin typeface="Helvetica" panose="020B0604020202020204" pitchFamily="34" charset="0"/>
                          <a:cs typeface="Helvetica" panose="020B0604020202020204" pitchFamily="34" charset="0"/>
                        </a:rPr>
                        <a:t> consolidado, que involucra al cuidado ambiental. Identidad UNIQUINDIANA construida en la diversidad étnica. Comunidad universitaria saludable mental y físicamente, cero consumos de sicotrópicos dentro del campus universitario. Modernos y amplios escenarios deportivos y culturales. Confort y excelente dotación en áreas académicas, administrativas y deportivas. Estatutos docente, estudiantil, administrativo, financiero, etc., adecuados a la institución actual. Funcionarios conscientes y empoderados de sus obligaciones.</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7662194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 y="54644"/>
            <a:ext cx="12188825" cy="6856214"/>
          </a:xfrm>
          <a:prstGeom prst="rect">
            <a:avLst/>
          </a:prstGeom>
        </p:spPr>
      </p:pic>
      <p:sp>
        <p:nvSpPr>
          <p:cNvPr id="6"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6</a:t>
            </a:r>
            <a:endParaRPr sz="40000" b="0" dirty="0">
              <a:solidFill>
                <a:schemeClr val="bg1">
                  <a:lumMod val="85000"/>
                </a:schemeClr>
              </a:solidFill>
              <a:latin typeface="Helvetica"/>
              <a:cs typeface="Helvetica"/>
            </a:endParaRPr>
          </a:p>
        </p:txBody>
      </p:sp>
      <p:sp>
        <p:nvSpPr>
          <p:cNvPr id="8" name="Shape 77"/>
          <p:cNvSpPr/>
          <p:nvPr/>
        </p:nvSpPr>
        <p:spPr>
          <a:xfrm>
            <a:off x="119336" y="3729738"/>
            <a:ext cx="12072664" cy="821378"/>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4400" b="0" dirty="0" smtClean="0">
                <a:effectLst>
                  <a:outerShdw blurRad="50800" dist="38100" dir="8100000" algn="tr" rotWithShape="0">
                    <a:prstClr val="black">
                      <a:alpha val="40000"/>
                    </a:prstClr>
                  </a:outerShdw>
                </a:effectLst>
                <a:latin typeface="Helvetica"/>
                <a:cs typeface="Helvetica"/>
              </a:rPr>
              <a:t>UNIVERSIDAD INTEGRADORA</a:t>
            </a:r>
            <a:endParaRPr sz="4400" b="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931732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979174" y="44098"/>
            <a:ext cx="7595040" cy="6063198"/>
          </a:xfrm>
          <a:prstGeom prst="rect">
            <a:avLst/>
          </a:prstGeom>
        </p:spPr>
        <p:txBody>
          <a:bodyPr wrap="square">
            <a:spAutoFit/>
          </a:bodyPr>
          <a:lstStyle/>
          <a:p>
            <a:pPr algn="just"/>
            <a:endParaRPr lang="es-CO" sz="2800" b="1" dirty="0"/>
          </a:p>
          <a:p>
            <a:pPr algn="just"/>
            <a:r>
              <a:rPr lang="es-CO" sz="2400" dirty="0">
                <a:latin typeface="Helvetica" panose="020B0604020202020204" pitchFamily="34" charset="0"/>
                <a:cs typeface="Helvetica" panose="020B0604020202020204" pitchFamily="34" charset="0"/>
              </a:rPr>
              <a:t>Concebir una Institución de Educación Superior Integradora, conlleva a definirla como una Institución de inclusión, con identidad, calidad de vida y cohesión social. También, es propiciar espacios de diálogo que brinden soluciones consultadas a los retos permanentes que demanda nuestro entorno.</a:t>
            </a:r>
          </a:p>
          <a:p>
            <a:pPr algn="just"/>
            <a:r>
              <a:rPr lang="es-CO" sz="2400" dirty="0">
                <a:latin typeface="Helvetica" panose="020B0604020202020204" pitchFamily="34" charset="0"/>
                <a:cs typeface="Helvetica" panose="020B0604020202020204" pitchFamily="34" charset="0"/>
              </a:rPr>
              <a:t>Una visión Integradora para la Universidad del Quindío brinda alternativas en el proceso de reintegración y ofrece espacios a una comunidad que busca la paz en el posconflicto. La función Integradora de nuestra Alma Mater debe ser: abierta, participativa, aglutinadora, democrática, gozar de un buen clima organizacional, con identidad propia, conciliadora, solidaria, diversa, respetuosa con el otro; en la búsqueda de la acreditación de alta calidad.</a:t>
            </a:r>
          </a:p>
        </p:txBody>
      </p:sp>
      <p:pic>
        <p:nvPicPr>
          <p:cNvPr id="3" name="Imagen 2"/>
          <p:cNvPicPr>
            <a:picLocks noChangeAspect="1"/>
          </p:cNvPicPr>
          <p:nvPr/>
        </p:nvPicPr>
        <p:blipFill>
          <a:blip r:embed="rId2"/>
          <a:stretch>
            <a:fillRect/>
          </a:stretch>
        </p:blipFill>
        <p:spPr>
          <a:xfrm>
            <a:off x="339622" y="2541063"/>
            <a:ext cx="2388830" cy="1139625"/>
          </a:xfrm>
          <a:prstGeom prst="rect">
            <a:avLst/>
          </a:prstGeom>
        </p:spPr>
      </p:pic>
    </p:spTree>
    <p:extLst>
      <p:ext uri="{BB962C8B-B14F-4D97-AF65-F5344CB8AC3E}">
        <p14:creationId xmlns:p14="http://schemas.microsoft.com/office/powerpoint/2010/main" val="41040220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p:cNvGraphicFramePr>
            <a:graphicFrameLocks noGrp="1"/>
          </p:cNvGraphicFramePr>
          <p:nvPr>
            <p:extLst>
              <p:ext uri="{D42A27DB-BD31-4B8C-83A1-F6EECF244321}">
                <p14:modId xmlns:p14="http://schemas.microsoft.com/office/powerpoint/2010/main" val="3601180950"/>
              </p:ext>
            </p:extLst>
          </p:nvPr>
        </p:nvGraphicFramePr>
        <p:xfrm>
          <a:off x="958468" y="639121"/>
          <a:ext cx="9628742" cy="5054875"/>
        </p:xfrm>
        <a:graphic>
          <a:graphicData uri="http://schemas.openxmlformats.org/drawingml/2006/table">
            <a:tbl>
              <a:tblPr/>
              <a:tblGrid>
                <a:gridCol w="9628742">
                  <a:extLst>
                    <a:ext uri="{9D8B030D-6E8A-4147-A177-3AD203B41FA5}">
                      <a16:colId xmlns:a16="http://schemas.microsoft.com/office/drawing/2014/main" xmlns="" val="20000"/>
                    </a:ext>
                  </a:extLst>
                </a:gridCol>
              </a:tblGrid>
              <a:tr h="262264">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U N I V E R S I D A D    </a:t>
                      </a:r>
                      <a:r>
                        <a:rPr lang="pt-BR" sz="1400" b="1" i="1" u="none" strike="noStrike" dirty="0" err="1">
                          <a:effectLst/>
                          <a:latin typeface="Helvetica" panose="020B0604020202020204" pitchFamily="34" charset="0"/>
                          <a:cs typeface="Helvetica" panose="020B0604020202020204" pitchFamily="34" charset="0"/>
                        </a:rPr>
                        <a:t>D</a:t>
                      </a:r>
                      <a:r>
                        <a:rPr lang="pt-BR" sz="1400" b="1" i="1" u="none" strike="noStrike" dirty="0">
                          <a:effectLst/>
                          <a:latin typeface="Helvetica" panose="020B0604020202020204" pitchFamily="34" charset="0"/>
                          <a:cs typeface="Helvetica" panose="020B0604020202020204" pitchFamily="34" charset="0"/>
                        </a:rPr>
                        <a:t> E L    Q U I N D I O</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359677">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E S T R U C T U R A    D E L    P L A N    D E    D E S A R </a:t>
                      </a:r>
                      <a:r>
                        <a:rPr lang="pt-BR" sz="1400" b="1" i="1" u="none" strike="noStrike" dirty="0" err="1">
                          <a:effectLst/>
                          <a:latin typeface="Helvetica" panose="020B0604020202020204" pitchFamily="34" charset="0"/>
                          <a:cs typeface="Helvetica" panose="020B0604020202020204" pitchFamily="34" charset="0"/>
                        </a:rPr>
                        <a:t>R</a:t>
                      </a:r>
                      <a:r>
                        <a:rPr lang="pt-BR" sz="1400" b="1" i="1" u="none" strike="noStrike" dirty="0">
                          <a:effectLst/>
                          <a:latin typeface="Helvetica" panose="020B0604020202020204" pitchFamily="34" charset="0"/>
                          <a:cs typeface="Helvetica" panose="020B0604020202020204" pitchFamily="34" charset="0"/>
                        </a:rPr>
                        <a:t> O L </a:t>
                      </a:r>
                      <a:r>
                        <a:rPr lang="pt-BR" sz="1400" b="1" i="1" u="none" strike="noStrike" dirty="0" err="1">
                          <a:effectLst/>
                          <a:latin typeface="Helvetica" panose="020B0604020202020204" pitchFamily="34" charset="0"/>
                          <a:cs typeface="Helvetica" panose="020B0604020202020204" pitchFamily="34" charset="0"/>
                        </a:rPr>
                        <a:t>L</a:t>
                      </a:r>
                      <a:r>
                        <a:rPr lang="pt-BR" sz="1400" b="1" i="1" u="none" strike="noStrike" dirty="0">
                          <a:effectLst/>
                          <a:latin typeface="Helvetica" panose="020B0604020202020204" pitchFamily="34" charset="0"/>
                          <a:cs typeface="Helvetica" panose="020B0604020202020204" pitchFamily="34" charset="0"/>
                        </a:rPr>
                        <a:t> O    I N S T I T U C I O N A L    2 0 1 6 - 2 0 2 5</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187332">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O B J E T I V O    G E N E R A L</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51365">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o r    u n a    U n i v e r s i d a d    P E R T I N E N T E   -  C R E A T I V A   -   I  N T E G R A DO R A</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269757">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I L A R E S    E S T R A T E G I C O S</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4"/>
                  </a:ext>
                </a:extLst>
              </a:tr>
              <a:tr h="224798">
                <a:tc>
                  <a:txBody>
                    <a:bodyPr/>
                    <a:lstStyle/>
                    <a:p>
                      <a:pPr algn="ctr" fontAlgn="ctr"/>
                      <a:r>
                        <a:rPr lang="es-CO" sz="1600" b="1" i="0" u="none" strike="noStrike" dirty="0">
                          <a:effectLst/>
                          <a:latin typeface="Helvetica" panose="020B0604020202020204" pitchFamily="34" charset="0"/>
                          <a:cs typeface="Helvetica" panose="020B0604020202020204" pitchFamily="34" charset="0"/>
                        </a:rPr>
                        <a:t>3.1. Integradora con el egresado</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48A54"/>
                    </a:solidFill>
                  </a:tcPr>
                </a:tc>
                <a:extLst>
                  <a:ext uri="{0D108BD9-81ED-4DB2-BD59-A6C34878D82A}">
                    <a16:rowId xmlns:a16="http://schemas.microsoft.com/office/drawing/2014/main" xmlns="" val="10005"/>
                  </a:ext>
                </a:extLst>
              </a:tr>
              <a:tr h="382157">
                <a:tc>
                  <a:txBody>
                    <a:bodyPr/>
                    <a:lstStyle/>
                    <a:p>
                      <a:pPr algn="ctr" fontAlgn="ctr"/>
                      <a:r>
                        <a:rPr lang="es-CO" sz="1400" b="1" i="1" u="none" strike="noStrike" dirty="0">
                          <a:effectLst/>
                          <a:latin typeface="Helvetica" panose="020B0604020202020204" pitchFamily="34" charset="0"/>
                          <a:cs typeface="Helvetica" panose="020B0604020202020204" pitchFamily="34" charset="0"/>
                        </a:rPr>
                        <a:t>OBJETIVOS DE IMPACTO POR PILAR ESTRATEGICO (Institucionales o Estratégicos  o De Calidad)</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6"/>
                  </a:ext>
                </a:extLst>
              </a:tr>
              <a:tr h="434611">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3.1.1.</a:t>
                      </a:r>
                      <a:r>
                        <a:rPr lang="es-CO" sz="1400" b="0" i="0" u="none" strike="noStrike" dirty="0">
                          <a:effectLst/>
                          <a:latin typeface="Helvetica" panose="020B0604020202020204" pitchFamily="34" charset="0"/>
                          <a:cs typeface="Helvetica" panose="020B0604020202020204" pitchFamily="34" charset="0"/>
                        </a:rPr>
                        <a:t> Generar impacto social mediante la participación activa de los egresados en la región y el país, para el mejoramiento de su posicionamiento en el entorno.</a:t>
                      </a:r>
                    </a:p>
                  </a:txBody>
                  <a:tcPr marL="7159" marR="7159" marT="7159"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48A54"/>
                    </a:solidFill>
                  </a:tcPr>
                </a:tc>
                <a:extLst>
                  <a:ext uri="{0D108BD9-81ED-4DB2-BD59-A6C34878D82A}">
                    <a16:rowId xmlns:a16="http://schemas.microsoft.com/office/drawing/2014/main" xmlns="" val="10007"/>
                  </a:ext>
                </a:extLst>
              </a:tr>
              <a:tr h="172346">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Metas producto</a:t>
                      </a:r>
                    </a:p>
                  </a:txBody>
                  <a:tcPr marL="7159" marR="7159" marT="715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8"/>
                  </a:ext>
                </a:extLst>
              </a:tr>
              <a:tr h="307224">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3.1.1.1</a:t>
                      </a:r>
                      <a:r>
                        <a:rPr lang="es-CO" sz="1400" b="1" i="0" u="none" strike="noStrike" dirty="0">
                          <a:effectLst/>
                          <a:latin typeface="Helvetica" panose="020B0604020202020204" pitchFamily="34" charset="0"/>
                          <a:cs typeface="Helvetica" panose="020B0604020202020204" pitchFamily="34" charset="0"/>
                        </a:rPr>
                        <a:t>.</a:t>
                      </a:r>
                      <a:r>
                        <a:rPr lang="es-CO" sz="1400" b="0" i="0" u="none" strike="noStrike" dirty="0">
                          <a:effectLst/>
                          <a:latin typeface="Helvetica" panose="020B0604020202020204" pitchFamily="34" charset="0"/>
                          <a:cs typeface="Helvetica" panose="020B0604020202020204" pitchFamily="34" charset="0"/>
                        </a:rPr>
                        <a:t> Fortalecer la prestación del servicio de información del empleo para los Egresados</a:t>
                      </a:r>
                    </a:p>
                  </a:txBody>
                  <a:tcPr marL="7159" marR="7159" marT="7159" marB="0" anchor="ctr">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extLst>
                  <a:ext uri="{0D108BD9-81ED-4DB2-BD59-A6C34878D82A}">
                    <a16:rowId xmlns:a16="http://schemas.microsoft.com/office/drawing/2014/main" xmlns="" val="10009"/>
                  </a:ext>
                </a:extLst>
              </a:tr>
              <a:tr h="404637">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3.1.1.2</a:t>
                      </a:r>
                      <a:r>
                        <a:rPr lang="es-CO" sz="1400" b="1" i="0" u="none" strike="noStrike" dirty="0">
                          <a:effectLst/>
                          <a:latin typeface="Helvetica" panose="020B0604020202020204" pitchFamily="34" charset="0"/>
                          <a:cs typeface="Helvetica" panose="020B0604020202020204" pitchFamily="34" charset="0"/>
                        </a:rPr>
                        <a:t>.</a:t>
                      </a:r>
                      <a:r>
                        <a:rPr lang="es-CO" sz="1400" b="0" i="0" u="none" strike="noStrike" dirty="0">
                          <a:effectLst/>
                          <a:latin typeface="Helvetica" panose="020B0604020202020204" pitchFamily="34" charset="0"/>
                          <a:cs typeface="Helvetica" panose="020B0604020202020204" pitchFamily="34" charset="0"/>
                        </a:rPr>
                        <a:t> Contar con una base de datos que posea información consolidada del 90% de los graduados a partir del año 2000.</a:t>
                      </a:r>
                    </a:p>
                  </a:txBody>
                  <a:tcPr marL="7159" marR="7159" marT="715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D9C4"/>
                    </a:solidFill>
                  </a:tcPr>
                </a:tc>
                <a:extLst>
                  <a:ext uri="{0D108BD9-81ED-4DB2-BD59-A6C34878D82A}">
                    <a16:rowId xmlns:a16="http://schemas.microsoft.com/office/drawing/2014/main" xmlns="" val="10010"/>
                  </a:ext>
                </a:extLst>
              </a:tr>
              <a:tr h="539516">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3.1.1.3.</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Generar y mantener un portafolio de Servicios Académicos para Egresados que responda a las necesidades identificadas del medio.</a:t>
                      </a:r>
                    </a:p>
                  </a:txBody>
                  <a:tcPr marL="7159" marR="7159" marT="715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extLst>
                  <a:ext uri="{0D108BD9-81ED-4DB2-BD59-A6C34878D82A}">
                    <a16:rowId xmlns:a16="http://schemas.microsoft.com/office/drawing/2014/main" xmlns="" val="10011"/>
                  </a:ext>
                </a:extLst>
              </a:tr>
              <a:tr h="389651">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3.1.1.4.</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Generar 4 convenios adicionales de doble titulación con universidades nacionales o extranjeras acreditadas..</a:t>
                      </a:r>
                    </a:p>
                  </a:txBody>
                  <a:tcPr marL="7159" marR="7159" marT="715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extLst>
                  <a:ext uri="{0D108BD9-81ED-4DB2-BD59-A6C34878D82A}">
                    <a16:rowId xmlns:a16="http://schemas.microsoft.com/office/drawing/2014/main" xmlns="" val="10012"/>
                  </a:ext>
                </a:extLst>
              </a:tr>
              <a:tr h="322211">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3.1.1.5. </a:t>
                      </a:r>
                      <a:r>
                        <a:rPr lang="es-CO" sz="1400" b="0" i="0" u="none" strike="noStrike" dirty="0">
                          <a:effectLst/>
                          <a:latin typeface="Helvetica" panose="020B0604020202020204" pitchFamily="34" charset="0"/>
                          <a:cs typeface="Helvetica" panose="020B0604020202020204" pitchFamily="34" charset="0"/>
                        </a:rPr>
                        <a:t>Generar un programa de incentivos para que mínimo el 30% de los Estudiantes de posgrados sean egresados de la Universidad.</a:t>
                      </a:r>
                    </a:p>
                  </a:txBody>
                  <a:tcPr marL="7159" marR="7159" marT="7159" marB="0" anchor="ctr">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D97"/>
                    </a:solidFill>
                  </a:tcPr>
                </a:tc>
                <a:extLst>
                  <a:ext uri="{0D108BD9-81ED-4DB2-BD59-A6C34878D82A}">
                    <a16:rowId xmlns:a16="http://schemas.microsoft.com/office/drawing/2014/main" xmlns="" val="10013"/>
                  </a:ext>
                </a:extLst>
              </a:tr>
              <a:tr h="329704">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Total metas pilar  6 = 5</a:t>
                      </a:r>
                    </a:p>
                  </a:txBody>
                  <a:tcPr marL="7159" marR="7159" marT="7159"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2787023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2555464666"/>
              </p:ext>
            </p:extLst>
          </p:nvPr>
        </p:nvGraphicFramePr>
        <p:xfrm>
          <a:off x="1230923" y="468924"/>
          <a:ext cx="9073662" cy="5076091"/>
        </p:xfrm>
        <a:graphic>
          <a:graphicData uri="http://schemas.openxmlformats.org/drawingml/2006/table">
            <a:tbl>
              <a:tblPr/>
              <a:tblGrid>
                <a:gridCol w="4860891">
                  <a:extLst>
                    <a:ext uri="{9D8B030D-6E8A-4147-A177-3AD203B41FA5}">
                      <a16:colId xmlns:a16="http://schemas.microsoft.com/office/drawing/2014/main" xmlns="" val="20000"/>
                    </a:ext>
                  </a:extLst>
                </a:gridCol>
                <a:gridCol w="4212771">
                  <a:extLst>
                    <a:ext uri="{9D8B030D-6E8A-4147-A177-3AD203B41FA5}">
                      <a16:colId xmlns:a16="http://schemas.microsoft.com/office/drawing/2014/main" xmlns="" val="20001"/>
                    </a:ext>
                  </a:extLst>
                </a:gridCol>
              </a:tblGrid>
              <a:tr h="263295">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3.1. Integradora con el egresado</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hMerge="1">
                  <a:txBody>
                    <a:bodyPr/>
                    <a:lstStyle/>
                    <a:p>
                      <a:endParaRPr lang="es-CO"/>
                    </a:p>
                  </a:txBody>
                  <a:tcPr/>
                </a:tc>
                <a:extLst>
                  <a:ext uri="{0D108BD9-81ED-4DB2-BD59-A6C34878D82A}">
                    <a16:rowId xmlns:a16="http://schemas.microsoft.com/office/drawing/2014/main" xmlns="" val="10000"/>
                  </a:ext>
                </a:extLst>
              </a:tr>
              <a:tr h="1408324">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Política: </a:t>
                      </a:r>
                      <a:br>
                        <a:rPr lang="es-CO" sz="1200" b="1" i="0" u="none" strike="noStrike" dirty="0">
                          <a:effectLst/>
                          <a:latin typeface="Helvetica" panose="020B0604020202020204" pitchFamily="34" charset="0"/>
                          <a:cs typeface="Helvetica" panose="020B0604020202020204" pitchFamily="34" charset="0"/>
                        </a:rPr>
                      </a:br>
                      <a:r>
                        <a:rPr lang="es-CO" sz="1200" b="1" i="0" u="none" strike="noStrike" dirty="0">
                          <a:effectLst/>
                          <a:latin typeface="Helvetica" panose="020B0604020202020204" pitchFamily="34" charset="0"/>
                          <a:cs typeface="Helvetica" panose="020B0604020202020204" pitchFamily="34" charset="0"/>
                        </a:rPr>
                        <a:t/>
                      </a:r>
                      <a:br>
                        <a:rPr lang="es-CO" sz="1200" b="1"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Integración y vinculación del egresado a la academia con amplio portafolio de servicios pertinentes en posgrados y educación continuada, que le permitan al egresado participar activamente en el desarrollo socioeconómico de la región. Egresados  que se identifiquen plenamente con su alma mater y  se vinculan con la institución; incluye distinciones y reconocimientos para egresados ilustres y sobresalientes, entre otros aspectos. Promoción  y apoyo a sus iniciativas de emprendimiento a nivel local, regional y nacional. Ampliación de la cobertura de los programas de bienestar institucional hacia el egresado.</a:t>
                      </a:r>
                      <a:endParaRPr lang="es-CO" sz="1200" b="1" i="0" u="none" strike="noStrike" dirty="0">
                        <a:effectLst/>
                        <a:latin typeface="Helvetica" panose="020B0604020202020204" pitchFamily="34" charset="0"/>
                        <a:cs typeface="Helvetica" panose="020B0604020202020204" pitchFamily="34" charset="0"/>
                      </a:endParaRP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hMerge="1">
                  <a:txBody>
                    <a:bodyPr/>
                    <a:lstStyle/>
                    <a:p>
                      <a:endParaRPr lang="es-CO"/>
                    </a:p>
                  </a:txBody>
                  <a:tcPr/>
                </a:tc>
                <a:extLst>
                  <a:ext uri="{0D108BD9-81ED-4DB2-BD59-A6C34878D82A}">
                    <a16:rowId xmlns:a16="http://schemas.microsoft.com/office/drawing/2014/main" xmlns="" val="10001"/>
                  </a:ext>
                </a:extLst>
              </a:tr>
              <a:tr h="281664">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externa</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xmlns="" val="10002"/>
                  </a:ext>
                </a:extLst>
              </a:tr>
              <a:tr h="3122808">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Base de datos actualizada de egresados. Canales tecnológicos de comunicación de vanguardia. Bolsa de empleo operativa y eficaz, incluida la 2° fase de la bolsa internacional. Doble titulación y facilidad de posgrados </a:t>
                      </a:r>
                      <a:r>
                        <a:rPr lang="es-CO" sz="1200" b="0" i="0" u="none" strike="noStrike" dirty="0" err="1">
                          <a:effectLst/>
                          <a:latin typeface="Helvetica" panose="020B0604020202020204" pitchFamily="34" charset="0"/>
                          <a:cs typeface="Helvetica" panose="020B0604020202020204" pitchFamily="34" charset="0"/>
                        </a:rPr>
                        <a:t>uniquindianos</a:t>
                      </a:r>
                      <a:r>
                        <a:rPr lang="es-CO" sz="1200" b="0" i="0" u="none" strike="noStrike" dirty="0">
                          <a:effectLst/>
                          <a:latin typeface="Helvetica" panose="020B0604020202020204" pitchFamily="34" charset="0"/>
                          <a:cs typeface="Helvetica" panose="020B0604020202020204" pitchFamily="34" charset="0"/>
                        </a:rPr>
                        <a:t>. Integración y vinculación de egresados a la academia. Amplio portafolio de servicios de forma pertinente en atención a los requerimientos del egresado y el medio. Sitio en la web institucional ágil y de fácil acceso. Educación continuada y actualización virtual permanente. Egresados identificados plenamente con su alma mater a través de diferentes vinculaciones con la institución, incluyendo distinciones y reconocimientos para egresados ilustres y sobresalientes, entre otros. Promover y apoyar procesos de emprendimiento a nivel local, regional y nacional, para consolidación de empresas e ideas de negocio.</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Sistema de información de egresados, adecuado y eficiente y permanentemente actualizado, que facilita su interacción a través de la página web. Convenios con entidades y empresas, en la contratación de profesionales sobresalientes durante su formación. Facilidades e incentivos para acceder al ciclo de formación hasta posgrados. Oferta amplia y pertinente de posgrados y educación continuada.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8387723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2090476791"/>
              </p:ext>
            </p:extLst>
          </p:nvPr>
        </p:nvGraphicFramePr>
        <p:xfrm>
          <a:off x="1101687" y="693073"/>
          <a:ext cx="9573658" cy="4957369"/>
        </p:xfrm>
        <a:graphic>
          <a:graphicData uri="http://schemas.openxmlformats.org/drawingml/2006/table">
            <a:tbl>
              <a:tblPr/>
              <a:tblGrid>
                <a:gridCol w="9573658">
                  <a:extLst>
                    <a:ext uri="{9D8B030D-6E8A-4147-A177-3AD203B41FA5}">
                      <a16:colId xmlns:a16="http://schemas.microsoft.com/office/drawing/2014/main" xmlns="" val="20000"/>
                    </a:ext>
                  </a:extLst>
                </a:gridCol>
              </a:tblGrid>
              <a:tr h="314725">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U N I V E R S I D A D    </a:t>
                      </a:r>
                      <a:r>
                        <a:rPr lang="pt-BR" sz="1400" b="1" i="1" u="none" strike="noStrike" dirty="0" err="1">
                          <a:effectLst/>
                          <a:latin typeface="Helvetica" panose="020B0604020202020204" pitchFamily="34" charset="0"/>
                          <a:cs typeface="Helvetica" panose="020B0604020202020204" pitchFamily="34" charset="0"/>
                        </a:rPr>
                        <a:t>D</a:t>
                      </a:r>
                      <a:r>
                        <a:rPr lang="pt-BR" sz="1400" b="1" i="1" u="none" strike="noStrike" dirty="0">
                          <a:effectLst/>
                          <a:latin typeface="Helvetica" panose="020B0604020202020204" pitchFamily="34" charset="0"/>
                          <a:cs typeface="Helvetica" panose="020B0604020202020204" pitchFamily="34" charset="0"/>
                        </a:rPr>
                        <a:t> E L    Q U I N D I O</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431623">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E S T R U C T U R A    D E L    P L A N    D E    D E S A R </a:t>
                      </a:r>
                      <a:r>
                        <a:rPr lang="pt-BR" sz="1400" b="1" i="1" u="none" strike="noStrike" dirty="0" err="1">
                          <a:effectLst/>
                          <a:latin typeface="Helvetica" panose="020B0604020202020204" pitchFamily="34" charset="0"/>
                          <a:cs typeface="Helvetica" panose="020B0604020202020204" pitchFamily="34" charset="0"/>
                        </a:rPr>
                        <a:t>R</a:t>
                      </a:r>
                      <a:r>
                        <a:rPr lang="pt-BR" sz="1400" b="1" i="1" u="none" strike="noStrike" dirty="0">
                          <a:effectLst/>
                          <a:latin typeface="Helvetica" panose="020B0604020202020204" pitchFamily="34" charset="0"/>
                          <a:cs typeface="Helvetica" panose="020B0604020202020204" pitchFamily="34" charset="0"/>
                        </a:rPr>
                        <a:t> O L </a:t>
                      </a:r>
                      <a:r>
                        <a:rPr lang="pt-BR" sz="1400" b="1" i="1" u="none" strike="noStrike" dirty="0" err="1">
                          <a:effectLst/>
                          <a:latin typeface="Helvetica" panose="020B0604020202020204" pitchFamily="34" charset="0"/>
                          <a:cs typeface="Helvetica" panose="020B0604020202020204" pitchFamily="34" charset="0"/>
                        </a:rPr>
                        <a:t>L</a:t>
                      </a:r>
                      <a:r>
                        <a:rPr lang="pt-BR" sz="1400" b="1" i="1" u="none" strike="noStrike" dirty="0">
                          <a:effectLst/>
                          <a:latin typeface="Helvetica" panose="020B0604020202020204" pitchFamily="34" charset="0"/>
                          <a:cs typeface="Helvetica" panose="020B0604020202020204" pitchFamily="34" charset="0"/>
                        </a:rPr>
                        <a:t> O    I N S T I T U C I O N A L    2 0 1 6 - 2 0 2 5</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224804">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O B J E T I V O    G E N E R A L</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81641">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o r    u n a    U n i v e r s i d a d    P E R T I N E N T E   -  C R E A T I V A   -   I  N T E G R A DO R A</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323717">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I L A R E S    E S T R A T E G I C O S</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4"/>
                  </a:ext>
                </a:extLst>
              </a:tr>
              <a:tr h="269763">
                <a:tc>
                  <a:txBody>
                    <a:bodyPr/>
                    <a:lstStyle/>
                    <a:p>
                      <a:pPr algn="ctr" fontAlgn="ctr"/>
                      <a:r>
                        <a:rPr lang="es-CO" sz="1600" b="1" i="0" u="none" strike="noStrike" dirty="0">
                          <a:effectLst/>
                          <a:latin typeface="Helvetica" panose="020B0604020202020204" pitchFamily="34" charset="0"/>
                          <a:cs typeface="Helvetica" panose="020B0604020202020204" pitchFamily="34" charset="0"/>
                        </a:rPr>
                        <a:t>3.2. Integradora con la Internacionalización y Movilidad</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xmlns="" val="10005"/>
                  </a:ext>
                </a:extLst>
              </a:tr>
              <a:tr h="458598">
                <a:tc>
                  <a:txBody>
                    <a:bodyPr/>
                    <a:lstStyle/>
                    <a:p>
                      <a:pPr algn="ctr" fontAlgn="ctr"/>
                      <a:r>
                        <a:rPr lang="es-CO" sz="1400" b="1" i="1" u="none" strike="noStrike" dirty="0">
                          <a:effectLst/>
                          <a:latin typeface="Helvetica" panose="020B0604020202020204" pitchFamily="34" charset="0"/>
                          <a:cs typeface="Helvetica" panose="020B0604020202020204" pitchFamily="34" charset="0"/>
                        </a:rPr>
                        <a:t>OBJETIVOS DE IMPACTO POR PILAR ESTRATEGICO (Institucionales o Estratégicos  o De Calidad)</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6"/>
                  </a:ext>
                </a:extLst>
              </a:tr>
              <a:tr h="521542">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3.2.1. </a:t>
                      </a:r>
                      <a:r>
                        <a:rPr lang="es-CO" sz="1400" b="0" i="0" u="none" strike="noStrike" dirty="0">
                          <a:effectLst/>
                          <a:latin typeface="Helvetica" panose="020B0604020202020204" pitchFamily="34" charset="0"/>
                          <a:cs typeface="Helvetica" panose="020B0604020202020204" pitchFamily="34" charset="0"/>
                        </a:rPr>
                        <a:t>Articular los procesos académicos, de investigación, extensión y de cultura, mediante convenios y redes a nivel mundial, con el fin de visibilizar la Universidad en el entorno internacional.</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xmlns="" val="10007"/>
                  </a:ext>
                </a:extLst>
              </a:tr>
              <a:tr h="206819">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Metas producto</a:t>
                      </a:r>
                    </a:p>
                  </a:txBody>
                  <a:tcPr marL="8301" marR="8301" marT="830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8"/>
                  </a:ext>
                </a:extLst>
              </a:tr>
              <a:tr h="368676">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3.2.1.1</a:t>
                      </a:r>
                      <a:r>
                        <a:rPr lang="es-CO" sz="1400" b="1" i="0" u="none" strike="noStrike" dirty="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Construir el edificio del Instituto de idiomas.</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xmlns="" val="10009"/>
                  </a:ext>
                </a:extLst>
              </a:tr>
              <a:tr h="485575">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3.2.1.2.</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Realizar por lo menos 30 intercambios de investigadores con Centros de Investigación internacionales.</a:t>
                      </a:r>
                    </a:p>
                  </a:txBody>
                  <a:tcPr marL="8301" marR="8301" marT="8301"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10"/>
                  </a:ext>
                </a:extLst>
              </a:tr>
              <a:tr h="647433">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3.2.1.3.</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Mejorar en un 50% los indicadores de participación en actividades de internacionalización. </a:t>
                      </a:r>
                    </a:p>
                  </a:txBody>
                  <a:tcPr marL="8301" marR="8301" marT="8301"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xmlns="" val="10011"/>
                  </a:ext>
                </a:extLst>
              </a:tr>
              <a:tr h="467591">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Total metas pilar  7 = 3</a:t>
                      </a:r>
                    </a:p>
                  </a:txBody>
                  <a:tcPr marL="8301" marR="8301" marT="8301"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2"/>
                  </a:ext>
                </a:extLst>
              </a:tr>
            </a:tbl>
          </a:graphicData>
        </a:graphic>
      </p:graphicFrame>
    </p:spTree>
    <p:extLst>
      <p:ext uri="{BB962C8B-B14F-4D97-AF65-F5344CB8AC3E}">
        <p14:creationId xmlns:p14="http://schemas.microsoft.com/office/powerpoint/2010/main" val="4902000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p:cNvGraphicFramePr>
            <a:graphicFrameLocks noGrp="1"/>
          </p:cNvGraphicFramePr>
          <p:nvPr>
            <p:extLst>
              <p:ext uri="{D42A27DB-BD31-4B8C-83A1-F6EECF244321}">
                <p14:modId xmlns:p14="http://schemas.microsoft.com/office/powerpoint/2010/main" val="2534932313"/>
              </p:ext>
            </p:extLst>
          </p:nvPr>
        </p:nvGraphicFramePr>
        <p:xfrm>
          <a:off x="844063" y="187568"/>
          <a:ext cx="9741876" cy="5756033"/>
        </p:xfrm>
        <a:graphic>
          <a:graphicData uri="http://schemas.openxmlformats.org/drawingml/2006/table">
            <a:tbl>
              <a:tblPr/>
              <a:tblGrid>
                <a:gridCol w="4981773">
                  <a:extLst>
                    <a:ext uri="{9D8B030D-6E8A-4147-A177-3AD203B41FA5}">
                      <a16:colId xmlns:a16="http://schemas.microsoft.com/office/drawing/2014/main" xmlns="" val="20000"/>
                    </a:ext>
                  </a:extLst>
                </a:gridCol>
                <a:gridCol w="4760103">
                  <a:extLst>
                    <a:ext uri="{9D8B030D-6E8A-4147-A177-3AD203B41FA5}">
                      <a16:colId xmlns:a16="http://schemas.microsoft.com/office/drawing/2014/main" xmlns="" val="20001"/>
                    </a:ext>
                  </a:extLst>
                </a:gridCol>
              </a:tblGrid>
              <a:tr h="164962">
                <a:tc gridSpan="2">
                  <a:txBody>
                    <a:bodyPr/>
                    <a:lstStyle/>
                    <a:p>
                      <a:pPr algn="ctr" fontAlgn="ctr"/>
                      <a:r>
                        <a:rPr lang="es-CO" sz="1000" b="1" i="0" u="none" strike="noStrike" dirty="0">
                          <a:effectLst/>
                          <a:latin typeface="Helvetica" panose="020B0604020202020204" pitchFamily="34" charset="0"/>
                          <a:cs typeface="Helvetica" panose="020B0604020202020204" pitchFamily="34" charset="0"/>
                        </a:rPr>
                        <a:t>3.2. Integradora con la Internacionalización y Movilidad</a:t>
                      </a:r>
                    </a:p>
                  </a:txBody>
                  <a:tcPr marL="5460" marR="5460" marT="5460" marB="0" anchor="ctr">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s-CO"/>
                    </a:p>
                  </a:txBody>
                  <a:tcPr/>
                </a:tc>
                <a:extLst>
                  <a:ext uri="{0D108BD9-81ED-4DB2-BD59-A6C34878D82A}">
                    <a16:rowId xmlns:a16="http://schemas.microsoft.com/office/drawing/2014/main" xmlns="" val="10000"/>
                  </a:ext>
                </a:extLst>
              </a:tr>
              <a:tr h="1598264">
                <a:tc gridSpan="2">
                  <a:txBody>
                    <a:bodyPr/>
                    <a:lstStyle/>
                    <a:p>
                      <a:pPr algn="ctr" fontAlgn="ctr"/>
                      <a:r>
                        <a:rPr lang="es-CO" sz="1000" b="1" i="0" u="none" strike="noStrike" dirty="0">
                          <a:effectLst/>
                          <a:latin typeface="Helvetica" panose="020B0604020202020204" pitchFamily="34" charset="0"/>
                          <a:cs typeface="Helvetica" panose="020B0604020202020204" pitchFamily="34" charset="0"/>
                        </a:rPr>
                        <a:t>Política: </a:t>
                      </a:r>
                      <a:br>
                        <a:rPr lang="es-CO" sz="1000" b="1" i="0" u="none" strike="noStrike" dirty="0">
                          <a:effectLst/>
                          <a:latin typeface="Helvetica" panose="020B0604020202020204" pitchFamily="34" charset="0"/>
                          <a:cs typeface="Helvetica" panose="020B0604020202020204" pitchFamily="34" charset="0"/>
                        </a:rPr>
                      </a:br>
                      <a:r>
                        <a:rPr lang="es-CO" sz="1000" b="1" i="0" u="none" strike="noStrike" dirty="0">
                          <a:effectLst/>
                          <a:latin typeface="Helvetica" panose="020B0604020202020204" pitchFamily="34" charset="0"/>
                          <a:cs typeface="Helvetica" panose="020B0604020202020204" pitchFamily="34" charset="0"/>
                        </a:rPr>
                        <a:t/>
                      </a:r>
                      <a:br>
                        <a:rPr lang="es-CO" sz="1000" b="1" i="0" u="none" strike="noStrike" dirty="0">
                          <a:effectLst/>
                          <a:latin typeface="Helvetica" panose="020B0604020202020204" pitchFamily="34" charset="0"/>
                          <a:cs typeface="Helvetica" panose="020B0604020202020204" pitchFamily="34" charset="0"/>
                        </a:rPr>
                      </a:br>
                      <a:r>
                        <a:rPr lang="es-CO" sz="1000" b="0" i="0" u="none" strike="noStrike" dirty="0">
                          <a:effectLst/>
                          <a:latin typeface="Helvetica" panose="020B0604020202020204" pitchFamily="34" charset="0"/>
                          <a:cs typeface="Helvetica" panose="020B0604020202020204" pitchFamily="34" charset="0"/>
                        </a:rPr>
                        <a:t>Promoción de  oportunidades académicas, de fomento de la investigación y de intercambio cultural, generando mayor visibilidad y  reconocimiento de la institución. </a:t>
                      </a:r>
                      <a:br>
                        <a:rPr lang="es-CO" sz="1000" b="0" i="0" u="none" strike="noStrike" dirty="0">
                          <a:effectLst/>
                          <a:latin typeface="Helvetica" panose="020B0604020202020204" pitchFamily="34" charset="0"/>
                          <a:cs typeface="Helvetica" panose="020B0604020202020204" pitchFamily="34" charset="0"/>
                        </a:rPr>
                      </a:br>
                      <a:r>
                        <a:rPr lang="es-CO" sz="1000" b="0" i="0" u="none" strike="noStrike" dirty="0">
                          <a:effectLst/>
                          <a:latin typeface="Helvetica" panose="020B0604020202020204" pitchFamily="34" charset="0"/>
                          <a:cs typeface="Helvetica" panose="020B0604020202020204" pitchFamily="34" charset="0"/>
                        </a:rPr>
                        <a:t/>
                      </a:r>
                      <a:br>
                        <a:rPr lang="es-CO" sz="1000" b="0" i="0" u="none" strike="noStrike" dirty="0">
                          <a:effectLst/>
                          <a:latin typeface="Helvetica" panose="020B0604020202020204" pitchFamily="34" charset="0"/>
                          <a:cs typeface="Helvetica" panose="020B0604020202020204" pitchFamily="34" charset="0"/>
                        </a:rPr>
                      </a:br>
                      <a:r>
                        <a:rPr lang="es-CO" sz="1000" b="0" i="0" u="none" strike="noStrike" dirty="0">
                          <a:effectLst/>
                          <a:latin typeface="Helvetica" panose="020B0604020202020204" pitchFamily="34" charset="0"/>
                          <a:cs typeface="Helvetica" panose="020B0604020202020204" pitchFamily="34" charset="0"/>
                        </a:rPr>
                        <a:t>Participación en  redes  internacionales  que, generan un impacto acorde a las necesidades de la institución y la región.</a:t>
                      </a:r>
                      <a:br>
                        <a:rPr lang="es-CO" sz="1000" b="0" i="0" u="none" strike="noStrike" dirty="0">
                          <a:effectLst/>
                          <a:latin typeface="Helvetica" panose="020B0604020202020204" pitchFamily="34" charset="0"/>
                          <a:cs typeface="Helvetica" panose="020B0604020202020204" pitchFamily="34" charset="0"/>
                        </a:rPr>
                      </a:br>
                      <a:r>
                        <a:rPr lang="es-CO" sz="1000" b="0" i="0" u="none" strike="noStrike" dirty="0">
                          <a:effectLst/>
                          <a:latin typeface="Helvetica" panose="020B0604020202020204" pitchFamily="34" charset="0"/>
                          <a:cs typeface="Helvetica" panose="020B0604020202020204" pitchFamily="34" charset="0"/>
                        </a:rPr>
                        <a:t/>
                      </a:r>
                      <a:br>
                        <a:rPr lang="es-CO" sz="1000" b="0" i="0" u="none" strike="noStrike" dirty="0">
                          <a:effectLst/>
                          <a:latin typeface="Helvetica" panose="020B0604020202020204" pitchFamily="34" charset="0"/>
                          <a:cs typeface="Helvetica" panose="020B0604020202020204" pitchFamily="34" charset="0"/>
                        </a:rPr>
                      </a:br>
                      <a:r>
                        <a:rPr lang="es-CO" sz="1000" b="0" i="0" u="none" strike="noStrike" dirty="0">
                          <a:effectLst/>
                          <a:latin typeface="Helvetica" panose="020B0604020202020204" pitchFamily="34" charset="0"/>
                          <a:cs typeface="Helvetica" panose="020B0604020202020204" pitchFamily="34" charset="0"/>
                        </a:rPr>
                        <a:t>Incremento de  la frecuencia del contacto con las instituciones miembros de las redes internacionales y racionalización de los trámites administrativos para facilitar el acceso a las redes y la movilidad, para la participación de la comunidad académica en los medios institucionales de manera efectiva. Divulgación permanente a la comunidad uniquindiana en temas  y procesos internacionales, y el propicio de espacios para el uso  de lengua extranjera. </a:t>
                      </a:r>
                      <a:endParaRPr lang="es-CO" sz="1000" b="1" i="0" u="none" strike="noStrike" dirty="0">
                        <a:effectLst/>
                        <a:latin typeface="Helvetica" panose="020B0604020202020204" pitchFamily="34" charset="0"/>
                        <a:cs typeface="Helvetica" panose="020B0604020202020204" pitchFamily="34" charset="0"/>
                      </a:endParaRPr>
                    </a:p>
                  </a:txBody>
                  <a:tcPr marL="5460" marR="5460" marT="546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s-CO"/>
                    </a:p>
                  </a:txBody>
                  <a:tcPr/>
                </a:tc>
                <a:extLst>
                  <a:ext uri="{0D108BD9-81ED-4DB2-BD59-A6C34878D82A}">
                    <a16:rowId xmlns:a16="http://schemas.microsoft.com/office/drawing/2014/main" xmlns="" val="10001"/>
                  </a:ext>
                </a:extLst>
              </a:tr>
              <a:tr h="164962">
                <a:tc>
                  <a:txBody>
                    <a:bodyPr/>
                    <a:lstStyle/>
                    <a:p>
                      <a:pPr algn="ctr" fontAlgn="ctr"/>
                      <a:r>
                        <a:rPr lang="es-CO" sz="1000" b="1" i="0" u="none" strike="noStrike" dirty="0">
                          <a:effectLst/>
                          <a:latin typeface="Helvetica" panose="020B0604020202020204" pitchFamily="34" charset="0"/>
                          <a:cs typeface="Helvetica" panose="020B0604020202020204" pitchFamily="34" charset="0"/>
                        </a:rPr>
                        <a:t>Caracterización externa</a:t>
                      </a:r>
                    </a:p>
                  </a:txBody>
                  <a:tcPr marL="5460" marR="5460" marT="5460" marB="0" anchor="ctr">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s-CO" sz="1000" b="1" i="0" u="none" strike="noStrike">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2"/>
                  </a:ext>
                </a:extLst>
              </a:tr>
              <a:tr h="3827845">
                <a:tc>
                  <a:txBody>
                    <a:bodyPr/>
                    <a:lstStyle/>
                    <a:p>
                      <a:pPr algn="ctr" fontAlgn="ctr"/>
                      <a:r>
                        <a:rPr lang="es-CO" sz="1000" b="0" i="0" u="none" strike="noStrike" dirty="0">
                          <a:effectLst/>
                          <a:latin typeface="Helvetica" panose="020B0604020202020204" pitchFamily="34" charset="0"/>
                          <a:cs typeface="Helvetica" panose="020B0604020202020204" pitchFamily="34" charset="0"/>
                        </a:rPr>
                        <a:t>Fomenta la investigación a nivel internacional. Reconocimiento internacional por su calidad en general. Convenios  estructurados en doble vía. Integración a través de la cooperación, y redes fuertes de intercambio. Cultura de gratitud y corresponsabilidad con la universidad. Más y mejores convenios de intercambio, no solo en lo académico científico, sino intercambio cultural. Posee un centro  de información de redes, que  integra  la información y permite obtenerla de primera mano y estar informados permanentemente. Optimización de oportunidades y recursos de entidades estatales tanto en lo nacional como internacional. Eventos importantes de cooperación académica, y de investigación, que involucren la participación de la comunidad  académica.  Promueve  oportunidades académicas, de fomento de la investigación y de intercambio cultural; generando mayor visibilidad y posterior reconocimiento de la institución lo que permite  alianzas con entidades e instituciones  públicas y privadas. Para esto, se realiza una gestión administrativa y académica permanente, identificando y perteneciendo  en  redes  internacionales que generen un impacto real acorde a las necesidades de la institución. Se realizan  actividades de promoción y difusión que generan mayor reconocimiento de la institución, participando en espacios para compartir experiencias entre instituciones con acompañamiento de entes gubernamentales nacionales e internacionales.  Potencializando  el impacto de convenios  suscritos por la universidad con instituciones extranjeras que, permitan mejorar la movilidad. Además, existe permanente  conexión con el gobierno y entidades dedicadas a la educación (Icetex, Colciencias, entre otros) y se realizan  eventos de carácter internacional que  permite integrar  la comunidad académica, aportando a la sensibilización y  generación de  nuevos convenios de cooperación académica.</a:t>
                      </a:r>
                    </a:p>
                  </a:txBody>
                  <a:tcPr marL="5460" marR="5460" marT="5460" marB="0" anchor="ctr">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s-CO" sz="1000" b="0" i="0" u="none" strike="noStrike" dirty="0">
                          <a:effectLst/>
                          <a:latin typeface="Helvetica" panose="020B0604020202020204" pitchFamily="34" charset="0"/>
                          <a:cs typeface="Helvetica" panose="020B0604020202020204" pitchFamily="34" charset="0"/>
                        </a:rPr>
                        <a:t>Currículo internacional. Optimización de recursos físicos y tecnológicos, como humanos, para mejor oferta de convenios. Amplia difusión de información y excelente acompañamiento operativo para avanzar en la gestión. Sistema de información operativo y eficaz, de eventos y seguimiento a los mismos, sus resultados y proyecciones. Promueve el bilingüismo. Contacto permanente con entidades internacionales en lo académico e investigativo. Optimiza el uso de los espacios físicos, sistema de información, equipos, servidores, softwares e implementa  políticas de comunicación y divulgación. Además, flexibiliza  los currículos y procesos administrativos facilitando  a los visitantes participar en las diferentes actividades de la institución. Incrementa  la frecuencia del contacto con las instituciones miembros de las redes, reduce el tiempo en trámites administrativos y maximizar el uso de las redes existentes. Capacita y divulga  permanentemente  a la comunidad uniquindiana en temas  y procesos técnicos internacionales.  Promueve y propicia espacios para el uso  de lengua extranjera. Destina  recursos para la movilidad integrando  todas las áreas de la universidad a los convenios existentes. Evalúa los medios de difusión de los eventos e incrementa la participación de la comunidad académica en los mismos. Registra la información de los eventos realizados para alimentar los diferentes indicadores institucionales.</a:t>
                      </a:r>
                    </a:p>
                  </a:txBody>
                  <a:tcPr marL="5460" marR="5460" marT="5460" marB="0" anchor="ctr">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8231416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p:cNvGraphicFramePr>
            <a:graphicFrameLocks noGrp="1"/>
          </p:cNvGraphicFramePr>
          <p:nvPr>
            <p:extLst>
              <p:ext uri="{D42A27DB-BD31-4B8C-83A1-F6EECF244321}">
                <p14:modId xmlns:p14="http://schemas.microsoft.com/office/powerpoint/2010/main" val="4195488279"/>
              </p:ext>
            </p:extLst>
          </p:nvPr>
        </p:nvGraphicFramePr>
        <p:xfrm>
          <a:off x="1031066" y="587283"/>
          <a:ext cx="9650776" cy="5014275"/>
        </p:xfrm>
        <a:graphic>
          <a:graphicData uri="http://schemas.openxmlformats.org/drawingml/2006/table">
            <a:tbl>
              <a:tblPr/>
              <a:tblGrid>
                <a:gridCol w="9650776">
                  <a:extLst>
                    <a:ext uri="{9D8B030D-6E8A-4147-A177-3AD203B41FA5}">
                      <a16:colId xmlns:a16="http://schemas.microsoft.com/office/drawing/2014/main" xmlns="" val="20000"/>
                    </a:ext>
                  </a:extLst>
                </a:gridCol>
              </a:tblGrid>
              <a:tr h="277313">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U N I V E R S I D A D    </a:t>
                      </a:r>
                      <a:r>
                        <a:rPr lang="pt-BR" sz="1400" b="1" i="1" u="none" strike="noStrike" dirty="0" err="1">
                          <a:effectLst/>
                          <a:latin typeface="Helvetica" panose="020B0604020202020204" pitchFamily="34" charset="0"/>
                          <a:cs typeface="Helvetica" panose="020B0604020202020204" pitchFamily="34" charset="0"/>
                        </a:rPr>
                        <a:t>D</a:t>
                      </a:r>
                      <a:r>
                        <a:rPr lang="pt-BR" sz="1400" b="1" i="1" u="none" strike="noStrike" dirty="0">
                          <a:effectLst/>
                          <a:latin typeface="Helvetica" panose="020B0604020202020204" pitchFamily="34" charset="0"/>
                          <a:cs typeface="Helvetica" panose="020B0604020202020204" pitchFamily="34" charset="0"/>
                        </a:rPr>
                        <a:t> E L    Q U I N D I O</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0"/>
                  </a:ext>
                </a:extLst>
              </a:tr>
              <a:tr h="380314">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E S T R U C T U R A    D E L    P L A N    D E    D E S A R </a:t>
                      </a:r>
                      <a:r>
                        <a:rPr lang="pt-BR" sz="1400" b="1" i="1" u="none" strike="noStrike" dirty="0" err="1">
                          <a:effectLst/>
                          <a:latin typeface="Helvetica" panose="020B0604020202020204" pitchFamily="34" charset="0"/>
                          <a:cs typeface="Helvetica" panose="020B0604020202020204" pitchFamily="34" charset="0"/>
                        </a:rPr>
                        <a:t>R</a:t>
                      </a:r>
                      <a:r>
                        <a:rPr lang="pt-BR" sz="1400" b="1" i="1" u="none" strike="noStrike" dirty="0">
                          <a:effectLst/>
                          <a:latin typeface="Helvetica" panose="020B0604020202020204" pitchFamily="34" charset="0"/>
                          <a:cs typeface="Helvetica" panose="020B0604020202020204" pitchFamily="34" charset="0"/>
                        </a:rPr>
                        <a:t> O L </a:t>
                      </a:r>
                      <a:r>
                        <a:rPr lang="pt-BR" sz="1400" b="1" i="1" u="none" strike="noStrike" dirty="0" err="1">
                          <a:effectLst/>
                          <a:latin typeface="Helvetica" panose="020B0604020202020204" pitchFamily="34" charset="0"/>
                          <a:cs typeface="Helvetica" panose="020B0604020202020204" pitchFamily="34" charset="0"/>
                        </a:rPr>
                        <a:t>L</a:t>
                      </a:r>
                      <a:r>
                        <a:rPr lang="pt-BR" sz="1400" b="1" i="1" u="none" strike="noStrike" dirty="0">
                          <a:effectLst/>
                          <a:latin typeface="Helvetica" panose="020B0604020202020204" pitchFamily="34" charset="0"/>
                          <a:cs typeface="Helvetica" panose="020B0604020202020204" pitchFamily="34" charset="0"/>
                        </a:rPr>
                        <a:t> O    I N S T I T U C I O N A L    2 0 1 6 - 2 0 2 5</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1"/>
                  </a:ext>
                </a:extLst>
              </a:tr>
              <a:tr h="198080">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O B J E T I V O    G E N E R A L</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2"/>
                  </a:ext>
                </a:extLst>
              </a:tr>
              <a:tr h="170767">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o r    u n a    U n i v e r s i d a d    P E R T I N E N T E   -  C R E A T I V A   -   I  N T E G R A DO R A</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xmlns="" val="10003"/>
                  </a:ext>
                </a:extLst>
              </a:tr>
              <a:tr h="285236">
                <a:tc>
                  <a:txBody>
                    <a:bodyPr/>
                    <a:lstStyle/>
                    <a:p>
                      <a:pPr algn="ctr" fontAlgn="ctr"/>
                      <a:r>
                        <a:rPr lang="pt-BR" sz="1400" b="1" i="1" u="none" strike="noStrike" dirty="0">
                          <a:effectLst/>
                          <a:latin typeface="Helvetica" panose="020B0604020202020204" pitchFamily="34" charset="0"/>
                          <a:cs typeface="Helvetica" panose="020B0604020202020204" pitchFamily="34" charset="0"/>
                        </a:rPr>
                        <a:t>P I L A R E S    E S T R A T E G I C O S</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4"/>
                  </a:ext>
                </a:extLst>
              </a:tr>
              <a:tr h="237696">
                <a:tc>
                  <a:txBody>
                    <a:bodyPr/>
                    <a:lstStyle/>
                    <a:p>
                      <a:pPr algn="ctr" fontAlgn="ctr"/>
                      <a:r>
                        <a:rPr lang="es-CO" sz="1600" b="1" i="0" u="none" strike="noStrike" dirty="0">
                          <a:effectLst/>
                          <a:latin typeface="Helvetica" panose="020B0604020202020204" pitchFamily="34" charset="0"/>
                          <a:cs typeface="Helvetica" panose="020B0604020202020204" pitchFamily="34" charset="0"/>
                        </a:rPr>
                        <a:t>3.3.  Integradora con el entorno</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extLst>
                  <a:ext uri="{0D108BD9-81ED-4DB2-BD59-A6C34878D82A}">
                    <a16:rowId xmlns:a16="http://schemas.microsoft.com/office/drawing/2014/main" xmlns="" val="10005"/>
                  </a:ext>
                </a:extLst>
              </a:tr>
              <a:tr h="404084">
                <a:tc>
                  <a:txBody>
                    <a:bodyPr/>
                    <a:lstStyle/>
                    <a:p>
                      <a:pPr algn="ctr" fontAlgn="ctr"/>
                      <a:r>
                        <a:rPr lang="es-CO" sz="1400" b="1" i="1" u="none" strike="noStrike" dirty="0">
                          <a:effectLst/>
                          <a:latin typeface="Helvetica" panose="020B0604020202020204" pitchFamily="34" charset="0"/>
                          <a:cs typeface="Helvetica" panose="020B0604020202020204" pitchFamily="34" charset="0"/>
                        </a:rPr>
                        <a:t>OBJETIVOS DE IMPACTO POR PILAR ESTRATEGICO (Institucionales o Estratégicos  o De Calidad)</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E4BC"/>
                    </a:solidFill>
                  </a:tcPr>
                </a:tc>
                <a:extLst>
                  <a:ext uri="{0D108BD9-81ED-4DB2-BD59-A6C34878D82A}">
                    <a16:rowId xmlns:a16="http://schemas.microsoft.com/office/drawing/2014/main" xmlns="" val="10006"/>
                  </a:ext>
                </a:extLst>
              </a:tr>
              <a:tr h="459546">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3.3.1. </a:t>
                      </a:r>
                      <a:r>
                        <a:rPr lang="es-CO" sz="1400" b="0" i="0" u="none" strike="noStrike" dirty="0">
                          <a:effectLst/>
                          <a:latin typeface="Helvetica" panose="020B0604020202020204" pitchFamily="34" charset="0"/>
                          <a:cs typeface="Helvetica" panose="020B0604020202020204" pitchFamily="34" charset="0"/>
                        </a:rPr>
                        <a:t>Contribuir en la construcción de una sociedad sostenible y resiliente, educando para la paz en el posconflicto con  sensibilidad estética y ambiental, la cultura, la formación académica y científica para  tener un papel protagónico e influyente en la sociedad.</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DD5"/>
                    </a:solidFill>
                  </a:tcPr>
                </a:tc>
                <a:extLst>
                  <a:ext uri="{0D108BD9-81ED-4DB2-BD59-A6C34878D82A}">
                    <a16:rowId xmlns:a16="http://schemas.microsoft.com/office/drawing/2014/main" xmlns="" val="10007"/>
                  </a:ext>
                </a:extLst>
              </a:tr>
              <a:tr h="182234">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Metas producto</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extLst>
                  <a:ext uri="{0D108BD9-81ED-4DB2-BD59-A6C34878D82A}">
                    <a16:rowId xmlns:a16="http://schemas.microsoft.com/office/drawing/2014/main" xmlns="" val="10008"/>
                  </a:ext>
                </a:extLst>
              </a:tr>
              <a:tr h="324853">
                <a:tc>
                  <a:txBody>
                    <a:bodyPr/>
                    <a:lstStyle/>
                    <a:p>
                      <a:pPr algn="ctr" fontAlgn="ctr"/>
                      <a:r>
                        <a:rPr lang="pt-BR" sz="1400" b="1" i="0" u="none" strike="noStrike" dirty="0">
                          <a:effectLst/>
                          <a:latin typeface="Helvetica" panose="020B0604020202020204" pitchFamily="34" charset="0"/>
                          <a:cs typeface="Helvetica" panose="020B0604020202020204" pitchFamily="34" charset="0"/>
                        </a:rPr>
                        <a:t>3.3.1.1</a:t>
                      </a:r>
                      <a:r>
                        <a:rPr lang="pt-BR" sz="1400" b="1" i="0" u="none" strike="noStrike" dirty="0" smtClean="0">
                          <a:effectLst/>
                          <a:latin typeface="Helvetica" panose="020B0604020202020204" pitchFamily="34" charset="0"/>
                          <a:cs typeface="Helvetica" panose="020B0604020202020204" pitchFamily="34" charset="0"/>
                        </a:rPr>
                        <a:t>. </a:t>
                      </a:r>
                      <a:r>
                        <a:rPr lang="pt-BR" sz="1400" b="0" i="0" u="none" strike="noStrike" dirty="0">
                          <a:effectLst/>
                          <a:latin typeface="Helvetica" panose="020B0604020202020204" pitchFamily="34" charset="0"/>
                          <a:cs typeface="Helvetica" panose="020B0604020202020204" pitchFamily="34" charset="0"/>
                        </a:rPr>
                        <a:t>Conformar e implementar 2 sedes </a:t>
                      </a:r>
                      <a:r>
                        <a:rPr lang="pt-BR" sz="1400" b="0" i="0" u="none" strike="noStrike" dirty="0" err="1">
                          <a:effectLst/>
                          <a:latin typeface="Helvetica" panose="020B0604020202020204" pitchFamily="34" charset="0"/>
                          <a:cs typeface="Helvetica" panose="020B0604020202020204" pitchFamily="34" charset="0"/>
                        </a:rPr>
                        <a:t>regionales</a:t>
                      </a:r>
                      <a:r>
                        <a:rPr lang="pt-BR" sz="1400" b="0" i="0" u="none" strike="noStrike" dirty="0">
                          <a:effectLst/>
                          <a:latin typeface="Helvetica" panose="020B0604020202020204" pitchFamily="34" charset="0"/>
                          <a:cs typeface="Helvetica" panose="020B0604020202020204" pitchFamily="34" charset="0"/>
                        </a:rPr>
                        <a:t>.</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extLst>
                  <a:ext uri="{0D108BD9-81ED-4DB2-BD59-A6C34878D82A}">
                    <a16:rowId xmlns:a16="http://schemas.microsoft.com/office/drawing/2014/main" xmlns="" val="10009"/>
                  </a:ext>
                </a:extLst>
              </a:tr>
              <a:tr h="427853">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3.3.1.2.</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Diseñar y ejecutar un plan estratégico de comunicaciones que permita la difusión de los resultados de las funciones esenciales de la Universidad. </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extLst>
                  <a:ext uri="{0D108BD9-81ED-4DB2-BD59-A6C34878D82A}">
                    <a16:rowId xmlns:a16="http://schemas.microsoft.com/office/drawing/2014/main" xmlns="" val="10010"/>
                  </a:ext>
                </a:extLst>
              </a:tr>
              <a:tr h="570471">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3.3.1.3.</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Desarrollar 50 actividades para el fortalecimiento de la alianza universidad – empresa – estado – sociedad. </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extLst>
                  <a:ext uri="{0D108BD9-81ED-4DB2-BD59-A6C34878D82A}">
                    <a16:rowId xmlns:a16="http://schemas.microsoft.com/office/drawing/2014/main" xmlns="" val="10011"/>
                  </a:ext>
                </a:extLst>
              </a:tr>
              <a:tr h="412007">
                <a:tc>
                  <a:txBody>
                    <a:bodyPr/>
                    <a:lstStyle/>
                    <a:p>
                      <a:pPr algn="ctr" fontAlgn="ctr"/>
                      <a:r>
                        <a:rPr lang="es-CO" sz="1400" b="1" i="0" u="none" strike="noStrike" dirty="0" smtClean="0">
                          <a:effectLst/>
                          <a:latin typeface="Helvetica" panose="020B0604020202020204" pitchFamily="34" charset="0"/>
                          <a:cs typeface="Helvetica" panose="020B0604020202020204" pitchFamily="34" charset="0"/>
                        </a:rPr>
                        <a:t>3.3.1.4.</a:t>
                      </a:r>
                      <a:r>
                        <a:rPr lang="es-CO" sz="1400" b="0" i="0" u="none" strike="noStrike" dirty="0" smtClean="0">
                          <a:effectLst/>
                          <a:latin typeface="Helvetica" panose="020B0604020202020204" pitchFamily="34" charset="0"/>
                          <a:cs typeface="Helvetica" panose="020B0604020202020204" pitchFamily="34" charset="0"/>
                        </a:rPr>
                        <a:t> </a:t>
                      </a:r>
                      <a:r>
                        <a:rPr lang="es-CO" sz="1400" b="0" i="0" u="none" strike="noStrike" dirty="0">
                          <a:effectLst/>
                          <a:latin typeface="Helvetica" panose="020B0604020202020204" pitchFamily="34" charset="0"/>
                          <a:cs typeface="Helvetica" panose="020B0604020202020204" pitchFamily="34" charset="0"/>
                        </a:rPr>
                        <a:t>Ejecutar 40 actividades de fortalecimiento y conservación del paisaje cultural cafetero a través del programa de investigación correspondiente.</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4E2"/>
                    </a:solidFill>
                  </a:tcPr>
                </a:tc>
                <a:extLst>
                  <a:ext uri="{0D108BD9-81ED-4DB2-BD59-A6C34878D82A}">
                    <a16:rowId xmlns:a16="http://schemas.microsoft.com/office/drawing/2014/main" xmlns="" val="10012"/>
                  </a:ext>
                </a:extLst>
              </a:tr>
              <a:tr h="340699">
                <a:tc>
                  <a:txBody>
                    <a:bodyPr/>
                    <a:lstStyle/>
                    <a:p>
                      <a:pPr algn="ctr" fontAlgn="ctr"/>
                      <a:r>
                        <a:rPr lang="es-CO" sz="1400" b="1" i="0" u="none" strike="noStrike" dirty="0">
                          <a:effectLst/>
                          <a:latin typeface="Helvetica" panose="020B0604020202020204" pitchFamily="34" charset="0"/>
                          <a:cs typeface="Helvetica" panose="020B0604020202020204" pitchFamily="34" charset="0"/>
                        </a:rPr>
                        <a:t>Total metas pilar  8 = 4</a:t>
                      </a:r>
                    </a:p>
                  </a:txBody>
                  <a:tcPr marL="7695" marR="7695" marT="7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3"/>
                  </a:ext>
                </a:extLst>
              </a:tr>
            </a:tbl>
          </a:graphicData>
        </a:graphic>
      </p:graphicFrame>
    </p:spTree>
    <p:extLst>
      <p:ext uri="{BB962C8B-B14F-4D97-AF65-F5344CB8AC3E}">
        <p14:creationId xmlns:p14="http://schemas.microsoft.com/office/powerpoint/2010/main" val="8417878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2365409554"/>
              </p:ext>
            </p:extLst>
          </p:nvPr>
        </p:nvGraphicFramePr>
        <p:xfrm>
          <a:off x="1219199" y="468923"/>
          <a:ext cx="9026769" cy="5523685"/>
        </p:xfrm>
        <a:graphic>
          <a:graphicData uri="http://schemas.openxmlformats.org/drawingml/2006/table">
            <a:tbl>
              <a:tblPr/>
              <a:tblGrid>
                <a:gridCol w="4742225">
                  <a:extLst>
                    <a:ext uri="{9D8B030D-6E8A-4147-A177-3AD203B41FA5}">
                      <a16:colId xmlns:a16="http://schemas.microsoft.com/office/drawing/2014/main" xmlns="" val="20000"/>
                    </a:ext>
                  </a:extLst>
                </a:gridCol>
                <a:gridCol w="4284544">
                  <a:extLst>
                    <a:ext uri="{9D8B030D-6E8A-4147-A177-3AD203B41FA5}">
                      <a16:colId xmlns:a16="http://schemas.microsoft.com/office/drawing/2014/main" xmlns="" val="20001"/>
                    </a:ext>
                  </a:extLst>
                </a:gridCol>
              </a:tblGrid>
              <a:tr h="275457">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3.3.  Integradora con el entorno</a:t>
                      </a: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hMerge="1">
                  <a:txBody>
                    <a:bodyPr/>
                    <a:lstStyle/>
                    <a:p>
                      <a:endParaRPr lang="es-CO"/>
                    </a:p>
                  </a:txBody>
                  <a:tcPr/>
                </a:tc>
                <a:extLst>
                  <a:ext uri="{0D108BD9-81ED-4DB2-BD59-A6C34878D82A}">
                    <a16:rowId xmlns:a16="http://schemas.microsoft.com/office/drawing/2014/main" xmlns="" val="10000"/>
                  </a:ext>
                </a:extLst>
              </a:tr>
              <a:tr h="1473374">
                <a:tc gridSpan="2">
                  <a:txBody>
                    <a:bodyPr/>
                    <a:lstStyle/>
                    <a:p>
                      <a:pPr algn="ctr" fontAlgn="ctr"/>
                      <a:r>
                        <a:rPr lang="es-CO" sz="1200" b="1" i="0" u="none" strike="noStrike" dirty="0">
                          <a:effectLst/>
                          <a:latin typeface="Helvetica" panose="020B0604020202020204" pitchFamily="34" charset="0"/>
                          <a:cs typeface="Helvetica" panose="020B0604020202020204" pitchFamily="34" charset="0"/>
                        </a:rPr>
                        <a:t>Política: </a:t>
                      </a:r>
                      <a:br>
                        <a:rPr lang="es-CO" sz="1200" b="1" i="0" u="none" strike="noStrike" dirty="0">
                          <a:effectLst/>
                          <a:latin typeface="Helvetica" panose="020B0604020202020204" pitchFamily="34" charset="0"/>
                          <a:cs typeface="Helvetica" panose="020B0604020202020204" pitchFamily="34" charset="0"/>
                        </a:rPr>
                      </a:br>
                      <a:r>
                        <a:rPr lang="es-CO" sz="1200" b="1" i="0" u="none" strike="noStrike" dirty="0">
                          <a:effectLst/>
                          <a:latin typeface="Helvetica" panose="020B0604020202020204" pitchFamily="34" charset="0"/>
                          <a:cs typeface="Helvetica" panose="020B0604020202020204" pitchFamily="34" charset="0"/>
                        </a:rPr>
                        <a:t/>
                      </a:r>
                      <a:br>
                        <a:rPr lang="es-CO" sz="1200" b="1"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Oferta de servicios  de extensión de excelente calidad y competitivos regionalmente. Enfoque de la  investigación  a los problemas locales y regionales, principalmente con énfasis en la sostenibilidad y sustentabilidad  del agua como recurso vital. </a:t>
                      </a:r>
                      <a:br>
                        <a:rPr lang="es-CO" sz="1200" b="0" i="0" u="none" strike="noStrike" dirty="0">
                          <a:effectLst/>
                          <a:latin typeface="Helvetica" panose="020B0604020202020204" pitchFamily="34" charset="0"/>
                          <a:cs typeface="Helvetica" panose="020B0604020202020204" pitchFamily="34" charset="0"/>
                        </a:rPr>
                      </a:br>
                      <a:r>
                        <a:rPr lang="es-CO" sz="1200" b="0" i="0" u="none" strike="noStrike" dirty="0">
                          <a:effectLst/>
                          <a:latin typeface="Helvetica" panose="020B0604020202020204" pitchFamily="34" charset="0"/>
                          <a:cs typeface="Helvetica" panose="020B0604020202020204" pitchFamily="34" charset="0"/>
                        </a:rPr>
                        <a:t>Modernización de la educación a distancia y oferta de acuerdo a la regionalización de la educación; búsqueda de reciprocidad con el estado y la empresa privada en sinergia regional. Establecimiento de fuertes relaciones  con sectores de la sociedad y el estado, y un liderazgo local y regional sobresaliente en el posconflicto y sus implicaciones y compromisos con la sociedad.</a:t>
                      </a:r>
                      <a:endParaRPr lang="es-CO" sz="1200" b="1" i="0" u="none" strike="noStrike" dirty="0">
                        <a:effectLst/>
                        <a:latin typeface="Helvetica" panose="020B0604020202020204" pitchFamily="34" charset="0"/>
                        <a:cs typeface="Helvetica" panose="020B0604020202020204" pitchFamily="34" charset="0"/>
                      </a:endParaRPr>
                    </a:p>
                  </a:txBody>
                  <a:tcPr marL="5460" marR="5460" marT="54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hMerge="1">
                  <a:txBody>
                    <a:bodyPr/>
                    <a:lstStyle/>
                    <a:p>
                      <a:endParaRPr lang="es-CO"/>
                    </a:p>
                  </a:txBody>
                  <a:tcPr/>
                </a:tc>
                <a:extLst>
                  <a:ext uri="{0D108BD9-81ED-4DB2-BD59-A6C34878D82A}">
                    <a16:rowId xmlns:a16="http://schemas.microsoft.com/office/drawing/2014/main" xmlns="" val="10001"/>
                  </a:ext>
                </a:extLst>
              </a:tr>
              <a:tr h="294674">
                <a:tc>
                  <a:txBody>
                    <a:bodyPr/>
                    <a:lstStyle/>
                    <a:p>
                      <a:pPr algn="ctr" fontAlgn="ctr"/>
                      <a:r>
                        <a:rPr lang="es-CO" sz="1200" b="1" i="0" u="none" strike="noStrike" dirty="0">
                          <a:effectLst/>
                          <a:latin typeface="Helvetica" panose="020B0604020202020204" pitchFamily="34" charset="0"/>
                          <a:cs typeface="Helvetica" panose="020B0604020202020204" pitchFamily="34" charset="0"/>
                        </a:rPr>
                        <a:t>Caracterización externa</a:t>
                      </a: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ctr" fontAlgn="ctr"/>
                      <a:r>
                        <a:rPr lang="es-CO" sz="1200" b="1" i="0" u="none" strike="noStrike">
                          <a:effectLst/>
                          <a:latin typeface="Helvetica" panose="020B0604020202020204" pitchFamily="34" charset="0"/>
                          <a:cs typeface="Helvetica" panose="020B0604020202020204" pitchFamily="34" charset="0"/>
                        </a:rPr>
                        <a:t>Caracterización interna</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02"/>
                  </a:ext>
                </a:extLst>
              </a:tr>
              <a:tr h="3267048">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Una institución capaz de responder a la construcción de una sociedad sostenible y resiliente, y que fomenta el liderazgo regional.  Una universidad con un papel protagónico e influyente, en "la construcción de paz en el posconflicto". Una institución con la obligación de cumplir sus compromisos con la sociedad. Todo lo anterior se logra con adaptabilidad organizacional al contexto internacional.  Compromiso y conciencia, en mantener la acreditación y mejorar permanentemente. Participación decidida en lo público, aprovechando la experiencia y el nombre regional de la universidad. Ofertando servicios de buena calidad, competitivos regionalmente. Con investigación pertinente, enfocada a los problemas locales y regionales, principalmente.  Aprovechando las ventajas competitivas de la región en pro de la ampliación de horizontes institucionales, apropiándose del paisaje cultural cafetero como proyecto estratégico institucional. Modernizando la educación a distancia y oferta de acuerdo a la regionalización de la educación. Marca UNIQUINDÍO posicionada. Buscando la reciprocidad con el estado y la empresa privada en sinergia regional.  </a:t>
                      </a:r>
                      <a:br>
                        <a:rPr lang="es-CO" sz="1200" b="0" i="0" u="none" strike="noStrike" dirty="0">
                          <a:effectLst/>
                          <a:latin typeface="Helvetica" panose="020B0604020202020204" pitchFamily="34" charset="0"/>
                          <a:cs typeface="Helvetica" panose="020B0604020202020204" pitchFamily="34" charset="0"/>
                        </a:rPr>
                      </a:br>
                      <a:endParaRPr lang="es-CO" sz="1200" b="0" i="0" u="none" strike="noStrike" dirty="0">
                        <a:effectLst/>
                        <a:latin typeface="Helvetica" panose="020B0604020202020204" pitchFamily="34" charset="0"/>
                        <a:cs typeface="Helvetica" panose="020B0604020202020204" pitchFamily="34" charset="0"/>
                      </a:endParaRPr>
                    </a:p>
                  </a:txBody>
                  <a:tcPr marL="5460" marR="5460" marT="54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ctr" fontAlgn="ctr"/>
                      <a:r>
                        <a:rPr lang="es-CO" sz="1200" b="0" i="0" u="none" strike="noStrike" dirty="0">
                          <a:effectLst/>
                          <a:latin typeface="Helvetica" panose="020B0604020202020204" pitchFamily="34" charset="0"/>
                          <a:cs typeface="Helvetica" panose="020B0604020202020204" pitchFamily="34" charset="0"/>
                        </a:rPr>
                        <a:t>Una institución que relaciona y articula su estructura, estamentos, procesos, actores y recursos de manera eficaz y eficiente para ejecutar planes y programas. Realiza investigaciones y proyectos para la solución de la problemática ambiental y social, y con énfasis en la sostenibilidad del agua como recursos vital. Mediante: Renovación permanente de tecnología, la depuración y actualización de la normatividad en general. La generación de recursos diferentes a la matrícula, que apalancan financieramente la misión de la institución. Talento humano competente y comprometido, con formación de valores institucionales.  Regionalización consolidada y fuerte, y oferta pertinente. Relaciones fuertes  con sectores de la sociedad y el estado. Liderazgo local y regional sobresaliente en el posconflicto y sus implicaciones y compromisos con la sociedad. Centro de estudios de investigaciones regionales CEIR, fortalecido.</a:t>
                      </a:r>
                    </a:p>
                  </a:txBody>
                  <a:tcPr marL="5460" marR="5460" marT="54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8015272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93"/>
            <a:ext cx="12188825" cy="6856214"/>
          </a:xfrm>
          <a:prstGeom prst="rect">
            <a:avLst/>
          </a:prstGeom>
        </p:spPr>
      </p:pic>
      <p:sp>
        <p:nvSpPr>
          <p:cNvPr id="3" name="CuadroTexto 2"/>
          <p:cNvSpPr txBox="1"/>
          <p:nvPr/>
        </p:nvSpPr>
        <p:spPr>
          <a:xfrm>
            <a:off x="3421627" y="5239354"/>
            <a:ext cx="5250426" cy="1384995"/>
          </a:xfrm>
          <a:prstGeom prst="rect">
            <a:avLst/>
          </a:prstGeom>
          <a:noFill/>
        </p:spPr>
        <p:txBody>
          <a:bodyPr wrap="square" rtlCol="0">
            <a:spAutoFit/>
          </a:bodyPr>
          <a:lstStyle/>
          <a:p>
            <a:pPr algn="ctr"/>
            <a:r>
              <a:rPr lang="es-ES_tradnl" sz="1400" b="1" dirty="0" smtClean="0">
                <a:solidFill>
                  <a:schemeClr val="bg1"/>
                </a:solidFill>
                <a:latin typeface="Helvetica" charset="0"/>
                <a:ea typeface="Helvetica" charset="0"/>
                <a:cs typeface="Helvetica" charset="0"/>
              </a:rPr>
              <a:t>OFICINA ASESORA DE PLANEACIÓN Y DESARROLLO</a:t>
            </a:r>
            <a:endParaRPr lang="es-ES_tradnl" sz="1400" b="1" dirty="0">
              <a:solidFill>
                <a:schemeClr val="bg1"/>
              </a:solidFill>
              <a:latin typeface="Helvetica" charset="0"/>
              <a:ea typeface="Helvetica" charset="0"/>
              <a:cs typeface="Helvetica" charset="0"/>
            </a:endParaRPr>
          </a:p>
          <a:p>
            <a:pPr algn="ctr"/>
            <a:endParaRPr lang="es-ES_tradnl" sz="1400" dirty="0">
              <a:solidFill>
                <a:schemeClr val="bg1"/>
              </a:solidFill>
              <a:latin typeface="Helvetica" charset="0"/>
              <a:ea typeface="Helvetica" charset="0"/>
              <a:cs typeface="Helvetica" charset="0"/>
            </a:endParaRPr>
          </a:p>
          <a:p>
            <a:pPr algn="ctr"/>
            <a:r>
              <a:rPr lang="es-ES_tradnl" sz="1400" dirty="0">
                <a:solidFill>
                  <a:schemeClr val="bg1"/>
                </a:solidFill>
                <a:latin typeface="Helvetica" charset="0"/>
                <a:ea typeface="Helvetica" charset="0"/>
                <a:cs typeface="Helvetica" charset="0"/>
              </a:rPr>
              <a:t>Tel: (57) (6) </a:t>
            </a:r>
            <a:r>
              <a:rPr lang="es-ES_tradnl" sz="1400" dirty="0" smtClean="0">
                <a:solidFill>
                  <a:schemeClr val="bg1"/>
                </a:solidFill>
                <a:latin typeface="Helvetica" charset="0"/>
                <a:ea typeface="Helvetica" charset="0"/>
                <a:cs typeface="Helvetica" charset="0"/>
              </a:rPr>
              <a:t>7359300 Ext 326</a:t>
            </a:r>
            <a:endParaRPr lang="es-ES_tradnl" sz="1400" dirty="0">
              <a:solidFill>
                <a:schemeClr val="bg1"/>
              </a:solidFill>
              <a:latin typeface="Helvetica" charset="0"/>
              <a:ea typeface="Helvetica" charset="0"/>
              <a:cs typeface="Helvetica" charset="0"/>
            </a:endParaRPr>
          </a:p>
          <a:p>
            <a:pPr algn="ctr"/>
            <a:r>
              <a:rPr lang="es-ES_tradnl" sz="1400" dirty="0">
                <a:solidFill>
                  <a:schemeClr val="bg1"/>
                </a:solidFill>
                <a:latin typeface="Helvetica" charset="0"/>
                <a:ea typeface="Helvetica" charset="0"/>
                <a:cs typeface="Helvetica" charset="0"/>
              </a:rPr>
              <a:t>Carrera 15 Calle 12 Norte</a:t>
            </a:r>
          </a:p>
          <a:p>
            <a:pPr algn="ctr"/>
            <a:r>
              <a:rPr lang="es-ES_tradnl" sz="1400" dirty="0">
                <a:solidFill>
                  <a:schemeClr val="bg1"/>
                </a:solidFill>
                <a:latin typeface="Helvetica" charset="0"/>
                <a:ea typeface="Helvetica" charset="0"/>
                <a:cs typeface="Helvetica" charset="0"/>
              </a:rPr>
              <a:t>Armenia, </a:t>
            </a:r>
            <a:r>
              <a:rPr lang="es-ES_tradnl" sz="1400" dirty="0" err="1">
                <a:solidFill>
                  <a:schemeClr val="bg1"/>
                </a:solidFill>
                <a:latin typeface="Helvetica" charset="0"/>
                <a:ea typeface="Helvetica" charset="0"/>
                <a:cs typeface="Helvetica" charset="0"/>
              </a:rPr>
              <a:t>Quind</a:t>
            </a:r>
            <a:r>
              <a:rPr lang="es-ES" sz="1400" dirty="0" err="1">
                <a:solidFill>
                  <a:schemeClr val="bg1"/>
                </a:solidFill>
                <a:latin typeface="Helvetica" charset="0"/>
                <a:ea typeface="Helvetica" charset="0"/>
                <a:cs typeface="Helvetica" charset="0"/>
              </a:rPr>
              <a:t>ío</a:t>
            </a:r>
            <a:r>
              <a:rPr lang="es-ES" sz="1400" dirty="0">
                <a:solidFill>
                  <a:schemeClr val="bg1"/>
                </a:solidFill>
                <a:latin typeface="Helvetica" charset="0"/>
                <a:ea typeface="Helvetica" charset="0"/>
                <a:cs typeface="Helvetica" charset="0"/>
              </a:rPr>
              <a:t> – Colombia</a:t>
            </a:r>
          </a:p>
          <a:p>
            <a:pPr algn="ctr"/>
            <a:r>
              <a:rPr lang="es-ES_tradnl" sz="1400" dirty="0" smtClean="0">
                <a:solidFill>
                  <a:schemeClr val="bg1"/>
                </a:solidFill>
                <a:latin typeface="Helvetica" charset="0"/>
                <a:ea typeface="Helvetica" charset="0"/>
                <a:cs typeface="Helvetica" charset="0"/>
              </a:rPr>
              <a:t>plandes@uniquindio.edu.co</a:t>
            </a:r>
            <a:endParaRPr lang="es-ES_tradnl" sz="1400" dirty="0">
              <a:solidFill>
                <a:schemeClr val="bg1"/>
              </a:solidFill>
              <a:latin typeface="Helvetica" charset="0"/>
              <a:ea typeface="Helvetica" charset="0"/>
              <a:cs typeface="Helvetica" charset="0"/>
            </a:endParaRPr>
          </a:p>
        </p:txBody>
      </p:sp>
      <p:sp>
        <p:nvSpPr>
          <p:cNvPr id="4" name="Rectángulo 3"/>
          <p:cNvSpPr/>
          <p:nvPr/>
        </p:nvSpPr>
        <p:spPr>
          <a:xfrm flipV="1">
            <a:off x="4548459" y="5550820"/>
            <a:ext cx="2651928" cy="457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799" dirty="0"/>
          </a:p>
        </p:txBody>
      </p:sp>
    </p:spTree>
    <p:extLst>
      <p:ext uri="{BB962C8B-B14F-4D97-AF65-F5344CB8AC3E}">
        <p14:creationId xmlns:p14="http://schemas.microsoft.com/office/powerpoint/2010/main" val="117307952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285</TotalTime>
  <Words>5450</Words>
  <Application>Microsoft Office PowerPoint</Application>
  <PresentationFormat>Personalizado</PresentationFormat>
  <Paragraphs>210</Paragraphs>
  <Slides>33</Slides>
  <Notes>0</Notes>
  <HiddenSlides>0</HiddenSlides>
  <MMClips>0</MMClips>
  <ScaleCrop>false</ScaleCrop>
  <HeadingPairs>
    <vt:vector size="4" baseType="variant">
      <vt:variant>
        <vt:lpstr>Tema</vt:lpstr>
      </vt:variant>
      <vt:variant>
        <vt:i4>1</vt:i4>
      </vt:variant>
      <vt:variant>
        <vt:lpstr>Títulos de diapositiva</vt:lpstr>
      </vt:variant>
      <vt:variant>
        <vt:i4>33</vt:i4>
      </vt:variant>
    </vt:vector>
  </HeadingPairs>
  <TitlesOfParts>
    <vt:vector size="34"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ARQ + TEC 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Margarita Maria Buitrago Salazar</cp:lastModifiedBy>
  <cp:revision>41</cp:revision>
  <dcterms:created xsi:type="dcterms:W3CDTF">2016-01-27T14:47:22Z</dcterms:created>
  <dcterms:modified xsi:type="dcterms:W3CDTF">2016-05-18T15:59:27Z</dcterms:modified>
</cp:coreProperties>
</file>