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71" r:id="rId4"/>
    <p:sldId id="272" r:id="rId5"/>
    <p:sldId id="273" r:id="rId6"/>
    <p:sldId id="274" r:id="rId7"/>
    <p:sldId id="275" r:id="rId8"/>
    <p:sldId id="258" r:id="rId9"/>
    <p:sldId id="259" r:id="rId10"/>
    <p:sldId id="261" r:id="rId11"/>
    <p:sldId id="284" r:id="rId12"/>
    <p:sldId id="260" r:id="rId13"/>
    <p:sldId id="262" r:id="rId14"/>
    <p:sldId id="264" r:id="rId15"/>
    <p:sldId id="265" r:id="rId16"/>
    <p:sldId id="266" r:id="rId17"/>
    <p:sldId id="267" r:id="rId18"/>
    <p:sldId id="283" r:id="rId19"/>
    <p:sldId id="276" r:id="rId20"/>
    <p:sldId id="278" r:id="rId21"/>
    <p:sldId id="279" r:id="rId22"/>
    <p:sldId id="280" r:id="rId23"/>
    <p:sldId id="281" r:id="rId24"/>
    <p:sldId id="282" r:id="rId25"/>
    <p:sldId id="277" r:id="rId26"/>
    <p:sldId id="268" r:id="rId27"/>
    <p:sldId id="270" r:id="rId28"/>
    <p:sldId id="269" r:id="rId2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19" name="18 Marcador de pie de página"/>
          <p:cNvSpPr>
            <a:spLocks noGrp="1"/>
          </p:cNvSpPr>
          <p:nvPr>
            <p:ph type="ftr" sz="quarter" idx="11"/>
          </p:nvPr>
        </p:nvSpPr>
        <p:spPr/>
        <p:txBody>
          <a:bodyPr/>
          <a:lstStyle/>
          <a:p>
            <a:endParaRPr lang="es-CO"/>
          </a:p>
        </p:txBody>
      </p:sp>
      <p:sp>
        <p:nvSpPr>
          <p:cNvPr id="27" name="26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a:xfrm>
            <a:off x="8077200" y="6356350"/>
            <a:ext cx="609600" cy="365125"/>
          </a:xfrm>
        </p:spPr>
        <p:txBody>
          <a:bodyPr/>
          <a:lstStyle/>
          <a:p>
            <a:fld id="{0F9E4286-4EFA-49DC-B623-429311F6756C}" type="slidenum">
              <a:rPr lang="es-CO" smtClean="0"/>
              <a:pPr/>
              <a:t>‹Nº›</a:t>
            </a:fld>
            <a:endParaRPr lang="es-CO"/>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1A9930F-ED0F-4863-AE6B-6CF73F9CA47D}" type="datetimeFigureOut">
              <a:rPr lang="es-CO" smtClean="0"/>
              <a:pPr/>
              <a:t>26/11/2014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F9E4286-4EFA-49DC-B623-429311F6756C}"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1A9930F-ED0F-4863-AE6B-6CF73F9CA47D}" type="datetimeFigureOut">
              <a:rPr lang="es-CO" smtClean="0"/>
              <a:pPr/>
              <a:t>26/11/2014</a:t>
            </a:fld>
            <a:endParaRPr lang="es-CO"/>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O"/>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F9E4286-4EFA-49DC-B623-429311F6756C}" type="slidenum">
              <a:rPr lang="es-CO" smtClean="0"/>
              <a:pPr/>
              <a:t>‹Nº›</a:t>
            </a:fld>
            <a:endParaRPr lang="es-CO"/>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ideo" Target="file:///C:\Users\lauramarcela\Desktop\CLASE%205\C&#243;mo%20pasar%20los%20test%20de%20personalidad%20%20%20Entrevista.wmv"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908720"/>
            <a:ext cx="7851648" cy="1828800"/>
          </a:xfrm>
        </p:spPr>
        <p:txBody>
          <a:bodyPr/>
          <a:lstStyle/>
          <a:p>
            <a:r>
              <a:rPr lang="es-CO" dirty="0" smtClean="0"/>
              <a:t>Pruebas de conocimiento y test de personalidad</a:t>
            </a:r>
            <a:endParaRPr lang="es-CO" dirty="0"/>
          </a:p>
        </p:txBody>
      </p:sp>
      <p:sp>
        <p:nvSpPr>
          <p:cNvPr id="3" name="2 Subtítulo"/>
          <p:cNvSpPr>
            <a:spLocks noGrp="1"/>
          </p:cNvSpPr>
          <p:nvPr>
            <p:ph type="subTitle" idx="1"/>
          </p:nvPr>
        </p:nvSpPr>
        <p:spPr>
          <a:xfrm>
            <a:off x="827584" y="2636912"/>
            <a:ext cx="7854696" cy="720080"/>
          </a:xfrm>
        </p:spPr>
        <p:txBody>
          <a:bodyPr/>
          <a:lstStyle/>
          <a:p>
            <a:r>
              <a:rPr lang="es-CO" dirty="0" smtClean="0"/>
              <a:t>	</a:t>
            </a:r>
            <a:r>
              <a:rPr lang="es-CO" b="1" dirty="0" smtClean="0">
                <a:latin typeface="Gill Sans MT" pitchFamily="34" charset="0"/>
              </a:rPr>
              <a:t>QUE SON Y QUE EVALUAN?</a:t>
            </a:r>
            <a:endParaRPr lang="es-CO" b="1" dirty="0">
              <a:latin typeface="Gill Sans MT" pitchFamily="34" charset="0"/>
            </a:endParaRPr>
          </a:p>
        </p:txBody>
      </p:sp>
      <p:sp>
        <p:nvSpPr>
          <p:cNvPr id="4" name="3 CuadroTexto"/>
          <p:cNvSpPr txBox="1"/>
          <p:nvPr/>
        </p:nvSpPr>
        <p:spPr>
          <a:xfrm>
            <a:off x="0" y="2780928"/>
            <a:ext cx="1924050" cy="431800"/>
          </a:xfrm>
          <a:prstGeom prst="rect">
            <a:avLst/>
          </a:prstGeom>
          <a:noFill/>
        </p:spPr>
        <p:txBody>
          <a:bodyPr wrap="none">
            <a:spAutoFit/>
          </a:bodyPr>
          <a:lstStyle/>
          <a:p>
            <a:pPr>
              <a:defRPr/>
            </a:pPr>
            <a:r>
              <a:rPr lang="es-CO" sz="1100" b="1" dirty="0"/>
              <a:t>Dra. Yohana Smith Tejada</a:t>
            </a:r>
          </a:p>
          <a:p>
            <a:pPr>
              <a:defRPr/>
            </a:pPr>
            <a:r>
              <a:rPr lang="es-CO" sz="1100" b="1" dirty="0"/>
              <a:t>Dra. Laura M. Vanegas G.</a:t>
            </a:r>
          </a:p>
        </p:txBody>
      </p:sp>
      <p:pic>
        <p:nvPicPr>
          <p:cNvPr id="27650" name="Picture 2" descr="http://thumbs.dreamstime.com/x/prueba-de-personalidad-10836053.jpg"/>
          <p:cNvPicPr>
            <a:picLocks noChangeAspect="1" noChangeArrowheads="1"/>
          </p:cNvPicPr>
          <p:nvPr/>
        </p:nvPicPr>
        <p:blipFill>
          <a:blip r:embed="rId2" cstate="print"/>
          <a:srcRect/>
          <a:stretch>
            <a:fillRect/>
          </a:stretch>
        </p:blipFill>
        <p:spPr bwMode="auto">
          <a:xfrm>
            <a:off x="0" y="3212976"/>
            <a:ext cx="9144000" cy="364502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20688"/>
            <a:ext cx="8229600" cy="1143000"/>
          </a:xfrm>
        </p:spPr>
        <p:txBody>
          <a:bodyPr/>
          <a:lstStyle/>
          <a:p>
            <a:r>
              <a:rPr lang="es-CO" dirty="0" smtClean="0"/>
              <a:t>Ejercicio</a:t>
            </a:r>
            <a:endParaRPr lang="es-CO" dirty="0"/>
          </a:p>
        </p:txBody>
      </p:sp>
      <p:sp>
        <p:nvSpPr>
          <p:cNvPr id="3" name="2 Marcador de contenido"/>
          <p:cNvSpPr>
            <a:spLocks noGrp="1"/>
          </p:cNvSpPr>
          <p:nvPr>
            <p:ph idx="1"/>
          </p:nvPr>
        </p:nvSpPr>
        <p:spPr/>
        <p:txBody>
          <a:bodyPr/>
          <a:lstStyle/>
          <a:p>
            <a:r>
              <a:rPr lang="es-CO" dirty="0" smtClean="0"/>
              <a:t>Pregunta 1</a:t>
            </a:r>
          </a:p>
          <a:p>
            <a:pPr>
              <a:buNone/>
            </a:pPr>
            <a:r>
              <a:rPr lang="es-CO" dirty="0" smtClean="0"/>
              <a:t>Describa como se clasifican los Tipos de Pruebas? </a:t>
            </a:r>
            <a:endParaRPr lang="es-CO" dirty="0"/>
          </a:p>
        </p:txBody>
      </p:sp>
      <p:pic>
        <p:nvPicPr>
          <p:cNvPr id="26626" name="Picture 2" descr="http://buscartutrabajo.com.ar/wp-content/uploads/test_personalidad-300x179.jpg"/>
          <p:cNvPicPr>
            <a:picLocks noChangeAspect="1" noChangeArrowheads="1"/>
          </p:cNvPicPr>
          <p:nvPr/>
        </p:nvPicPr>
        <p:blipFill>
          <a:blip r:embed="rId2" cstate="print"/>
          <a:srcRect/>
          <a:stretch>
            <a:fillRect/>
          </a:stretch>
        </p:blipFill>
        <p:spPr bwMode="auto">
          <a:xfrm>
            <a:off x="251520" y="2924944"/>
            <a:ext cx="8424936" cy="36004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Pregunta 2</a:t>
            </a:r>
            <a:endParaRPr lang="es-CO" dirty="0"/>
          </a:p>
        </p:txBody>
      </p:sp>
      <p:sp>
        <p:nvSpPr>
          <p:cNvPr id="3" name="2 Marcador de contenido"/>
          <p:cNvSpPr>
            <a:spLocks noGrp="1"/>
          </p:cNvSpPr>
          <p:nvPr>
            <p:ph idx="1"/>
          </p:nvPr>
        </p:nvSpPr>
        <p:spPr/>
        <p:txBody>
          <a:bodyPr/>
          <a:lstStyle/>
          <a:p>
            <a:pPr algn="just"/>
            <a:r>
              <a:rPr lang="es-CO" dirty="0" smtClean="0"/>
              <a:t>Es la medición objetiva y estandarizada de una muestra de comportamiento humano, sosteniéndose a examen bajo condiciones normativas, verificando la aptitud, para intentar generalizar y prever cómo se manifestara ese comportamiento en determinada forma de trabajo.</a:t>
            </a:r>
          </a:p>
          <a:p>
            <a:pPr marL="514350" indent="-514350" algn="just">
              <a:buFont typeface="+mj-lt"/>
              <a:buAutoNum type="alphaUcPeriod"/>
            </a:pPr>
            <a:r>
              <a:rPr lang="es-CO" dirty="0" smtClean="0"/>
              <a:t>Prueba de habilidades cognitivas</a:t>
            </a:r>
          </a:p>
          <a:p>
            <a:pPr marL="514350" indent="-514350" algn="just">
              <a:buFont typeface="+mj-lt"/>
              <a:buAutoNum type="alphaUcPeriod"/>
            </a:pPr>
            <a:r>
              <a:rPr lang="es-CO" dirty="0" smtClean="0"/>
              <a:t>Polígrafo</a:t>
            </a:r>
          </a:p>
          <a:p>
            <a:pPr marL="514350" indent="-514350" algn="just">
              <a:buFont typeface="+mj-lt"/>
              <a:buAutoNum type="alphaUcPeriod"/>
            </a:pPr>
            <a:r>
              <a:rPr lang="es-CO" dirty="0" smtClean="0"/>
              <a:t>Prueba de desempeño</a:t>
            </a:r>
          </a:p>
          <a:p>
            <a:pPr marL="514350" indent="-514350" algn="just">
              <a:buFont typeface="+mj-lt"/>
              <a:buAutoNum type="alphaUcPeriod"/>
            </a:pPr>
            <a:r>
              <a:rPr lang="es-CO" dirty="0" smtClean="0"/>
              <a:t>Prueba Psicométrica</a:t>
            </a:r>
            <a:endParaRPr lang="es-CO"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Pregunta 3</a:t>
            </a:r>
            <a:endParaRPr lang="es-CO" dirty="0"/>
          </a:p>
        </p:txBody>
      </p:sp>
      <p:sp>
        <p:nvSpPr>
          <p:cNvPr id="3" name="2 Marcador de contenido"/>
          <p:cNvSpPr>
            <a:spLocks noGrp="1"/>
          </p:cNvSpPr>
          <p:nvPr>
            <p:ph idx="1"/>
          </p:nvPr>
        </p:nvSpPr>
        <p:spPr/>
        <p:txBody>
          <a:bodyPr/>
          <a:lstStyle/>
          <a:p>
            <a:r>
              <a:rPr lang="es-CO" dirty="0" smtClean="0"/>
              <a:t>Son pruebas diseñadas para evaluar habilidades concretas que se requieren en un puesto de trabajo.</a:t>
            </a:r>
          </a:p>
          <a:p>
            <a:pPr marL="514350" indent="-514350">
              <a:buFont typeface="+mj-lt"/>
              <a:buAutoNum type="alphaUcPeriod"/>
            </a:pPr>
            <a:r>
              <a:rPr lang="es-CO" dirty="0" smtClean="0"/>
              <a:t>Prueba Psicotécnica</a:t>
            </a:r>
          </a:p>
          <a:p>
            <a:pPr marL="514350" indent="-514350">
              <a:buFont typeface="+mj-lt"/>
              <a:buAutoNum type="alphaUcPeriod"/>
            </a:pPr>
            <a:r>
              <a:rPr lang="es-CO" dirty="0" smtClean="0"/>
              <a:t>Prueba de Habilidades cognitiva</a:t>
            </a:r>
          </a:p>
          <a:p>
            <a:pPr marL="514350" indent="-514350">
              <a:buFont typeface="+mj-lt"/>
              <a:buAutoNum type="alphaUcPeriod"/>
            </a:pPr>
            <a:r>
              <a:rPr lang="es-CO" dirty="0" smtClean="0"/>
              <a:t>Prueba de habilidades Motoras</a:t>
            </a:r>
          </a:p>
          <a:p>
            <a:pPr marL="514350" indent="-514350">
              <a:buFont typeface="+mj-lt"/>
              <a:buAutoNum type="alphaUcPeriod"/>
            </a:pPr>
            <a:r>
              <a:rPr lang="es-CO" dirty="0" smtClean="0"/>
              <a:t>Prueba de desempeño</a:t>
            </a:r>
            <a:endParaRPr lang="es-CO"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Pregunta 4</a:t>
            </a:r>
            <a:endParaRPr lang="es-CO" dirty="0"/>
          </a:p>
        </p:txBody>
      </p:sp>
      <p:sp>
        <p:nvSpPr>
          <p:cNvPr id="3" name="2 Marcador de contenido"/>
          <p:cNvSpPr>
            <a:spLocks noGrp="1"/>
          </p:cNvSpPr>
          <p:nvPr>
            <p:ph idx="1"/>
          </p:nvPr>
        </p:nvSpPr>
        <p:spPr/>
        <p:txBody>
          <a:bodyPr>
            <a:normAutofit/>
          </a:bodyPr>
          <a:lstStyle/>
          <a:p>
            <a:r>
              <a:rPr lang="es-CO" sz="2400" dirty="0" smtClean="0">
                <a:latin typeface="Gill Sans MT" pitchFamily="34" charset="0"/>
              </a:rPr>
              <a:t>Son pruebas que evalúan las habilidades cognitivas y mentales de los candidatos. También existen indicadores de capacidades intelectuales especificas, las cuales se conocen como pruebas de aptitud ya que sirven para Medir las destrezas para el puesto de trabajo en cuestión. </a:t>
            </a:r>
          </a:p>
          <a:p>
            <a:pPr marL="514350" indent="-514350">
              <a:buFont typeface="+mj-lt"/>
              <a:buAutoNum type="alphaUcPeriod"/>
            </a:pPr>
            <a:r>
              <a:rPr lang="es-CO" sz="2400" dirty="0" smtClean="0">
                <a:latin typeface="Gill Sans MT" pitchFamily="34" charset="0"/>
              </a:rPr>
              <a:t>Grafología </a:t>
            </a:r>
          </a:p>
          <a:p>
            <a:pPr marL="514350" indent="-514350">
              <a:buFont typeface="+mj-lt"/>
              <a:buAutoNum type="alphaUcPeriod"/>
            </a:pPr>
            <a:r>
              <a:rPr lang="es-CO" sz="2400" dirty="0" smtClean="0">
                <a:latin typeface="Gill Sans MT" pitchFamily="34" charset="0"/>
              </a:rPr>
              <a:t>Dinámica de grupo</a:t>
            </a:r>
          </a:p>
          <a:p>
            <a:pPr marL="514350" indent="-514350">
              <a:buFont typeface="+mj-lt"/>
              <a:buAutoNum type="alphaUcPeriod"/>
            </a:pPr>
            <a:r>
              <a:rPr lang="es-CO" sz="2400" dirty="0" smtClean="0">
                <a:latin typeface="Gill Sans MT" pitchFamily="34" charset="0"/>
              </a:rPr>
              <a:t>Prueba de habilidad cognitiva</a:t>
            </a:r>
          </a:p>
          <a:p>
            <a:pPr marL="514350" indent="-514350">
              <a:buFont typeface="+mj-lt"/>
              <a:buAutoNum type="alphaUcPeriod"/>
            </a:pPr>
            <a:r>
              <a:rPr lang="es-CO" sz="2400" dirty="0" smtClean="0">
                <a:latin typeface="Gill Sans MT" pitchFamily="34" charset="0"/>
              </a:rPr>
              <a:t>Prueba de polígrafo</a:t>
            </a:r>
            <a:endParaRPr lang="es-CO" sz="2400" dirty="0">
              <a:latin typeface="Gill Sans MT"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Pregunta 5</a:t>
            </a:r>
            <a:endParaRPr lang="es-CO" dirty="0"/>
          </a:p>
        </p:txBody>
      </p:sp>
      <p:sp>
        <p:nvSpPr>
          <p:cNvPr id="3" name="2 Marcador de contenido"/>
          <p:cNvSpPr>
            <a:spLocks noGrp="1"/>
          </p:cNvSpPr>
          <p:nvPr>
            <p:ph idx="1"/>
          </p:nvPr>
        </p:nvSpPr>
        <p:spPr/>
        <p:txBody>
          <a:bodyPr>
            <a:normAutofit/>
          </a:bodyPr>
          <a:lstStyle/>
          <a:p>
            <a:r>
              <a:rPr lang="es-CO" sz="2400" dirty="0" smtClean="0">
                <a:latin typeface="Gill Sans MT" pitchFamily="34" charset="0"/>
              </a:rPr>
              <a:t>Es una técnica de "Evaluación psicológica utilizada en selección de personal que sitúa a los sujetos o candidatos en interacción, con el fin de producir conductas observables que propicien la diferenciación y evaluación de rasgos </a:t>
            </a:r>
            <a:r>
              <a:rPr lang="es-CO" sz="2400" dirty="0" err="1" smtClean="0">
                <a:latin typeface="Gill Sans MT" pitchFamily="34" charset="0"/>
              </a:rPr>
              <a:t>actitudinales</a:t>
            </a:r>
            <a:r>
              <a:rPr lang="es-CO" sz="2400" dirty="0" smtClean="0">
                <a:latin typeface="Gill Sans MT" pitchFamily="34" charset="0"/>
              </a:rPr>
              <a:t> en los mismo.</a:t>
            </a:r>
          </a:p>
          <a:p>
            <a:pPr marL="514350" indent="-514350">
              <a:buFont typeface="+mj-lt"/>
              <a:buAutoNum type="alphaUcPeriod"/>
            </a:pPr>
            <a:r>
              <a:rPr lang="es-CO" sz="2400" dirty="0" smtClean="0">
                <a:latin typeface="Gill Sans MT" pitchFamily="34" charset="0"/>
              </a:rPr>
              <a:t>Grafología</a:t>
            </a:r>
          </a:p>
          <a:p>
            <a:pPr marL="514350" indent="-514350">
              <a:buFont typeface="+mj-lt"/>
              <a:buAutoNum type="alphaUcPeriod"/>
            </a:pPr>
            <a:r>
              <a:rPr lang="es-CO" sz="2400" dirty="0" smtClean="0">
                <a:latin typeface="Gill Sans MT" pitchFamily="34" charset="0"/>
              </a:rPr>
              <a:t>Dinámica de grupo</a:t>
            </a:r>
          </a:p>
          <a:p>
            <a:pPr marL="514350" indent="-514350">
              <a:buFont typeface="+mj-lt"/>
              <a:buAutoNum type="alphaUcPeriod"/>
            </a:pPr>
            <a:r>
              <a:rPr lang="es-CO" sz="2400" dirty="0" smtClean="0">
                <a:latin typeface="Gill Sans MT" pitchFamily="34" charset="0"/>
              </a:rPr>
              <a:t>Prueba de desempeño</a:t>
            </a:r>
          </a:p>
          <a:p>
            <a:pPr marL="514350" indent="-514350">
              <a:buFont typeface="+mj-lt"/>
              <a:buAutoNum type="alphaUcPeriod"/>
            </a:pPr>
            <a:r>
              <a:rPr lang="es-CO" sz="2400" dirty="0" smtClean="0">
                <a:latin typeface="Gill Sans MT" pitchFamily="34" charset="0"/>
              </a:rPr>
              <a:t>Prueba de habilidades cognitivas</a:t>
            </a:r>
            <a:endParaRPr lang="es-CO" sz="2400" dirty="0">
              <a:latin typeface="Gill Sans MT"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Pregunta 6</a:t>
            </a:r>
            <a:endParaRPr lang="es-CO" dirty="0"/>
          </a:p>
        </p:txBody>
      </p:sp>
      <p:sp>
        <p:nvSpPr>
          <p:cNvPr id="3" name="2 Marcador de contenido"/>
          <p:cNvSpPr>
            <a:spLocks noGrp="1"/>
          </p:cNvSpPr>
          <p:nvPr>
            <p:ph idx="1"/>
          </p:nvPr>
        </p:nvSpPr>
        <p:spPr/>
        <p:txBody>
          <a:bodyPr/>
          <a:lstStyle/>
          <a:p>
            <a:r>
              <a:rPr lang="es-CO" dirty="0" smtClean="0">
                <a:latin typeface="Gill Sans MT" pitchFamily="34" charset="0"/>
              </a:rPr>
              <a:t>Son pruebas que miden destrezas, fuerza, velocidad, movimientos, entre otros.</a:t>
            </a:r>
          </a:p>
          <a:p>
            <a:endParaRPr lang="es-CO" dirty="0" smtClean="0">
              <a:latin typeface="Gill Sans MT" pitchFamily="34" charset="0"/>
            </a:endParaRPr>
          </a:p>
          <a:p>
            <a:pPr marL="514350" indent="-514350">
              <a:buFont typeface="+mj-lt"/>
              <a:buAutoNum type="alphaUcPeriod"/>
            </a:pPr>
            <a:r>
              <a:rPr lang="es-CO" dirty="0" smtClean="0">
                <a:latin typeface="Gill Sans MT" pitchFamily="34" charset="0"/>
              </a:rPr>
              <a:t>Prueba de habilidades motoras y físicas</a:t>
            </a:r>
          </a:p>
          <a:p>
            <a:pPr marL="514350" indent="-514350">
              <a:buFont typeface="+mj-lt"/>
              <a:buAutoNum type="alphaUcPeriod"/>
            </a:pPr>
            <a:r>
              <a:rPr lang="es-CO" dirty="0" smtClean="0">
                <a:latin typeface="Gill Sans MT" pitchFamily="34" charset="0"/>
              </a:rPr>
              <a:t>Pruebas psicométricas</a:t>
            </a:r>
          </a:p>
          <a:p>
            <a:pPr marL="514350" indent="-514350">
              <a:buFont typeface="+mj-lt"/>
              <a:buAutoNum type="alphaUcPeriod"/>
            </a:pPr>
            <a:r>
              <a:rPr lang="es-CO" dirty="0" smtClean="0">
                <a:latin typeface="Gill Sans MT" pitchFamily="34" charset="0"/>
              </a:rPr>
              <a:t>Pruebas psicotécnicas</a:t>
            </a:r>
          </a:p>
          <a:p>
            <a:pPr marL="514350" indent="-514350">
              <a:buFont typeface="+mj-lt"/>
              <a:buAutoNum type="alphaUcPeriod"/>
            </a:pPr>
            <a:r>
              <a:rPr lang="es-CO" dirty="0" smtClean="0">
                <a:latin typeface="Gill Sans MT" pitchFamily="34" charset="0"/>
              </a:rPr>
              <a:t>Pruebas de polígrafo</a:t>
            </a:r>
            <a:endParaRPr lang="es-CO" dirty="0">
              <a:latin typeface="Gill Sans MT"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r"/>
            <a:r>
              <a:rPr lang="es-CO" dirty="0" smtClean="0">
                <a:latin typeface="Gill Sans MT" pitchFamily="34" charset="0"/>
              </a:rPr>
              <a:t>Pruebas Profesionales o de conocimiento</a:t>
            </a:r>
            <a:endParaRPr lang="es-CO" dirty="0">
              <a:latin typeface="Gill Sans MT" pitchFamily="34" charset="0"/>
            </a:endParaRPr>
          </a:p>
        </p:txBody>
      </p:sp>
      <p:sp>
        <p:nvSpPr>
          <p:cNvPr id="3" name="2 Marcador de contenido"/>
          <p:cNvSpPr>
            <a:spLocks noGrp="1"/>
          </p:cNvSpPr>
          <p:nvPr>
            <p:ph idx="1"/>
          </p:nvPr>
        </p:nvSpPr>
        <p:spPr>
          <a:xfrm>
            <a:off x="3563888" y="1935480"/>
            <a:ext cx="5122912" cy="4389120"/>
          </a:xfrm>
        </p:spPr>
        <p:txBody>
          <a:bodyPr/>
          <a:lstStyle/>
          <a:p>
            <a:pPr algn="just"/>
            <a:r>
              <a:rPr lang="es-CO" dirty="0" smtClean="0">
                <a:latin typeface="Gill Sans MT" pitchFamily="34" charset="0"/>
              </a:rPr>
              <a:t>Son Ejercicios que evalúan los conocimientos y el grado de destreza necesarios para desarrollar un trabajo concreto. Pretenden obtener información sobre la formación, experiencia y conocimiento específicos que dan valor a la persona candidata.</a:t>
            </a:r>
            <a:endParaRPr lang="es-CO" dirty="0">
              <a:latin typeface="Gill Sans MT" pitchFamily="34" charset="0"/>
            </a:endParaRPr>
          </a:p>
        </p:txBody>
      </p:sp>
      <p:pic>
        <p:nvPicPr>
          <p:cNvPr id="25602" name="Picture 2" descr="http://www.testpersonalidad.com/index_archivos/test-personalidad6.jpg"/>
          <p:cNvPicPr>
            <a:picLocks noChangeAspect="1" noChangeArrowheads="1"/>
          </p:cNvPicPr>
          <p:nvPr/>
        </p:nvPicPr>
        <p:blipFill>
          <a:blip r:embed="rId2" cstate="print"/>
          <a:srcRect/>
          <a:stretch>
            <a:fillRect/>
          </a:stretch>
        </p:blipFill>
        <p:spPr bwMode="auto">
          <a:xfrm rot="16200000">
            <a:off x="-216532" y="2024844"/>
            <a:ext cx="4464496" cy="338437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468880"/>
            <a:ext cx="8229600" cy="4389120"/>
          </a:xfrm>
        </p:spPr>
        <p:txBody>
          <a:bodyPr>
            <a:normAutofit/>
          </a:bodyPr>
          <a:lstStyle/>
          <a:p>
            <a:r>
              <a:rPr lang="es-CO" sz="1800" dirty="0" smtClean="0">
                <a:latin typeface="Gill Sans MT" pitchFamily="34" charset="0"/>
              </a:rPr>
              <a:t>Esta prueba puede realizarse oralmente o por escrito, y, según el puesto de trabajo al que aspiras, puede consistir en:</a:t>
            </a:r>
          </a:p>
          <a:p>
            <a:pPr lvl="1"/>
            <a:r>
              <a:rPr lang="es-CO" sz="1800" dirty="0" smtClean="0">
                <a:latin typeface="Gill Sans MT" pitchFamily="34" charset="0"/>
              </a:rPr>
              <a:t>Test de mecanografía</a:t>
            </a:r>
          </a:p>
          <a:p>
            <a:pPr lvl="1"/>
            <a:r>
              <a:rPr lang="es-CO" sz="1800" dirty="0" smtClean="0">
                <a:latin typeface="Gill Sans MT" pitchFamily="34" charset="0"/>
              </a:rPr>
              <a:t>Test de dominio de herramientas informáticas</a:t>
            </a:r>
          </a:p>
          <a:p>
            <a:pPr lvl="1"/>
            <a:r>
              <a:rPr lang="es-CO" sz="1800" dirty="0" smtClean="0">
                <a:latin typeface="Gill Sans MT" pitchFamily="34" charset="0"/>
              </a:rPr>
              <a:t>Test de idiomas</a:t>
            </a:r>
          </a:p>
          <a:p>
            <a:pPr lvl="1"/>
            <a:r>
              <a:rPr lang="es-CO" sz="1800" dirty="0" smtClean="0">
                <a:latin typeface="Gill Sans MT" pitchFamily="34" charset="0"/>
              </a:rPr>
              <a:t>Realización de una traducción</a:t>
            </a:r>
          </a:p>
          <a:p>
            <a:pPr lvl="1"/>
            <a:r>
              <a:rPr lang="es-CO" sz="1800" dirty="0" smtClean="0">
                <a:latin typeface="Gill Sans MT" pitchFamily="34" charset="0"/>
              </a:rPr>
              <a:t>Elaboración de un informe a partir de una información dada</a:t>
            </a:r>
          </a:p>
          <a:p>
            <a:pPr lvl="1"/>
            <a:r>
              <a:rPr lang="es-CO" sz="1800" dirty="0" smtClean="0">
                <a:latin typeface="Gill Sans MT" pitchFamily="34" charset="0"/>
              </a:rPr>
              <a:t>Reparar o montar un aparato</a:t>
            </a:r>
          </a:p>
          <a:p>
            <a:pPr lvl="1"/>
            <a:r>
              <a:rPr lang="es-CO" sz="1800" dirty="0" smtClean="0">
                <a:latin typeface="Gill Sans MT" pitchFamily="34" charset="0"/>
              </a:rPr>
              <a:t>Buscar una solución a un problema concreto</a:t>
            </a:r>
          </a:p>
          <a:p>
            <a:pPr lvl="1">
              <a:buNone/>
            </a:pPr>
            <a:endParaRPr lang="es-CO" sz="1800" dirty="0" smtClean="0">
              <a:latin typeface="Gill Sans MT" pitchFamily="34" charset="0"/>
            </a:endParaRPr>
          </a:p>
          <a:p>
            <a:r>
              <a:rPr lang="es-CO" sz="1800" dirty="0" smtClean="0">
                <a:latin typeface="Gill Sans MT" pitchFamily="34" charset="0"/>
              </a:rPr>
              <a:t>No existen recetas mágicas para pasar esta prueba con éxito. Si tu currículum refleja fielmente tus conocimientos y experiencia, no hay que temerla.</a:t>
            </a:r>
          </a:p>
          <a:p>
            <a:endParaRPr lang="es-CO" dirty="0"/>
          </a:p>
        </p:txBody>
      </p:sp>
      <p:pic>
        <p:nvPicPr>
          <p:cNvPr id="24578" name="Picture 2" descr="http://noticias.elempleo.com/contenido/colombia/consejos_profesionales/IMAGEN/IMAGEN-12848502-2.jpg"/>
          <p:cNvPicPr>
            <a:picLocks noChangeAspect="1" noChangeArrowheads="1"/>
          </p:cNvPicPr>
          <p:nvPr/>
        </p:nvPicPr>
        <p:blipFill>
          <a:blip r:embed="rId2" cstate="print"/>
          <a:srcRect/>
          <a:stretch>
            <a:fillRect/>
          </a:stretch>
        </p:blipFill>
        <p:spPr bwMode="auto">
          <a:xfrm>
            <a:off x="0" y="692696"/>
            <a:ext cx="9144000" cy="1644352"/>
          </a:xfrm>
          <a:prstGeom prst="rect">
            <a:avLst/>
          </a:prstGeom>
          <a:noFill/>
        </p:spPr>
      </p:pic>
      <p:sp>
        <p:nvSpPr>
          <p:cNvPr id="6" name="1 Título"/>
          <p:cNvSpPr>
            <a:spLocks noGrp="1"/>
          </p:cNvSpPr>
          <p:nvPr>
            <p:ph type="title"/>
          </p:nvPr>
        </p:nvSpPr>
        <p:spPr>
          <a:xfrm>
            <a:off x="179512" y="0"/>
            <a:ext cx="8229600" cy="708688"/>
          </a:xfrm>
        </p:spPr>
        <p:txBody>
          <a:bodyPr>
            <a:normAutofit fontScale="90000"/>
          </a:bodyPr>
          <a:lstStyle/>
          <a:p>
            <a:r>
              <a:rPr lang="es-CO" b="1" dirty="0" smtClean="0"/>
              <a:t>Como se Utilizan?</a:t>
            </a:r>
            <a:endParaRPr lang="es-CO"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9592" y="764704"/>
            <a:ext cx="7851648" cy="1828800"/>
          </a:xfrm>
        </p:spPr>
        <p:txBody>
          <a:bodyPr>
            <a:normAutofit/>
          </a:bodyPr>
          <a:lstStyle/>
          <a:p>
            <a:r>
              <a:rPr lang="es-CO" sz="6600" dirty="0" smtClean="0"/>
              <a:t>Test de personalidad</a:t>
            </a:r>
            <a:endParaRPr lang="es-CO" sz="6600" dirty="0"/>
          </a:p>
        </p:txBody>
      </p:sp>
      <p:pic>
        <p:nvPicPr>
          <p:cNvPr id="23554" name="Picture 2" descr="http://cdn.slidesharecdn.com/ss_thumbnails/teorias-de-la-personalidad-1232301502058812-3-thumbnail-4.jpg?cb=1232301798"/>
          <p:cNvPicPr>
            <a:picLocks noChangeAspect="1" noChangeArrowheads="1"/>
          </p:cNvPicPr>
          <p:nvPr/>
        </p:nvPicPr>
        <p:blipFill>
          <a:blip r:embed="rId2" cstate="print"/>
          <a:srcRect t="39374"/>
          <a:stretch>
            <a:fillRect/>
          </a:stretch>
        </p:blipFill>
        <p:spPr bwMode="auto">
          <a:xfrm>
            <a:off x="0" y="2564904"/>
            <a:ext cx="9144000" cy="216024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dirty="0"/>
          </a:p>
        </p:txBody>
      </p:sp>
      <p:grpSp>
        <p:nvGrpSpPr>
          <p:cNvPr id="6" name="5 Grupo"/>
          <p:cNvGrpSpPr/>
          <p:nvPr/>
        </p:nvGrpSpPr>
        <p:grpSpPr>
          <a:xfrm>
            <a:off x="0" y="0"/>
            <a:ext cx="9144000" cy="6858000"/>
            <a:chOff x="0" y="0"/>
            <a:chExt cx="9144000" cy="6858000"/>
          </a:xfrm>
        </p:grpSpPr>
        <p:pic>
          <p:nvPicPr>
            <p:cNvPr id="43010" name="Picture 2" descr="http://image.slidesharecdn.com/clase1personalidad-120928125935-phpapp01/95/la-personalidad-1-728.jpg?cb=134885615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5076056" y="5517232"/>
              <a:ext cx="165618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Finalidad</a:t>
            </a:r>
            <a:endParaRPr lang="es-CO" dirty="0"/>
          </a:p>
        </p:txBody>
      </p:sp>
      <p:sp>
        <p:nvSpPr>
          <p:cNvPr id="3" name="2 Marcador de contenido"/>
          <p:cNvSpPr>
            <a:spLocks noGrp="1"/>
          </p:cNvSpPr>
          <p:nvPr>
            <p:ph idx="1"/>
          </p:nvPr>
        </p:nvSpPr>
        <p:spPr/>
        <p:txBody>
          <a:bodyPr>
            <a:normAutofit/>
          </a:bodyPr>
          <a:lstStyle/>
          <a:p>
            <a:pPr algn="just"/>
            <a:r>
              <a:rPr lang="es-CO" sz="2400" dirty="0" smtClean="0">
                <a:latin typeface="Gill Sans MT" pitchFamily="34" charset="0"/>
              </a:rPr>
              <a:t>En función de las exigencias del puesto de trabajo, la personalidad del candidato será uno de los puntos fundamentales a la hora de determinar la selección. Los </a:t>
            </a:r>
            <a:r>
              <a:rPr lang="es-CO" sz="2400" dirty="0" err="1" smtClean="0">
                <a:latin typeface="Gill Sans MT" pitchFamily="34" charset="0"/>
              </a:rPr>
              <a:t>tests</a:t>
            </a:r>
            <a:r>
              <a:rPr lang="es-CO" sz="2400" dirty="0" smtClean="0">
                <a:latin typeface="Gill Sans MT" pitchFamily="34" charset="0"/>
              </a:rPr>
              <a:t> de personalidad intentan extraer a través de preguntas de índole personal los principales rasgos del carácter de un individuo lo que permitirá deducir su adaptabilidad al puesto de trabajo ofertado.</a:t>
            </a:r>
          </a:p>
          <a:p>
            <a:pPr algn="just"/>
            <a:endParaRPr lang="es-CO" sz="2400" dirty="0">
              <a:latin typeface="Gill Sans MT" pitchFamily="34" charset="0"/>
            </a:endParaRPr>
          </a:p>
        </p:txBody>
      </p:sp>
      <p:pic>
        <p:nvPicPr>
          <p:cNvPr id="22530" name="Picture 2" descr="http://www.psicocentral.com/wp-content/uploads/2014/07/personalidad.jpg"/>
          <p:cNvPicPr>
            <a:picLocks noChangeAspect="1" noChangeArrowheads="1"/>
          </p:cNvPicPr>
          <p:nvPr/>
        </p:nvPicPr>
        <p:blipFill>
          <a:blip r:embed="rId2" cstate="print"/>
          <a:srcRect/>
          <a:stretch>
            <a:fillRect/>
          </a:stretch>
        </p:blipFill>
        <p:spPr bwMode="auto">
          <a:xfrm>
            <a:off x="0" y="4509120"/>
            <a:ext cx="9144000" cy="234888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r"/>
            <a:r>
              <a:rPr lang="es-CO" sz="4000" b="1" dirty="0" smtClean="0"/>
              <a:t>Algunos Aspectos Generales a la hora de Evaluar</a:t>
            </a:r>
            <a:endParaRPr lang="es-CO" sz="4000" b="1" dirty="0"/>
          </a:p>
        </p:txBody>
      </p:sp>
      <p:sp>
        <p:nvSpPr>
          <p:cNvPr id="3" name="2 Marcador de contenido"/>
          <p:cNvSpPr>
            <a:spLocks noGrp="1"/>
          </p:cNvSpPr>
          <p:nvPr>
            <p:ph idx="1"/>
          </p:nvPr>
        </p:nvSpPr>
        <p:spPr/>
        <p:txBody>
          <a:bodyPr>
            <a:normAutofit/>
          </a:bodyPr>
          <a:lstStyle/>
          <a:p>
            <a:r>
              <a:rPr lang="es-CO" sz="2000" dirty="0" smtClean="0">
                <a:latin typeface="Gill Sans MT" pitchFamily="34" charset="0"/>
              </a:rPr>
              <a:t>La capacidad de iniciativa.</a:t>
            </a:r>
          </a:p>
          <a:p>
            <a:r>
              <a:rPr lang="es-CO" sz="2000" dirty="0" smtClean="0">
                <a:latin typeface="Gill Sans MT" pitchFamily="34" charset="0"/>
              </a:rPr>
              <a:t>Persuasión y empatía. </a:t>
            </a:r>
          </a:p>
          <a:p>
            <a:r>
              <a:rPr lang="es-CO" sz="2000" dirty="0" smtClean="0">
                <a:latin typeface="Gill Sans MT" pitchFamily="34" charset="0"/>
              </a:rPr>
              <a:t>La adaptación social, a las normas o a los cambios.</a:t>
            </a:r>
          </a:p>
          <a:p>
            <a:r>
              <a:rPr lang="es-CO" sz="2000" dirty="0" smtClean="0">
                <a:latin typeface="Gill Sans MT" pitchFamily="34" charset="0"/>
              </a:rPr>
              <a:t>El nivel de madurez y responsabilidad.</a:t>
            </a:r>
          </a:p>
          <a:p>
            <a:r>
              <a:rPr lang="es-CO" sz="2000" dirty="0" smtClean="0">
                <a:latin typeface="Gill Sans MT" pitchFamily="34" charset="0"/>
              </a:rPr>
              <a:t>La motivación y la estabilidad emocional.</a:t>
            </a:r>
            <a:endParaRPr lang="es-CO" sz="2000" dirty="0">
              <a:latin typeface="Gill Sans MT" pitchFamily="34" charset="0"/>
            </a:endParaRPr>
          </a:p>
        </p:txBody>
      </p:sp>
      <p:pic>
        <p:nvPicPr>
          <p:cNvPr id="21506" name="Picture 2" descr="https://encrypted-tbn2.gstatic.com/images?q=tbn:ANd9GcTwbm8j7IlkBQf_gYfV3-f0-eUsiMoISFP27LRKWy-9UeXoZ9oL"/>
          <p:cNvPicPr>
            <a:picLocks noChangeAspect="1" noChangeArrowheads="1"/>
          </p:cNvPicPr>
          <p:nvPr/>
        </p:nvPicPr>
        <p:blipFill>
          <a:blip r:embed="rId2" cstate="print"/>
          <a:srcRect/>
          <a:stretch>
            <a:fillRect/>
          </a:stretch>
        </p:blipFill>
        <p:spPr bwMode="auto">
          <a:xfrm>
            <a:off x="251520" y="4077072"/>
            <a:ext cx="8424936" cy="2376264"/>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r"/>
            <a:r>
              <a:rPr lang="es-CO" sz="4000" b="1" dirty="0" smtClean="0"/>
              <a:t>TIPOS DE TEST DE PERSONALIDAD</a:t>
            </a:r>
            <a:endParaRPr lang="es-CO" sz="4000" b="1" dirty="0"/>
          </a:p>
        </p:txBody>
      </p:sp>
      <p:pic>
        <p:nvPicPr>
          <p:cNvPr id="19458" name="Picture 2" descr="http://edukanda.es/mediatecaweb/data/zip/1116/images/pic006.jpg"/>
          <p:cNvPicPr>
            <a:picLocks noChangeAspect="1" noChangeArrowheads="1"/>
          </p:cNvPicPr>
          <p:nvPr/>
        </p:nvPicPr>
        <p:blipFill>
          <a:blip r:embed="rId2" cstate="print"/>
          <a:srcRect/>
          <a:stretch>
            <a:fillRect/>
          </a:stretch>
        </p:blipFill>
        <p:spPr bwMode="auto">
          <a:xfrm>
            <a:off x="539552" y="3140968"/>
            <a:ext cx="4032448" cy="3312368"/>
          </a:xfrm>
          <a:prstGeom prst="rect">
            <a:avLst/>
          </a:prstGeom>
          <a:noFill/>
        </p:spPr>
      </p:pic>
      <p:pic>
        <p:nvPicPr>
          <p:cNvPr id="19460" name="Picture 4" descr="http://1.bp.blogspot.com/_WVdv7UOc-E8/StbDg-a1ZFI/AAAAAAAAAF8/ubGjIgmyaIM/s400/test+del+arbol2.jpg"/>
          <p:cNvPicPr>
            <a:picLocks noChangeAspect="1" noChangeArrowheads="1"/>
          </p:cNvPicPr>
          <p:nvPr/>
        </p:nvPicPr>
        <p:blipFill>
          <a:blip r:embed="rId3" cstate="print"/>
          <a:srcRect/>
          <a:stretch>
            <a:fillRect/>
          </a:stretch>
        </p:blipFill>
        <p:spPr bwMode="auto">
          <a:xfrm>
            <a:off x="4788024" y="3140968"/>
            <a:ext cx="3960440" cy="3333750"/>
          </a:xfrm>
          <a:prstGeom prst="rect">
            <a:avLst/>
          </a:prstGeom>
          <a:noFill/>
        </p:spPr>
      </p:pic>
      <p:sp>
        <p:nvSpPr>
          <p:cNvPr id="6" name="5 Rectángulo"/>
          <p:cNvSpPr/>
          <p:nvPr/>
        </p:nvSpPr>
        <p:spPr>
          <a:xfrm>
            <a:off x="5220072" y="2420888"/>
            <a:ext cx="2677336" cy="523220"/>
          </a:xfrm>
          <a:prstGeom prst="rect">
            <a:avLst/>
          </a:prstGeom>
        </p:spPr>
        <p:txBody>
          <a:bodyPr wrap="none">
            <a:spAutoFit/>
          </a:bodyPr>
          <a:lstStyle/>
          <a:p>
            <a:r>
              <a:rPr lang="es-CO" sz="2800" b="1" dirty="0" smtClean="0"/>
              <a:t>PROYECTIVOS</a:t>
            </a:r>
            <a:endParaRPr lang="es-CO" sz="2800" b="1" dirty="0"/>
          </a:p>
        </p:txBody>
      </p:sp>
      <p:sp>
        <p:nvSpPr>
          <p:cNvPr id="7" name="6 Rectángulo"/>
          <p:cNvSpPr/>
          <p:nvPr/>
        </p:nvSpPr>
        <p:spPr>
          <a:xfrm>
            <a:off x="899592" y="2420888"/>
            <a:ext cx="3294107" cy="523220"/>
          </a:xfrm>
          <a:prstGeom prst="rect">
            <a:avLst/>
          </a:prstGeom>
        </p:spPr>
        <p:txBody>
          <a:bodyPr wrap="none">
            <a:spAutoFit/>
          </a:bodyPr>
          <a:lstStyle/>
          <a:p>
            <a:r>
              <a:rPr lang="es-CO" sz="2800" b="1" dirty="0" smtClean="0"/>
              <a:t>INTROSPECTIVOS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76672"/>
            <a:ext cx="8229600" cy="1370416"/>
          </a:xfrm>
        </p:spPr>
        <p:txBody>
          <a:bodyPr>
            <a:noAutofit/>
          </a:bodyPr>
          <a:lstStyle/>
          <a:p>
            <a:pPr lvl="0"/>
            <a:r>
              <a:rPr lang="es-CO" sz="4000" b="1" dirty="0" smtClean="0"/>
              <a:t>Test de personalidad introspectivos</a:t>
            </a:r>
            <a:r>
              <a:rPr lang="es-CO" sz="4000" dirty="0" smtClean="0"/>
              <a:t/>
            </a:r>
            <a:br>
              <a:rPr lang="es-CO" sz="4000" dirty="0" smtClean="0"/>
            </a:br>
            <a:endParaRPr lang="es-CO" sz="4000" dirty="0"/>
          </a:p>
        </p:txBody>
      </p:sp>
      <p:sp>
        <p:nvSpPr>
          <p:cNvPr id="3" name="2 Marcador de contenido"/>
          <p:cNvSpPr>
            <a:spLocks noGrp="1"/>
          </p:cNvSpPr>
          <p:nvPr>
            <p:ph idx="1"/>
          </p:nvPr>
        </p:nvSpPr>
        <p:spPr/>
        <p:txBody>
          <a:bodyPr>
            <a:normAutofit/>
          </a:bodyPr>
          <a:lstStyle/>
          <a:p>
            <a:pPr algn="just"/>
            <a:r>
              <a:rPr lang="es-CO" sz="2000" dirty="0" smtClean="0">
                <a:latin typeface="Gill Sans MT" pitchFamily="34" charset="0"/>
              </a:rPr>
              <a:t>Los test de personalidad introspectivos suelen consistir en un listado de preguntas cerradas con 3 opciones de respuesta en cada pregunta. Una opción indica un polo, otra indica el otro polo opuesto y, finalmente, la tercera quedaría indicada para los indecisos.</a:t>
            </a:r>
          </a:p>
          <a:p>
            <a:pPr algn="just"/>
            <a:r>
              <a:rPr lang="es-CO" sz="2000" dirty="0" smtClean="0">
                <a:latin typeface="Gill Sans MT" pitchFamily="34" charset="0"/>
              </a:rPr>
              <a:t>La información que se obtiene se estructura en un perfil de rasgos diferenciales de personalidad y miden tu grado de sociabilidad, estabilidad emocional, introversión/extroversión, autonomía, autoritarismo, autoconfianza, flexibilidad, sinceridad, lealtad, agresividad, entre otros.</a:t>
            </a:r>
          </a:p>
          <a:p>
            <a:pPr algn="just"/>
            <a:endParaRPr lang="es-CO" sz="2000" dirty="0">
              <a:latin typeface="Gill Sans MT" pitchFamily="34" charset="0"/>
            </a:endParaRPr>
          </a:p>
        </p:txBody>
      </p:sp>
      <p:pic>
        <p:nvPicPr>
          <p:cNvPr id="18434" name="Picture 2" descr="http://trabajoypersonal.com/wp-content/uploads/2014/09/Como-rellenear-test-de-personalidad-introspectivos.jpg"/>
          <p:cNvPicPr>
            <a:picLocks noChangeAspect="1" noChangeArrowheads="1"/>
          </p:cNvPicPr>
          <p:nvPr/>
        </p:nvPicPr>
        <p:blipFill>
          <a:blip r:embed="rId2" cstate="print"/>
          <a:srcRect/>
          <a:stretch>
            <a:fillRect/>
          </a:stretch>
        </p:blipFill>
        <p:spPr bwMode="auto">
          <a:xfrm>
            <a:off x="0" y="4797152"/>
            <a:ext cx="9144000" cy="206084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400" b="1" dirty="0" smtClean="0"/>
              <a:t>Test de personalidad introspectivos</a:t>
            </a:r>
            <a:r>
              <a:rPr lang="es-CO" sz="4400" dirty="0" smtClean="0"/>
              <a:t/>
            </a:r>
            <a:br>
              <a:rPr lang="es-CO" sz="4400" dirty="0" smtClean="0"/>
            </a:br>
            <a:endParaRPr lang="es-CO" sz="4000" dirty="0"/>
          </a:p>
        </p:txBody>
      </p:sp>
      <p:sp>
        <p:nvSpPr>
          <p:cNvPr id="3" name="2 Marcador de contenido"/>
          <p:cNvSpPr>
            <a:spLocks noGrp="1"/>
          </p:cNvSpPr>
          <p:nvPr>
            <p:ph idx="1"/>
          </p:nvPr>
        </p:nvSpPr>
        <p:spPr>
          <a:xfrm>
            <a:off x="467544" y="1628800"/>
            <a:ext cx="8229600" cy="4389120"/>
          </a:xfrm>
        </p:spPr>
        <p:txBody>
          <a:bodyPr>
            <a:normAutofit/>
          </a:bodyPr>
          <a:lstStyle/>
          <a:p>
            <a:pPr algn="just"/>
            <a:r>
              <a:rPr lang="es-CO" sz="2000" dirty="0" smtClean="0">
                <a:latin typeface="Gill Sans MT" pitchFamily="34" charset="0"/>
              </a:rPr>
              <a:t>Las preguntas de los cuestionarios se desarrollan sobre un principio según el cual cada persona tiende a un polo en cualquier rasgo que se mida. Los ítems suelen ser muy tajantes y opuestos, para forzar al candidato a elegir entre una de las dos opciones, lo que permite definir su perfil de una forma más aproximada.</a:t>
            </a:r>
          </a:p>
          <a:p>
            <a:pPr algn="just"/>
            <a:r>
              <a:rPr lang="es-CO" sz="2000" dirty="0" smtClean="0">
                <a:latin typeface="Gill Sans MT" pitchFamily="34" charset="0"/>
              </a:rPr>
              <a:t>Quien haya realizado este tipo de </a:t>
            </a:r>
            <a:r>
              <a:rPr lang="es-CO" sz="2000" dirty="0" err="1" smtClean="0">
                <a:latin typeface="Gill Sans MT" pitchFamily="34" charset="0"/>
              </a:rPr>
              <a:t>tests</a:t>
            </a:r>
            <a:r>
              <a:rPr lang="es-CO" sz="2000" dirty="0" smtClean="0">
                <a:latin typeface="Gill Sans MT" pitchFamily="34" charset="0"/>
              </a:rPr>
              <a:t> se habrá encontrado con la sensación de que las preguntas se repiten y no se equivocan. La explicación estriba en que para medir un rasgo de la personalidad se utilizan distintos ítems, que sumados dan como resultado esa parte de la personalidad del individuo.</a:t>
            </a:r>
          </a:p>
          <a:p>
            <a:pPr algn="just"/>
            <a:endParaRPr lang="es-CO" sz="2000" dirty="0">
              <a:latin typeface="Gill Sans MT" pitchFamily="34" charset="0"/>
            </a:endParaRPr>
          </a:p>
        </p:txBody>
      </p:sp>
      <p:pic>
        <p:nvPicPr>
          <p:cNvPr id="17410" name="Picture 2" descr="http://sprites.comohacerpara.com/img/04576-responder-test-laborales.jpg"/>
          <p:cNvPicPr>
            <a:picLocks noChangeAspect="1" noChangeArrowheads="1"/>
          </p:cNvPicPr>
          <p:nvPr/>
        </p:nvPicPr>
        <p:blipFill>
          <a:blip r:embed="rId2" cstate="print"/>
          <a:srcRect/>
          <a:stretch>
            <a:fillRect/>
          </a:stretch>
        </p:blipFill>
        <p:spPr bwMode="auto">
          <a:xfrm>
            <a:off x="3203848" y="4725144"/>
            <a:ext cx="2857500" cy="1905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0"/>
            <a:r>
              <a:rPr lang="es-CO" b="1" dirty="0" smtClean="0"/>
              <a:t>Test de personalidad proyectivos</a:t>
            </a:r>
            <a:r>
              <a:rPr lang="es-CO" dirty="0" smtClean="0"/>
              <a:t/>
            </a:r>
            <a:br>
              <a:rPr lang="es-CO" dirty="0" smtClean="0"/>
            </a:br>
            <a:endParaRPr lang="es-CO" dirty="0"/>
          </a:p>
        </p:txBody>
      </p:sp>
      <p:sp>
        <p:nvSpPr>
          <p:cNvPr id="3" name="2 Marcador de contenido"/>
          <p:cNvSpPr>
            <a:spLocks noGrp="1"/>
          </p:cNvSpPr>
          <p:nvPr>
            <p:ph idx="1"/>
          </p:nvPr>
        </p:nvSpPr>
        <p:spPr>
          <a:xfrm>
            <a:off x="323528" y="1268760"/>
            <a:ext cx="8229600" cy="4389120"/>
          </a:xfrm>
        </p:spPr>
        <p:txBody>
          <a:bodyPr>
            <a:normAutofit/>
          </a:bodyPr>
          <a:lstStyle/>
          <a:p>
            <a:pPr algn="just"/>
            <a:r>
              <a:rPr lang="es-CO" sz="2000" dirty="0" smtClean="0">
                <a:latin typeface="Gill Sans MT" pitchFamily="34" charset="0"/>
              </a:rPr>
              <a:t>En los </a:t>
            </a:r>
            <a:r>
              <a:rPr lang="es-CO" sz="2000" dirty="0" err="1" smtClean="0">
                <a:latin typeface="Gill Sans MT" pitchFamily="34" charset="0"/>
              </a:rPr>
              <a:t>tests</a:t>
            </a:r>
            <a:r>
              <a:rPr lang="es-CO" sz="2000" dirty="0" smtClean="0">
                <a:latin typeface="Gill Sans MT" pitchFamily="34" charset="0"/>
              </a:rPr>
              <a:t> de personalidad proyectivos se plantean una serie de situaciones verosímiles en las que tú debes proponer una solución o una respuesta. Posteriormente, el seleccionador interpreta tus contestaciones para tener una visión general de tu personalidad.</a:t>
            </a:r>
          </a:p>
          <a:p>
            <a:pPr algn="just"/>
            <a:r>
              <a:rPr lang="es-CO" sz="2000" dirty="0" smtClean="0">
                <a:latin typeface="Gill Sans MT" pitchFamily="34" charset="0"/>
              </a:rPr>
              <a:t>En otras palabras son preguntas o situaciones que necesitan una respuesta abierta que implica una identificación personal con la pregunta o problema a resolver, proyectando la propia personalidad en la respuesta.</a:t>
            </a:r>
          </a:p>
          <a:p>
            <a:pPr algn="just"/>
            <a:endParaRPr lang="es-CO" sz="2400" dirty="0"/>
          </a:p>
        </p:txBody>
      </p:sp>
      <p:pic>
        <p:nvPicPr>
          <p:cNvPr id="16388" name="Picture 4" descr="http://www.gestionhumana.com/gh4/BancoMedios/Imagenes/wartegg.jpg"/>
          <p:cNvPicPr>
            <a:picLocks noChangeAspect="1" noChangeArrowheads="1"/>
          </p:cNvPicPr>
          <p:nvPr/>
        </p:nvPicPr>
        <p:blipFill>
          <a:blip r:embed="rId2" cstate="print"/>
          <a:srcRect/>
          <a:stretch>
            <a:fillRect/>
          </a:stretch>
        </p:blipFill>
        <p:spPr bwMode="auto">
          <a:xfrm>
            <a:off x="1331640" y="3717032"/>
            <a:ext cx="6480720" cy="2808312"/>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260648"/>
            <a:ext cx="7851648" cy="648072"/>
          </a:xfrm>
        </p:spPr>
        <p:txBody>
          <a:bodyPr>
            <a:normAutofit fontScale="90000"/>
          </a:bodyPr>
          <a:lstStyle/>
          <a:p>
            <a:r>
              <a:rPr lang="es-CO" dirty="0" smtClean="0"/>
              <a:t>Algunas pruebas Utilizadas</a:t>
            </a:r>
            <a:endParaRPr lang="es-CO" dirty="0"/>
          </a:p>
        </p:txBody>
      </p:sp>
      <p:sp>
        <p:nvSpPr>
          <p:cNvPr id="4" name="3 CuadroTexto"/>
          <p:cNvSpPr txBox="1"/>
          <p:nvPr/>
        </p:nvSpPr>
        <p:spPr>
          <a:xfrm>
            <a:off x="251520" y="6426200"/>
            <a:ext cx="1924050" cy="431800"/>
          </a:xfrm>
          <a:prstGeom prst="rect">
            <a:avLst/>
          </a:prstGeom>
          <a:noFill/>
        </p:spPr>
        <p:txBody>
          <a:bodyPr wrap="none">
            <a:spAutoFit/>
          </a:bodyPr>
          <a:lstStyle/>
          <a:p>
            <a:pPr>
              <a:defRPr/>
            </a:pPr>
            <a:r>
              <a:rPr lang="es-CO" sz="1100" b="1" dirty="0"/>
              <a:t>Dra. Yohana Smith Tejada</a:t>
            </a:r>
          </a:p>
          <a:p>
            <a:pPr>
              <a:defRPr/>
            </a:pPr>
            <a:r>
              <a:rPr lang="es-CO" sz="1100" b="1" dirty="0"/>
              <a:t>Dra. Laura M. Vanegas G.</a:t>
            </a:r>
          </a:p>
        </p:txBody>
      </p:sp>
      <p:pic>
        <p:nvPicPr>
          <p:cNvPr id="41986" name="Picture 2" descr="http://images.slideplayer.es/1/26975/slides/slide_8.jpg"/>
          <p:cNvPicPr>
            <a:picLocks noChangeAspect="1" noChangeArrowheads="1"/>
          </p:cNvPicPr>
          <p:nvPr/>
        </p:nvPicPr>
        <p:blipFill>
          <a:blip r:embed="rId2" cstate="print"/>
          <a:srcRect t="27300" b="12200"/>
          <a:stretch>
            <a:fillRect/>
          </a:stretch>
        </p:blipFill>
        <p:spPr bwMode="auto">
          <a:xfrm>
            <a:off x="0" y="980728"/>
            <a:ext cx="9144000" cy="587727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r"/>
            <a:r>
              <a:rPr lang="es-CO" sz="3600" b="1" dirty="0" smtClean="0">
                <a:latin typeface="Gill Sans MT" pitchFamily="34" charset="0"/>
              </a:rPr>
              <a:t>Algunos ejemplos de las preguntas que se plantean</a:t>
            </a:r>
            <a:endParaRPr lang="es-CO" sz="3600" dirty="0">
              <a:latin typeface="Gill Sans MT" pitchFamily="34" charset="0"/>
            </a:endParaRPr>
          </a:p>
        </p:txBody>
      </p:sp>
      <p:sp>
        <p:nvSpPr>
          <p:cNvPr id="3" name="2 Marcador de contenido"/>
          <p:cNvSpPr>
            <a:spLocks noGrp="1"/>
          </p:cNvSpPr>
          <p:nvPr>
            <p:ph idx="1"/>
          </p:nvPr>
        </p:nvSpPr>
        <p:spPr/>
        <p:txBody>
          <a:bodyPr>
            <a:normAutofit/>
          </a:bodyPr>
          <a:lstStyle/>
          <a:p>
            <a:r>
              <a:rPr lang="es-CO" sz="2400" dirty="0" smtClean="0">
                <a:latin typeface="Gill Sans MT" pitchFamily="34" charset="0"/>
              </a:rPr>
              <a:t>Puede expresar por lo general con facilidad sus pensamientos y sentimientos, cuando ha de hacerlo ante un grupo numeroso de personas.</a:t>
            </a:r>
          </a:p>
          <a:p>
            <a:r>
              <a:rPr lang="es-CO" sz="2400" dirty="0" smtClean="0">
                <a:latin typeface="Gill Sans MT" pitchFamily="34" charset="0"/>
              </a:rPr>
              <a:t>¿Piensa que es mejor hacer las cosas por sí mismo que explicarlas?.</a:t>
            </a:r>
          </a:p>
          <a:p>
            <a:r>
              <a:rPr lang="es-CO" sz="2400" dirty="0" smtClean="0">
                <a:latin typeface="Gill Sans MT" pitchFamily="34" charset="0"/>
              </a:rPr>
              <a:t>¿Le consideran sus amigos rencoroso?.</a:t>
            </a:r>
          </a:p>
          <a:p>
            <a:r>
              <a:rPr lang="es-CO" sz="2400" dirty="0" smtClean="0">
                <a:latin typeface="Gill Sans MT" pitchFamily="34" charset="0"/>
              </a:rPr>
              <a:t>¿Suele fiarse de sus primeras impresiones?.</a:t>
            </a:r>
          </a:p>
          <a:p>
            <a:r>
              <a:rPr lang="es-CO" sz="2400" dirty="0" smtClean="0">
                <a:latin typeface="Gill Sans MT" pitchFamily="34" charset="0"/>
              </a:rPr>
              <a:t>¿Experimenta a veces la impresión de ser incomprendido?.</a:t>
            </a:r>
          </a:p>
          <a:p>
            <a:endParaRPr lang="es-CO" sz="2400" dirty="0">
              <a:latin typeface="Gill Sans MT"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8229600" cy="1143000"/>
          </a:xfrm>
        </p:spPr>
        <p:txBody>
          <a:bodyPr/>
          <a:lstStyle/>
          <a:p>
            <a:pPr algn="r"/>
            <a:r>
              <a:rPr lang="es-CO" b="1" dirty="0" smtClean="0"/>
              <a:t>Test de Personalidad</a:t>
            </a:r>
            <a:endParaRPr lang="es-CO" b="1" dirty="0"/>
          </a:p>
        </p:txBody>
      </p:sp>
      <p:sp>
        <p:nvSpPr>
          <p:cNvPr id="3" name="2 Marcador de contenido"/>
          <p:cNvSpPr>
            <a:spLocks noGrp="1"/>
          </p:cNvSpPr>
          <p:nvPr>
            <p:ph idx="1"/>
          </p:nvPr>
        </p:nvSpPr>
        <p:spPr/>
        <p:txBody>
          <a:bodyPr>
            <a:normAutofit/>
          </a:bodyPr>
          <a:lstStyle/>
          <a:p>
            <a:pPr>
              <a:buNone/>
            </a:pPr>
            <a:r>
              <a:rPr lang="es-CO" sz="2000" dirty="0" smtClean="0">
                <a:latin typeface="Gill Sans MT" pitchFamily="34" charset="0"/>
              </a:rPr>
              <a:t>Hay que responder la verdad. Sabemos que no se esta buscando al hombre perfecto puesto que este no existe, debemos evitar las respuestas ambiguas, en este caso las de tipo b)</a:t>
            </a:r>
          </a:p>
          <a:p>
            <a:r>
              <a:rPr lang="es-CO" sz="2000" b="1" dirty="0" smtClean="0">
                <a:latin typeface="Gill Sans MT" pitchFamily="34" charset="0"/>
              </a:rPr>
              <a:t>Su relación con su familia es…</a:t>
            </a:r>
          </a:p>
          <a:p>
            <a:pPr marL="514350" indent="-514350">
              <a:buAutoNum type="alphaLcParenR"/>
            </a:pPr>
            <a:r>
              <a:rPr lang="es-CO" sz="2000" dirty="0" smtClean="0">
                <a:latin typeface="Gill Sans MT" pitchFamily="34" charset="0"/>
              </a:rPr>
              <a:t>Buenas b) depende c) mala</a:t>
            </a:r>
          </a:p>
          <a:p>
            <a:pPr marL="514350" indent="-514350">
              <a:buNone/>
            </a:pPr>
            <a:endParaRPr lang="es-CO" sz="2000" dirty="0" smtClean="0">
              <a:latin typeface="Gill Sans MT" pitchFamily="34" charset="0"/>
            </a:endParaRPr>
          </a:p>
          <a:p>
            <a:pPr marL="514350" indent="-514350"/>
            <a:r>
              <a:rPr lang="es-CO" sz="2000" b="1" dirty="0" smtClean="0">
                <a:latin typeface="Gill Sans MT" pitchFamily="34" charset="0"/>
              </a:rPr>
              <a:t>¿ha tenido alguna vez problemas en la escuela cuando era niño?</a:t>
            </a:r>
          </a:p>
          <a:p>
            <a:pPr marL="514350" indent="-514350">
              <a:buFont typeface="+mj-lt"/>
              <a:buAutoNum type="alphaLcParenR"/>
            </a:pPr>
            <a:r>
              <a:rPr lang="es-CO" sz="2000" dirty="0" smtClean="0">
                <a:latin typeface="Gill Sans MT" pitchFamily="34" charset="0"/>
              </a:rPr>
              <a:t>Si b) no se c) no</a:t>
            </a:r>
          </a:p>
          <a:p>
            <a:pPr marL="514350" indent="-514350">
              <a:buNone/>
            </a:pPr>
            <a:endParaRPr lang="es-CO" sz="2000" dirty="0" smtClean="0">
              <a:latin typeface="Gill Sans MT" pitchFamily="34" charset="0"/>
            </a:endParaRPr>
          </a:p>
          <a:p>
            <a:pPr marL="514350" indent="-514350"/>
            <a:r>
              <a:rPr lang="es-CO" sz="2000" b="1" dirty="0" smtClean="0">
                <a:latin typeface="Gill Sans MT" pitchFamily="34" charset="0"/>
              </a:rPr>
              <a:t>Alguna vez ha sentido las ganas de golpear a alguien sin motivo aparente?</a:t>
            </a:r>
          </a:p>
          <a:p>
            <a:pPr marL="514350" indent="-514350">
              <a:buFont typeface="+mj-lt"/>
              <a:buAutoNum type="alphaLcParenR"/>
            </a:pPr>
            <a:r>
              <a:rPr lang="es-CO" sz="2000" dirty="0" smtClean="0">
                <a:latin typeface="Gill Sans MT" pitchFamily="34" charset="0"/>
              </a:rPr>
              <a:t>Si b) no se c) no</a:t>
            </a:r>
          </a:p>
          <a:p>
            <a:pPr marL="514350" indent="-514350">
              <a:buNone/>
            </a:pPr>
            <a:endParaRPr lang="es-CO" sz="2000" b="1" dirty="0" smtClean="0">
              <a:latin typeface="Gill Sans MT"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Test de personalidad proyectivo</a:t>
            </a:r>
            <a:endParaRPr lang="es-CO" b="1" dirty="0"/>
          </a:p>
        </p:txBody>
      </p:sp>
      <p:pic>
        <p:nvPicPr>
          <p:cNvPr id="1026" name="Picture 2"/>
          <p:cNvPicPr>
            <a:picLocks noGrp="1" noChangeAspect="1" noChangeArrowheads="1"/>
          </p:cNvPicPr>
          <p:nvPr>
            <p:ph idx="1"/>
          </p:nvPr>
        </p:nvPicPr>
        <p:blipFill>
          <a:blip r:embed="rId2" cstate="print"/>
          <a:srcRect l="38010" t="48797" r="41699" b="26596"/>
          <a:stretch>
            <a:fillRect/>
          </a:stretch>
        </p:blipFill>
        <p:spPr bwMode="auto">
          <a:xfrm>
            <a:off x="4788024" y="2204864"/>
            <a:ext cx="3816424" cy="3024336"/>
          </a:xfrm>
          <a:prstGeom prst="rect">
            <a:avLst/>
          </a:prstGeom>
          <a:noFill/>
          <a:ln w="9525">
            <a:noFill/>
            <a:miter lim="800000"/>
            <a:headEnd/>
            <a:tailEnd/>
          </a:ln>
        </p:spPr>
      </p:pic>
      <p:sp>
        <p:nvSpPr>
          <p:cNvPr id="5" name="4 CuadroTexto"/>
          <p:cNvSpPr txBox="1"/>
          <p:nvPr/>
        </p:nvSpPr>
        <p:spPr>
          <a:xfrm>
            <a:off x="827584" y="2348880"/>
            <a:ext cx="3672408" cy="954107"/>
          </a:xfrm>
          <a:prstGeom prst="rect">
            <a:avLst/>
          </a:prstGeom>
          <a:noFill/>
        </p:spPr>
        <p:txBody>
          <a:bodyPr wrap="square" rtlCol="0">
            <a:spAutoFit/>
          </a:bodyPr>
          <a:lstStyle/>
          <a:p>
            <a:r>
              <a:rPr lang="es-CO" sz="2800" b="1" dirty="0" smtClean="0">
                <a:latin typeface="Gill Sans MT" pitchFamily="34" charset="0"/>
              </a:rPr>
              <a:t>Test de </a:t>
            </a:r>
            <a:r>
              <a:rPr lang="es-CO" sz="2800" b="1" dirty="0" err="1" smtClean="0">
                <a:latin typeface="Gill Sans MT" pitchFamily="34" charset="0"/>
              </a:rPr>
              <a:t>Rorschach</a:t>
            </a:r>
            <a:r>
              <a:rPr lang="es-CO" sz="2800" dirty="0" smtClean="0">
                <a:latin typeface="Gill Sans MT" pitchFamily="34" charset="0"/>
              </a:rPr>
              <a:t>, o test de las manchas</a:t>
            </a:r>
            <a:endParaRPr lang="es-CO" sz="2800" dirty="0">
              <a:latin typeface="Gill Sans MT" pitchFamily="34" charset="0"/>
            </a:endParaRPr>
          </a:p>
        </p:txBody>
      </p:sp>
      <p:sp>
        <p:nvSpPr>
          <p:cNvPr id="6" name="5 CuadroTexto"/>
          <p:cNvSpPr txBox="1"/>
          <p:nvPr/>
        </p:nvSpPr>
        <p:spPr>
          <a:xfrm>
            <a:off x="683568" y="5733256"/>
            <a:ext cx="7866577" cy="369332"/>
          </a:xfrm>
          <a:prstGeom prst="rect">
            <a:avLst/>
          </a:prstGeom>
          <a:noFill/>
        </p:spPr>
        <p:txBody>
          <a:bodyPr wrap="none" rtlCol="0">
            <a:spAutoFit/>
          </a:bodyPr>
          <a:lstStyle/>
          <a:p>
            <a:r>
              <a:rPr lang="es-CO" b="1" dirty="0" smtClean="0"/>
              <a:t>Un tono presentado en la primera de diez cartas en el test de </a:t>
            </a:r>
            <a:r>
              <a:rPr lang="es-CO" b="1" dirty="0" err="1" smtClean="0"/>
              <a:t>Rorschach</a:t>
            </a:r>
            <a:endParaRPr lang="es-CO"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611560" y="260648"/>
            <a:ext cx="8229600" cy="1143000"/>
          </a:xfrm>
        </p:spPr>
        <p:txBody>
          <a:bodyPr>
            <a:normAutofit fontScale="90000"/>
          </a:bodyPr>
          <a:lstStyle/>
          <a:p>
            <a:pPr algn="r"/>
            <a:r>
              <a:rPr lang="es-CO" b="1" dirty="0" smtClean="0"/>
              <a:t>Test de personalidad proyectivo</a:t>
            </a:r>
            <a:endParaRPr lang="es-CO" b="1" dirty="0"/>
          </a:p>
        </p:txBody>
      </p:sp>
      <p:pic>
        <p:nvPicPr>
          <p:cNvPr id="2050" name="Picture 2"/>
          <p:cNvPicPr>
            <a:picLocks noGrp="1" noChangeAspect="1" noChangeArrowheads="1"/>
          </p:cNvPicPr>
          <p:nvPr>
            <p:ph idx="1"/>
          </p:nvPr>
        </p:nvPicPr>
        <p:blipFill>
          <a:blip r:embed="rId2" cstate="print"/>
          <a:srcRect l="17719" t="43875" r="53689" b="24956"/>
          <a:stretch>
            <a:fillRect/>
          </a:stretch>
        </p:blipFill>
        <p:spPr bwMode="auto">
          <a:xfrm>
            <a:off x="467544" y="1844824"/>
            <a:ext cx="8208912" cy="3384376"/>
          </a:xfrm>
          <a:prstGeom prst="rect">
            <a:avLst/>
          </a:prstGeom>
          <a:noFill/>
          <a:ln w="9525">
            <a:noFill/>
            <a:miter lim="800000"/>
            <a:headEnd/>
            <a:tailEnd/>
          </a:ln>
        </p:spPr>
      </p:pic>
      <p:sp>
        <p:nvSpPr>
          <p:cNvPr id="6" name="5 CuadroTexto"/>
          <p:cNvSpPr txBox="1"/>
          <p:nvPr/>
        </p:nvSpPr>
        <p:spPr>
          <a:xfrm>
            <a:off x="395536" y="5445224"/>
            <a:ext cx="8748464" cy="1015663"/>
          </a:xfrm>
          <a:prstGeom prst="rect">
            <a:avLst/>
          </a:prstGeom>
          <a:noFill/>
        </p:spPr>
        <p:txBody>
          <a:bodyPr wrap="square" rtlCol="0">
            <a:spAutoFit/>
          </a:bodyPr>
          <a:lstStyle/>
          <a:p>
            <a:pPr>
              <a:buFont typeface="Arial" pitchFamily="34" charset="0"/>
              <a:buChar char="•"/>
            </a:pPr>
            <a:r>
              <a:rPr lang="es-CO" sz="2000" dirty="0" smtClean="0">
                <a:latin typeface="Gill Sans MT" pitchFamily="34" charset="0"/>
              </a:rPr>
              <a:t>Al dibujar, centrar el árbol en la hoja disponible y respetar Las proporciones.</a:t>
            </a:r>
          </a:p>
          <a:p>
            <a:pPr>
              <a:buFont typeface="Arial" pitchFamily="34" charset="0"/>
              <a:buChar char="•"/>
            </a:pPr>
            <a:r>
              <a:rPr lang="es-CO" sz="2000" dirty="0" smtClean="0">
                <a:latin typeface="Gill Sans MT" pitchFamily="34" charset="0"/>
              </a:rPr>
              <a:t>Trazos firmes y seguros, Sin interrupciones ni temblores.</a:t>
            </a:r>
          </a:p>
          <a:p>
            <a:pPr>
              <a:buFont typeface="Arial" pitchFamily="34" charset="0"/>
              <a:buChar char="•"/>
            </a:pPr>
            <a:r>
              <a:rPr lang="es-CO" sz="2000" dirty="0" smtClean="0">
                <a:latin typeface="Gill Sans MT" pitchFamily="34" charset="0"/>
              </a:rPr>
              <a:t>Buscar la simetría</a:t>
            </a:r>
            <a:endParaRPr lang="es-CO" sz="2000" dirty="0">
              <a:latin typeface="Gill Sans MT"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75920"/>
          </a:xfrm>
        </p:spPr>
        <p:txBody>
          <a:bodyPr>
            <a:normAutofit/>
          </a:bodyPr>
          <a:lstStyle/>
          <a:p>
            <a:pPr algn="just"/>
            <a:r>
              <a:rPr lang="es-CO" sz="2000" dirty="0" smtClean="0">
                <a:latin typeface="Gill Sans MT" pitchFamily="34" charset="0"/>
              </a:rPr>
              <a:t>Lo que se analiza en el test son: el tronco, la copa, las ramas, el suelo y los otros elementos accesorios que a veces aparecen. A continuación algunos significados:</a:t>
            </a:r>
          </a:p>
          <a:p>
            <a:pPr algn="just"/>
            <a:endParaRPr lang="es-CO" sz="2000" dirty="0" smtClean="0">
              <a:latin typeface="Gill Sans MT" pitchFamily="34" charset="0"/>
            </a:endParaRPr>
          </a:p>
          <a:p>
            <a:pPr algn="just"/>
            <a:r>
              <a:rPr lang="es-CO" sz="2000" b="1" dirty="0" smtClean="0">
                <a:latin typeface="Gill Sans MT" pitchFamily="34" charset="0"/>
              </a:rPr>
              <a:t>EL TRONCO: </a:t>
            </a:r>
            <a:r>
              <a:rPr lang="es-CO" sz="2000" dirty="0" smtClean="0">
                <a:latin typeface="Gill Sans MT" pitchFamily="34" charset="0"/>
              </a:rPr>
              <a:t>estabilidad emocional, como se siente actualmente la persona, la fortaleza de su yo y su personalidad. Pensemos que el tronco es quien sostiene el árbol.</a:t>
            </a:r>
          </a:p>
          <a:p>
            <a:pPr algn="just">
              <a:buNone/>
            </a:pPr>
            <a:endParaRPr lang="es-CO" sz="2000" dirty="0" smtClean="0">
              <a:latin typeface="Gill Sans MT" pitchFamily="34" charset="0"/>
            </a:endParaRPr>
          </a:p>
          <a:p>
            <a:pPr algn="just"/>
            <a:r>
              <a:rPr lang="es-CO" sz="2000" b="1" dirty="0" smtClean="0">
                <a:latin typeface="Gill Sans MT" pitchFamily="34" charset="0"/>
              </a:rPr>
              <a:t>LA COPA: </a:t>
            </a:r>
            <a:r>
              <a:rPr lang="es-CO" sz="2000" dirty="0" smtClean="0">
                <a:latin typeface="Gill Sans MT" pitchFamily="34" charset="0"/>
              </a:rPr>
              <a:t>representa la vida mental, las fantasías, la riqueza o no de la imaginación, como la persona concibe la realidad.</a:t>
            </a:r>
          </a:p>
          <a:p>
            <a:pPr algn="just">
              <a:buNone/>
            </a:pPr>
            <a:endParaRPr lang="es-CO" sz="2000" dirty="0" smtClean="0">
              <a:latin typeface="Gill Sans MT" pitchFamily="34" charset="0"/>
            </a:endParaRPr>
          </a:p>
          <a:p>
            <a:pPr algn="just"/>
            <a:r>
              <a:rPr lang="es-CO" sz="2000" b="1" dirty="0" smtClean="0">
                <a:latin typeface="Gill Sans MT" pitchFamily="34" charset="0"/>
              </a:rPr>
              <a:t>LAS RAMAS: </a:t>
            </a:r>
            <a:r>
              <a:rPr lang="es-CO" sz="2000" dirty="0" smtClean="0">
                <a:latin typeface="Gill Sans MT" pitchFamily="34" charset="0"/>
              </a:rPr>
              <a:t>conforman la capacidad para establecer vínculos y relaciones con los otros, pero también la capacidad de la persona para obtener del ambiente aquello que necesita.</a:t>
            </a:r>
          </a:p>
          <a:p>
            <a:pPr algn="just">
              <a:buNone/>
            </a:pPr>
            <a:endParaRPr lang="es-CO" sz="2000" dirty="0" smtClean="0">
              <a:latin typeface="Gill Sans MT" pitchFamily="34" charset="0"/>
            </a:endParaRPr>
          </a:p>
          <a:p>
            <a:pPr algn="just"/>
            <a:r>
              <a:rPr lang="es-CO" sz="2000" b="1" dirty="0" smtClean="0">
                <a:latin typeface="Gill Sans MT" pitchFamily="34" charset="0"/>
              </a:rPr>
              <a:t>EL SUELO; </a:t>
            </a:r>
            <a:r>
              <a:rPr lang="es-CO" sz="2000" dirty="0" smtClean="0">
                <a:latin typeface="Gill Sans MT" pitchFamily="34" charset="0"/>
              </a:rPr>
              <a:t>representa la realidad, el piso donde uno se instala.</a:t>
            </a:r>
            <a:endParaRPr lang="es-CO" sz="2000" dirty="0">
              <a:latin typeface="Gill Sans MT"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l="29358" t="54226" r="52767" b="24956"/>
          <a:stretch>
            <a:fillRect/>
          </a:stretch>
        </p:blipFill>
        <p:spPr bwMode="auto">
          <a:xfrm>
            <a:off x="251520" y="476672"/>
            <a:ext cx="8892480" cy="3456384"/>
          </a:xfrm>
          <a:prstGeom prst="rect">
            <a:avLst/>
          </a:prstGeom>
          <a:noFill/>
          <a:ln w="9525">
            <a:noFill/>
            <a:miter lim="800000"/>
            <a:headEnd/>
            <a:tailEnd/>
          </a:ln>
        </p:spPr>
      </p:pic>
      <p:sp>
        <p:nvSpPr>
          <p:cNvPr id="5" name="4 CuadroTexto"/>
          <p:cNvSpPr txBox="1"/>
          <p:nvPr/>
        </p:nvSpPr>
        <p:spPr>
          <a:xfrm>
            <a:off x="356102" y="4077072"/>
            <a:ext cx="8138959" cy="2308324"/>
          </a:xfrm>
          <a:prstGeom prst="rect">
            <a:avLst/>
          </a:prstGeom>
          <a:noFill/>
        </p:spPr>
        <p:txBody>
          <a:bodyPr wrap="none" rtlCol="0">
            <a:spAutoFit/>
          </a:bodyPr>
          <a:lstStyle/>
          <a:p>
            <a:pPr algn="just">
              <a:buFont typeface="Arial" pitchFamily="34" charset="0"/>
              <a:buChar char="•"/>
            </a:pPr>
            <a:r>
              <a:rPr lang="es-CO" dirty="0" smtClean="0">
                <a:latin typeface="Gill Sans MT" pitchFamily="34" charset="0"/>
              </a:rPr>
              <a:t> Es positivo que el tronco sea en ambos lados curso porque eso significa flexibilidad </a:t>
            </a:r>
          </a:p>
          <a:p>
            <a:pPr algn="just"/>
            <a:r>
              <a:rPr lang="es-CO" dirty="0" smtClean="0">
                <a:latin typeface="Gill Sans MT" pitchFamily="34" charset="0"/>
              </a:rPr>
              <a:t>y adaptación al ambiente, cuando aparece un tronco recto significa inflexibilidad</a:t>
            </a:r>
          </a:p>
          <a:p>
            <a:pPr algn="just"/>
            <a:r>
              <a:rPr lang="es-CO" dirty="0" smtClean="0">
                <a:latin typeface="Gill Sans MT" pitchFamily="34" charset="0"/>
              </a:rPr>
              <a:t>Mucho autocontrol y rigidez, se suma a este análisis otros factores tales como el </a:t>
            </a:r>
          </a:p>
          <a:p>
            <a:pPr algn="just"/>
            <a:r>
              <a:rPr lang="es-CO" dirty="0" smtClean="0">
                <a:latin typeface="Gill Sans MT" pitchFamily="34" charset="0"/>
              </a:rPr>
              <a:t>Tamaño, la ubicación en la hoja, la calidad del trazo.</a:t>
            </a:r>
          </a:p>
          <a:p>
            <a:pPr algn="just"/>
            <a:endParaRPr lang="es-CO" dirty="0" smtClean="0">
              <a:latin typeface="Gill Sans MT" pitchFamily="34" charset="0"/>
            </a:endParaRPr>
          </a:p>
          <a:p>
            <a:pPr algn="just">
              <a:buFont typeface="Arial" pitchFamily="34" charset="0"/>
              <a:buChar char="•"/>
            </a:pPr>
            <a:r>
              <a:rPr lang="es-CO" dirty="0" smtClean="0">
                <a:latin typeface="Gill Sans MT" pitchFamily="34" charset="0"/>
              </a:rPr>
              <a:t> Un árbol débil, es un árbol con trazos interrumpidos, tamaño pequeño, mal trazado </a:t>
            </a:r>
          </a:p>
          <a:p>
            <a:pPr algn="just"/>
            <a:r>
              <a:rPr lang="es-CO" dirty="0" smtClean="0">
                <a:latin typeface="Gill Sans MT" pitchFamily="34" charset="0"/>
              </a:rPr>
              <a:t>En su estructura, si las raíces están fuera implica la necesidad de afianzarse en el </a:t>
            </a:r>
          </a:p>
          <a:p>
            <a:pPr algn="just"/>
            <a:r>
              <a:rPr lang="es-CO" dirty="0" smtClean="0">
                <a:latin typeface="Gill Sans MT" pitchFamily="34" charset="0"/>
              </a:rPr>
              <a:t>Ambiente muy marcada.</a:t>
            </a:r>
            <a:endParaRPr lang="es-CO" dirty="0">
              <a:latin typeface="Gill Sans MT" pitchFamily="34" charset="0"/>
            </a:endParaRPr>
          </a:p>
        </p:txBody>
      </p:sp>
      <p:sp>
        <p:nvSpPr>
          <p:cNvPr id="7" name="1 Título"/>
          <p:cNvSpPr>
            <a:spLocks noGrp="1"/>
          </p:cNvSpPr>
          <p:nvPr>
            <p:ph type="title"/>
          </p:nvPr>
        </p:nvSpPr>
        <p:spPr>
          <a:xfrm>
            <a:off x="4211960" y="332656"/>
            <a:ext cx="2612976" cy="936104"/>
          </a:xfrm>
        </p:spPr>
        <p:txBody>
          <a:bodyPr/>
          <a:lstStyle/>
          <a:p>
            <a:pPr algn="r"/>
            <a:r>
              <a:rPr lang="es-CO" dirty="0" smtClean="0"/>
              <a:t>Ejemplo</a:t>
            </a:r>
            <a:endParaRPr lang="es-CO"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pic>
        <p:nvPicPr>
          <p:cNvPr id="4" name="Cómo pasar los test de personalidad   Entrevista.wmv">
            <a:hlinkClick r:id="" action="ppaction://media"/>
          </p:cNvPr>
          <p:cNvPicPr>
            <a:picLocks noGrp="1" noRot="1" noChangeAspect="1"/>
          </p:cNvPicPr>
          <p:nvPr>
            <p:ph idx="1"/>
            <a:videoFile r:link="rId1"/>
          </p:nvPr>
        </p:nvPicPr>
        <p:blipFill>
          <a:blip r:embed="rId3" cstate="print"/>
          <a:stretch>
            <a:fillRect/>
          </a:stretch>
        </p:blipFill>
        <p:spPr>
          <a:xfrm>
            <a:off x="0" y="836712"/>
            <a:ext cx="9144000" cy="60212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85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r"/>
            <a:r>
              <a:rPr lang="es-CO" sz="4000" dirty="0" err="1" smtClean="0">
                <a:latin typeface="Gill Sans MT" pitchFamily="34" charset="0"/>
              </a:rPr>
              <a:t>Tips</a:t>
            </a:r>
            <a:r>
              <a:rPr lang="es-CO" sz="4000" dirty="0" smtClean="0">
                <a:latin typeface="Gill Sans MT" pitchFamily="34" charset="0"/>
              </a:rPr>
              <a:t> a la hora de enfrentarse a los Test de Personalidad</a:t>
            </a:r>
            <a:endParaRPr lang="es-CO" sz="4000" dirty="0">
              <a:latin typeface="Gill Sans MT" pitchFamily="34" charset="0"/>
            </a:endParaRPr>
          </a:p>
        </p:txBody>
      </p:sp>
      <p:sp>
        <p:nvSpPr>
          <p:cNvPr id="3" name="2 Marcador de contenido"/>
          <p:cNvSpPr>
            <a:spLocks noGrp="1"/>
          </p:cNvSpPr>
          <p:nvPr>
            <p:ph idx="1"/>
          </p:nvPr>
        </p:nvSpPr>
        <p:spPr/>
        <p:txBody>
          <a:bodyPr>
            <a:normAutofit/>
          </a:bodyPr>
          <a:lstStyle/>
          <a:p>
            <a:r>
              <a:rPr lang="es-CO" sz="2400" dirty="0" smtClean="0">
                <a:latin typeface="Gill Sans MT" pitchFamily="34" charset="0"/>
              </a:rPr>
              <a:t>En los test de personalidad hay que responder con sinceridad. No intentes manipularlos para dar una imagen determinada. Todos tienen sistemas que evalúan la sinceridad en las respuestas.</a:t>
            </a:r>
          </a:p>
          <a:p>
            <a:endParaRPr lang="es-CO" sz="2400" dirty="0" smtClean="0">
              <a:latin typeface="Gill Sans MT" pitchFamily="34" charset="0"/>
            </a:endParaRPr>
          </a:p>
          <a:p>
            <a:r>
              <a:rPr lang="es-CO" sz="2400" dirty="0" smtClean="0">
                <a:latin typeface="Gill Sans MT" pitchFamily="34" charset="0"/>
              </a:rPr>
              <a:t>Dentro de la sinceridad, ¿entra el dar respuestas políticamente incorrectas? Sí, nadie es perfecto y los seleccionadores no se fiarán de alguien intachable.</a:t>
            </a:r>
          </a:p>
          <a:p>
            <a:endParaRPr lang="es-CO" sz="2400" dirty="0">
              <a:latin typeface="Gill Sans MT"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algn="r"/>
            <a:r>
              <a:rPr lang="es-CO" sz="4000" dirty="0" err="1" smtClean="0">
                <a:latin typeface="Gill Sans MT" pitchFamily="34" charset="0"/>
              </a:rPr>
              <a:t>Tips</a:t>
            </a:r>
            <a:r>
              <a:rPr lang="es-CO" sz="4000" dirty="0" smtClean="0">
                <a:latin typeface="Gill Sans MT" pitchFamily="34" charset="0"/>
              </a:rPr>
              <a:t> a la hora de enfrentarse a los Test de Personalidad</a:t>
            </a:r>
            <a:endParaRPr lang="es-CO" sz="4000" dirty="0">
              <a:latin typeface="Gill Sans MT" pitchFamily="34" charset="0"/>
            </a:endParaRPr>
          </a:p>
        </p:txBody>
      </p:sp>
      <p:sp>
        <p:nvSpPr>
          <p:cNvPr id="3" name="2 Marcador de contenido"/>
          <p:cNvSpPr>
            <a:spLocks noGrp="1"/>
          </p:cNvSpPr>
          <p:nvPr>
            <p:ph idx="1"/>
          </p:nvPr>
        </p:nvSpPr>
        <p:spPr/>
        <p:txBody>
          <a:bodyPr>
            <a:normAutofit/>
          </a:bodyPr>
          <a:lstStyle/>
          <a:p>
            <a:r>
              <a:rPr lang="es-CO" sz="1800" dirty="0" smtClean="0">
                <a:latin typeface="Gill Sans MT" pitchFamily="34" charset="0"/>
              </a:rPr>
              <a:t>No abusar de los "No sé" o respuestas que no te impliquen en ninguna postura. Evita, en lo posible, marcar la opción de indecisión, porque puede dar una imagen de persona poco decidida. Si ninguna de las alternativas que le ofrecen como respuesta corresponde con su forma de ser, escoja la que más se aproxime.</a:t>
            </a:r>
          </a:p>
          <a:p>
            <a:endParaRPr lang="es-CO" sz="1800" dirty="0" smtClean="0">
              <a:latin typeface="Gill Sans MT" pitchFamily="34" charset="0"/>
            </a:endParaRPr>
          </a:p>
          <a:p>
            <a:r>
              <a:rPr lang="es-CO" sz="1800" dirty="0" smtClean="0">
                <a:latin typeface="Gill Sans MT" pitchFamily="34" charset="0"/>
              </a:rPr>
              <a:t>Sé espontáneo, no pienses demasiado las respuestas. La experiencia demuestra que cuanto más se piensan las respuestas más cerca estamos de cometer un sesgo o de dejarse llevar por un fenómeno llamado "deseabilidad social". La deseabilidad consiste en contestar el test dando la imagen que el candidato cree que es socialmente aceptada.</a:t>
            </a:r>
          </a:p>
          <a:p>
            <a:endParaRPr lang="es-CO" sz="1800" dirty="0" smtClean="0">
              <a:latin typeface="Gill Sans MT" pitchFamily="34" charset="0"/>
            </a:endParaRPr>
          </a:p>
          <a:p>
            <a:r>
              <a:rPr lang="es-CO" sz="1800" dirty="0" smtClean="0">
                <a:latin typeface="Gill Sans MT" pitchFamily="34" charset="0"/>
              </a:rPr>
              <a:t>Tener claro que hay algunos rasgos que las empresas siempre buscan como la motivación, la responsabilidad, la capacidad de integración en un equipo de personas y la capacidad para aprender.</a:t>
            </a:r>
          </a:p>
          <a:p>
            <a:endParaRPr lang="es-CO" sz="1800" dirty="0">
              <a:latin typeface="Gill Sans MT"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r"/>
            <a:r>
              <a:rPr lang="es-CO" b="1" dirty="0" smtClean="0"/>
              <a:t>MIL GRACIAS</a:t>
            </a:r>
            <a:endParaRPr lang="es-CO" b="1" dirty="0"/>
          </a:p>
        </p:txBody>
      </p:sp>
      <p:pic>
        <p:nvPicPr>
          <p:cNvPr id="13314" name="Picture 2" descr="http://psicoblog.com/wp-content/2012/03/tipos_de_personalidad_Myers.jpg"/>
          <p:cNvPicPr>
            <a:picLocks noChangeAspect="1" noChangeArrowheads="1"/>
          </p:cNvPicPr>
          <p:nvPr/>
        </p:nvPicPr>
        <p:blipFill>
          <a:blip r:embed="rId2" cstate="print"/>
          <a:srcRect/>
          <a:stretch>
            <a:fillRect/>
          </a:stretch>
        </p:blipFill>
        <p:spPr bwMode="auto">
          <a:xfrm>
            <a:off x="0" y="1772816"/>
            <a:ext cx="9144000" cy="359092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509</TotalTime>
  <Words>1503</Words>
  <Application>Microsoft Office PowerPoint</Application>
  <PresentationFormat>Presentación en pantalla (4:3)</PresentationFormat>
  <Paragraphs>127</Paragraphs>
  <Slides>28</Slides>
  <Notes>0</Notes>
  <HiddenSlides>0</HiddenSlides>
  <MMClips>1</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Flujo</vt:lpstr>
      <vt:lpstr>Pruebas de conocimiento y test de personalidad</vt:lpstr>
      <vt:lpstr>Ejercicio</vt:lpstr>
      <vt:lpstr>Pregunta 2</vt:lpstr>
      <vt:lpstr>Pregunta 3</vt:lpstr>
      <vt:lpstr>Pregunta 4</vt:lpstr>
      <vt:lpstr>Pregunta 5</vt:lpstr>
      <vt:lpstr>Pregunta 6</vt:lpstr>
      <vt:lpstr>Pruebas Profesionales o de conocimiento</vt:lpstr>
      <vt:lpstr>Como se Utilizan?</vt:lpstr>
      <vt:lpstr>Test de personalidad</vt:lpstr>
      <vt:lpstr>Diapositiva 11</vt:lpstr>
      <vt:lpstr>Finalidad</vt:lpstr>
      <vt:lpstr>Algunos Aspectos Generales a la hora de Evaluar</vt:lpstr>
      <vt:lpstr>TIPOS DE TEST DE PERSONALIDAD</vt:lpstr>
      <vt:lpstr>Test de personalidad introspectivos </vt:lpstr>
      <vt:lpstr>Test de personalidad introspectivos </vt:lpstr>
      <vt:lpstr>Test de personalidad proyectivos </vt:lpstr>
      <vt:lpstr>Algunas pruebas Utilizadas</vt:lpstr>
      <vt:lpstr>Algunos ejemplos de las preguntas que se plantean</vt:lpstr>
      <vt:lpstr>Test de Personalidad</vt:lpstr>
      <vt:lpstr>Test de personalidad proyectivo</vt:lpstr>
      <vt:lpstr>Test de personalidad proyectivo</vt:lpstr>
      <vt:lpstr>Diapositiva 23</vt:lpstr>
      <vt:lpstr>Ejemplo</vt:lpstr>
      <vt:lpstr>Diapositiva 25</vt:lpstr>
      <vt:lpstr>Tips a la hora de enfrentarse a los Test de Personalidad</vt:lpstr>
      <vt:lpstr>Tips a la hora de enfrentarse a los Test de Personalidad</vt:lpstr>
      <vt:lpstr>MIL GRACIAS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Laura</dc:creator>
  <cp:lastModifiedBy>laura marcela vanegas garcia</cp:lastModifiedBy>
  <cp:revision>49</cp:revision>
  <dcterms:created xsi:type="dcterms:W3CDTF">2014-11-18T21:03:59Z</dcterms:created>
  <dcterms:modified xsi:type="dcterms:W3CDTF">2014-11-26T15:58:27Z</dcterms:modified>
</cp:coreProperties>
</file>