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2.xml" ContentType="application/vnd.openxmlformats-officedocument.themeOverride+xml"/>
  <Override PartName="/ppt/notesSlides/notesSlide3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3.xml" ContentType="application/vnd.openxmlformats-officedocument.themeOverride+xml"/>
  <Override PartName="/ppt/notesSlides/notesSlide4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4.xml" ContentType="application/vnd.openxmlformats-officedocument.themeOverride+xml"/>
  <Override PartName="/ppt/notesSlides/notesSlide5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theme/themeOverride5.xml" ContentType="application/vnd.openxmlformats-officedocument.themeOverride+xml"/>
  <Override PartName="/ppt/notesSlides/notesSlide6.xml" ContentType="application/vnd.openxmlformats-officedocument.presentationml.notesSlid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theme/themeOverride6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0"/>
  </p:notesMasterIdLst>
  <p:sldIdLst>
    <p:sldId id="412" r:id="rId2"/>
    <p:sldId id="668" r:id="rId3"/>
    <p:sldId id="687" r:id="rId4"/>
    <p:sldId id="688" r:id="rId5"/>
    <p:sldId id="689" r:id="rId6"/>
    <p:sldId id="690" r:id="rId7"/>
    <p:sldId id="691" r:id="rId8"/>
    <p:sldId id="686" r:id="rId9"/>
  </p:sldIdLst>
  <p:sldSz cx="12192000" cy="6858000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004F76"/>
    <a:srgbClr val="005782"/>
    <a:srgbClr val="006699"/>
    <a:srgbClr val="33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059" autoAdjust="0"/>
    <p:restoredTop sz="94274"/>
  </p:normalViewPr>
  <p:slideViewPr>
    <p:cSldViewPr snapToGrid="0" snapToObjects="1">
      <p:cViewPr varScale="1">
        <p:scale>
          <a:sx n="110" d="100"/>
          <a:sy n="110" d="100"/>
        </p:scale>
        <p:origin x="168" y="9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oleObject" Target="file:///D:\aa_FINANCIERA%202016\eXCEL%20PARA%20LA%20PRESENTACI&#211;N%20qU&#205;MICA.xlsx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oleObject" Target="file:///D:\aa_FINANCIERA%202016\eXCEL%20PARA%20LA%20PRESENTACI&#211;N%20qU&#205;MICA.xlsx" TargetMode="Externa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.xm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oleObject" Target="file:///D:\aa_FINANCIERA%202016\eXCEL%20PARA%20LA%20PRESENTACI&#211;N%20qU&#205;MICA.xlsx" TargetMode="Externa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4.xml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oleObject" Target="file:///D:\aa_FINANCIERA%202016\eXCEL%20PARA%20LA%20PRESENTACI&#211;N%20qU&#205;MICA.xlsx" TargetMode="Externa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5.xml"/><Relationship Id="rId2" Type="http://schemas.microsoft.com/office/2011/relationships/chartColorStyle" Target="colors5.xml"/><Relationship Id="rId1" Type="http://schemas.microsoft.com/office/2011/relationships/chartStyle" Target="style5.xml"/><Relationship Id="rId4" Type="http://schemas.openxmlformats.org/officeDocument/2006/relationships/oleObject" Target="file:///D:\aa_FINANCIERA%202016\eXCEL%20PARA%20LA%20PRESENTACI&#211;N%20qU&#205;MICA.xlsx" TargetMode="Externa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6.xml"/><Relationship Id="rId2" Type="http://schemas.microsoft.com/office/2011/relationships/chartColorStyle" Target="colors6.xml"/><Relationship Id="rId1" Type="http://schemas.microsoft.com/office/2011/relationships/chartStyle" Target="style6.xml"/><Relationship Id="rId4" Type="http://schemas.openxmlformats.org/officeDocument/2006/relationships/oleObject" Target="file:///D:\aa_FINANCIERA%202016\eXCEL%20PARA%20LA%20PRESENTACI&#211;N%20qU&#205;MICA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10"/>
      <c:rotY val="0"/>
      <c:depthPercent val="100"/>
      <c:rAngAx val="0"/>
    </c:view3D>
    <c:floor>
      <c:thickness val="0"/>
      <c:spPr>
        <a:solidFill>
          <a:schemeClr val="lt1"/>
        </a:solidFill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dLbls>
          <c:showLegendKey val="0"/>
          <c:showVal val="1"/>
          <c:showCatName val="0"/>
          <c:showSerName val="0"/>
          <c:showPercent val="0"/>
          <c:showBubbleSize val="0"/>
        </c:dLbls>
        <c:gapWidth val="160"/>
        <c:gapDepth val="0"/>
        <c:shape val="box"/>
        <c:axId val="1106537616"/>
        <c:axId val="1106544144"/>
        <c:axId val="0"/>
      </c:bar3DChart>
      <c:catAx>
        <c:axId val="11065376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Helvetica" panose="020B0604020202030204" pitchFamily="34" charset="0"/>
                <a:ea typeface="+mn-ea"/>
                <a:cs typeface="+mn-cs"/>
              </a:defRPr>
            </a:pPr>
            <a:endParaRPr lang="es-CO"/>
          </a:p>
        </c:txPr>
        <c:crossAx val="1106544144"/>
        <c:crosses val="autoZero"/>
        <c:auto val="1"/>
        <c:lblAlgn val="ctr"/>
        <c:lblOffset val="100"/>
        <c:noMultiLvlLbl val="0"/>
      </c:catAx>
      <c:valAx>
        <c:axId val="1106544144"/>
        <c:scaling>
          <c:orientation val="minMax"/>
        </c:scaling>
        <c:delete val="1"/>
        <c:axPos val="l"/>
        <c:numFmt formatCode="_(&quot;$&quot;* #,##0.00_);_(&quot;$&quot;* \(#,##0.00\);_(&quot;$&quot;* &quot;-&quot;??_);_(@_)" sourceLinked="1"/>
        <c:majorTickMark val="none"/>
        <c:minorTickMark val="none"/>
        <c:tickLblPos val="nextTo"/>
        <c:crossAx val="11065376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O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10"/>
      <c:rotY val="0"/>
      <c:depthPercent val="100"/>
      <c:rAngAx val="0"/>
    </c:view3D>
    <c:floor>
      <c:thickness val="0"/>
      <c:spPr>
        <a:solidFill>
          <a:schemeClr val="lt1"/>
        </a:solidFill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dLbls>
          <c:showLegendKey val="0"/>
          <c:showVal val="1"/>
          <c:showCatName val="0"/>
          <c:showSerName val="0"/>
          <c:showPercent val="0"/>
          <c:showBubbleSize val="0"/>
        </c:dLbls>
        <c:gapWidth val="160"/>
        <c:gapDepth val="0"/>
        <c:shape val="box"/>
        <c:axId val="1227957456"/>
        <c:axId val="1227956368"/>
        <c:axId val="0"/>
      </c:bar3DChart>
      <c:catAx>
        <c:axId val="12279574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Helvetica" panose="020B0604020202030204" pitchFamily="34" charset="0"/>
                <a:ea typeface="+mn-ea"/>
                <a:cs typeface="+mn-cs"/>
              </a:defRPr>
            </a:pPr>
            <a:endParaRPr lang="es-CO"/>
          </a:p>
        </c:txPr>
        <c:crossAx val="1227956368"/>
        <c:crosses val="autoZero"/>
        <c:auto val="1"/>
        <c:lblAlgn val="ctr"/>
        <c:lblOffset val="100"/>
        <c:noMultiLvlLbl val="0"/>
      </c:catAx>
      <c:valAx>
        <c:axId val="1227956368"/>
        <c:scaling>
          <c:orientation val="minMax"/>
        </c:scaling>
        <c:delete val="1"/>
        <c:axPos val="l"/>
        <c:numFmt formatCode="_(&quot;$&quot;* #,##0.00_);_(&quot;$&quot;* \(#,##0.00\);_(&quot;$&quot;* &quot;-&quot;??_);_(@_)" sourceLinked="1"/>
        <c:majorTickMark val="none"/>
        <c:minorTickMark val="none"/>
        <c:tickLblPos val="nextTo"/>
        <c:crossAx val="12279574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O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10"/>
      <c:rotY val="0"/>
      <c:depthPercent val="100"/>
      <c:rAngAx val="0"/>
    </c:view3D>
    <c:floor>
      <c:thickness val="0"/>
      <c:spPr>
        <a:solidFill>
          <a:schemeClr val="lt1"/>
        </a:solidFill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dLbls>
          <c:showLegendKey val="0"/>
          <c:showVal val="1"/>
          <c:showCatName val="0"/>
          <c:showSerName val="0"/>
          <c:showPercent val="0"/>
          <c:showBubbleSize val="0"/>
        </c:dLbls>
        <c:gapWidth val="160"/>
        <c:gapDepth val="0"/>
        <c:shape val="box"/>
        <c:axId val="1227959632"/>
        <c:axId val="1227954192"/>
        <c:axId val="0"/>
      </c:bar3DChart>
      <c:catAx>
        <c:axId val="12279596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Helvetica" panose="020B0604020202030204" pitchFamily="34" charset="0"/>
                <a:ea typeface="+mn-ea"/>
                <a:cs typeface="+mn-cs"/>
              </a:defRPr>
            </a:pPr>
            <a:endParaRPr lang="es-CO"/>
          </a:p>
        </c:txPr>
        <c:crossAx val="1227954192"/>
        <c:crosses val="autoZero"/>
        <c:auto val="1"/>
        <c:lblAlgn val="ctr"/>
        <c:lblOffset val="100"/>
        <c:noMultiLvlLbl val="0"/>
      </c:catAx>
      <c:valAx>
        <c:axId val="1227954192"/>
        <c:scaling>
          <c:orientation val="minMax"/>
        </c:scaling>
        <c:delete val="1"/>
        <c:axPos val="l"/>
        <c:numFmt formatCode="_(&quot;$&quot;* #,##0.00_);_(&quot;$&quot;* \(#,##0.00\);_(&quot;$&quot;* &quot;-&quot;??_);_(@_)" sourceLinked="1"/>
        <c:majorTickMark val="none"/>
        <c:minorTickMark val="none"/>
        <c:tickLblPos val="nextTo"/>
        <c:crossAx val="12279596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O"/>
    </a:p>
  </c:txPr>
  <c:externalData r:id="rId4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10"/>
      <c:rotY val="0"/>
      <c:depthPercent val="100"/>
      <c:rAngAx val="0"/>
    </c:view3D>
    <c:floor>
      <c:thickness val="0"/>
      <c:spPr>
        <a:solidFill>
          <a:schemeClr val="lt1"/>
        </a:solidFill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dLbls>
          <c:showLegendKey val="0"/>
          <c:showVal val="1"/>
          <c:showCatName val="0"/>
          <c:showSerName val="0"/>
          <c:showPercent val="0"/>
          <c:showBubbleSize val="0"/>
        </c:dLbls>
        <c:gapWidth val="160"/>
        <c:gapDepth val="0"/>
        <c:shape val="box"/>
        <c:axId val="1227955280"/>
        <c:axId val="1227955824"/>
        <c:axId val="0"/>
      </c:bar3DChart>
      <c:catAx>
        <c:axId val="12279552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Helvetica" panose="020B0604020202030204" pitchFamily="34" charset="0"/>
                <a:ea typeface="+mn-ea"/>
                <a:cs typeface="+mn-cs"/>
              </a:defRPr>
            </a:pPr>
            <a:endParaRPr lang="es-CO"/>
          </a:p>
        </c:txPr>
        <c:crossAx val="1227955824"/>
        <c:crosses val="autoZero"/>
        <c:auto val="1"/>
        <c:lblAlgn val="ctr"/>
        <c:lblOffset val="100"/>
        <c:noMultiLvlLbl val="0"/>
      </c:catAx>
      <c:valAx>
        <c:axId val="1227955824"/>
        <c:scaling>
          <c:orientation val="minMax"/>
        </c:scaling>
        <c:delete val="1"/>
        <c:axPos val="l"/>
        <c:numFmt formatCode="_(&quot;$&quot;* #,##0.00_);_(&quot;$&quot;* \(#,##0.00\);_(&quot;$&quot;* &quot;-&quot;??_);_(@_)" sourceLinked="1"/>
        <c:majorTickMark val="none"/>
        <c:minorTickMark val="none"/>
        <c:tickLblPos val="nextTo"/>
        <c:crossAx val="122795528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O"/>
    </a:p>
  </c:txPr>
  <c:externalData r:id="rId4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10"/>
      <c:rotY val="0"/>
      <c:depthPercent val="100"/>
      <c:rAngAx val="0"/>
    </c:view3D>
    <c:floor>
      <c:thickness val="0"/>
      <c:spPr>
        <a:solidFill>
          <a:schemeClr val="lt1"/>
        </a:solidFill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dLbls>
          <c:showLegendKey val="0"/>
          <c:showVal val="1"/>
          <c:showCatName val="0"/>
          <c:showSerName val="0"/>
          <c:showPercent val="0"/>
          <c:showBubbleSize val="0"/>
        </c:dLbls>
        <c:gapWidth val="160"/>
        <c:gapDepth val="0"/>
        <c:shape val="box"/>
        <c:axId val="1106546864"/>
        <c:axId val="1106541968"/>
        <c:axId val="0"/>
      </c:bar3DChart>
      <c:catAx>
        <c:axId val="11065468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Helvetica" panose="020B0604020202030204" pitchFamily="34" charset="0"/>
                <a:ea typeface="+mn-ea"/>
                <a:cs typeface="+mn-cs"/>
              </a:defRPr>
            </a:pPr>
            <a:endParaRPr lang="es-CO"/>
          </a:p>
        </c:txPr>
        <c:crossAx val="1106541968"/>
        <c:crosses val="autoZero"/>
        <c:auto val="1"/>
        <c:lblAlgn val="ctr"/>
        <c:lblOffset val="100"/>
        <c:noMultiLvlLbl val="0"/>
      </c:catAx>
      <c:valAx>
        <c:axId val="1106541968"/>
        <c:scaling>
          <c:orientation val="minMax"/>
        </c:scaling>
        <c:delete val="1"/>
        <c:axPos val="l"/>
        <c:numFmt formatCode="_(&quot;$&quot;* #,##0.00_);_(&quot;$&quot;* \(#,##0.00\);_(&quot;$&quot;* &quot;-&quot;??_);_(@_)" sourceLinked="1"/>
        <c:majorTickMark val="none"/>
        <c:minorTickMark val="none"/>
        <c:tickLblPos val="nextTo"/>
        <c:crossAx val="11065468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O"/>
    </a:p>
  </c:txPr>
  <c:externalData r:id="rId4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10"/>
      <c:rotY val="0"/>
      <c:depthPercent val="100"/>
      <c:rAngAx val="0"/>
    </c:view3D>
    <c:floor>
      <c:thickness val="0"/>
      <c:spPr>
        <a:solidFill>
          <a:schemeClr val="lt1"/>
        </a:solidFill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dLbls>
          <c:showLegendKey val="0"/>
          <c:showVal val="1"/>
          <c:showCatName val="0"/>
          <c:showSerName val="0"/>
          <c:showPercent val="0"/>
          <c:showBubbleSize val="0"/>
        </c:dLbls>
        <c:gapWidth val="160"/>
        <c:gapDepth val="0"/>
        <c:shape val="box"/>
        <c:axId val="928087632"/>
        <c:axId val="928093072"/>
        <c:axId val="0"/>
      </c:bar3DChart>
      <c:catAx>
        <c:axId val="9280876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Helvetica" panose="020B0604020202030204" pitchFamily="34" charset="0"/>
                <a:ea typeface="+mn-ea"/>
                <a:cs typeface="+mn-cs"/>
              </a:defRPr>
            </a:pPr>
            <a:endParaRPr lang="es-CO"/>
          </a:p>
        </c:txPr>
        <c:crossAx val="928093072"/>
        <c:crosses val="autoZero"/>
        <c:auto val="1"/>
        <c:lblAlgn val="ctr"/>
        <c:lblOffset val="100"/>
        <c:noMultiLvlLbl val="0"/>
      </c:catAx>
      <c:valAx>
        <c:axId val="928093072"/>
        <c:scaling>
          <c:orientation val="minMax"/>
        </c:scaling>
        <c:delete val="1"/>
        <c:axPos val="l"/>
        <c:numFmt formatCode="_(&quot;$&quot;* #,##0.00_);_(&quot;$&quot;* \(#,##0.00\);_(&quot;$&quot;* &quot;-&quot;??_);_(@_)" sourceLinked="1"/>
        <c:majorTickMark val="none"/>
        <c:minorTickMark val="none"/>
        <c:tickLblPos val="nextTo"/>
        <c:crossAx val="9280876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O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8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b="1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/>
    <cs:defRPr sz="900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>
      <cs:styleClr val="auto"/>
    </cs:effectRef>
    <cs:fontRef idx="minor">
      <a:schemeClr val="dk1"/>
    </cs:fontRef>
    <cs:spPr>
      <a:pattFill prst="narHorz">
        <a:fgClr>
          <a:schemeClr val="phClr"/>
        </a:fgClr>
        <a:bgClr>
          <a:schemeClr val="phClr">
            <a:lumMod val="20000"/>
            <a:lumOff val="80000"/>
          </a:schemeClr>
        </a:bgClr>
      </a:pattFill>
      <a:effectLst>
        <a:innerShdw blurRad="114300">
          <a:schemeClr val="phClr"/>
        </a:innerShdw>
      </a:effectLst>
    </cs:spPr>
  </cs:dataPoint>
  <cs:dataPoint3D>
    <cs:lnRef idx="0">
      <cs:styleClr val="auto"/>
    </cs:lnRef>
    <cs:fillRef idx="0">
      <cs:styleClr val="auto"/>
    </cs:fillRef>
    <cs:effectRef idx="0"/>
    <cs:fontRef idx="minor">
      <a:schemeClr val="tx1"/>
    </cs:fontRef>
    <cs:spPr>
      <a:pattFill prst="ltDnDiag">
        <a:fgClr>
          <a:schemeClr val="phClr"/>
        </a:fgClr>
        <a:bgClr>
          <a:schemeClr val="phClr">
            <a:lumMod val="20000"/>
            <a:lumOff val="80000"/>
          </a:schemeClr>
        </a:bgClr>
      </a:pattFill>
      <a:ln>
        <a:solidFill>
          <a:schemeClr val="phClr"/>
        </a:solidFill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solidFill>
        <a:schemeClr val="lt1"/>
      </a:solidFill>
      <a:sp3d/>
    </cs:spPr>
  </cs:floor>
  <cs:gridlineMajor>
    <cs:lnRef idx="0"/>
    <cs:fillRef idx="0"/>
    <cs:effectRef idx="0"/>
    <cs:fontRef idx="minor">
      <a:schemeClr val="dk1"/>
    </cs:fontRef>
    <cs:spPr>
      <a:ln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00" b="1" kern="1200" cap="all" spc="1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8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b="1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/>
    <cs:defRPr sz="900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>
      <cs:styleClr val="auto"/>
    </cs:effectRef>
    <cs:fontRef idx="minor">
      <a:schemeClr val="dk1"/>
    </cs:fontRef>
    <cs:spPr>
      <a:pattFill prst="narHorz">
        <a:fgClr>
          <a:schemeClr val="phClr"/>
        </a:fgClr>
        <a:bgClr>
          <a:schemeClr val="phClr">
            <a:lumMod val="20000"/>
            <a:lumOff val="80000"/>
          </a:schemeClr>
        </a:bgClr>
      </a:pattFill>
      <a:effectLst>
        <a:innerShdw blurRad="114300">
          <a:schemeClr val="phClr"/>
        </a:innerShdw>
      </a:effectLst>
    </cs:spPr>
  </cs:dataPoint>
  <cs:dataPoint3D>
    <cs:lnRef idx="0">
      <cs:styleClr val="auto"/>
    </cs:lnRef>
    <cs:fillRef idx="0">
      <cs:styleClr val="auto"/>
    </cs:fillRef>
    <cs:effectRef idx="0"/>
    <cs:fontRef idx="minor">
      <a:schemeClr val="tx1"/>
    </cs:fontRef>
    <cs:spPr>
      <a:pattFill prst="ltDnDiag">
        <a:fgClr>
          <a:schemeClr val="phClr"/>
        </a:fgClr>
        <a:bgClr>
          <a:schemeClr val="phClr">
            <a:lumMod val="20000"/>
            <a:lumOff val="80000"/>
          </a:schemeClr>
        </a:bgClr>
      </a:pattFill>
      <a:ln>
        <a:solidFill>
          <a:schemeClr val="phClr"/>
        </a:solidFill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solidFill>
        <a:schemeClr val="lt1"/>
      </a:solidFill>
      <a:sp3d/>
    </cs:spPr>
  </cs:floor>
  <cs:gridlineMajor>
    <cs:lnRef idx="0"/>
    <cs:fillRef idx="0"/>
    <cs:effectRef idx="0"/>
    <cs:fontRef idx="minor">
      <a:schemeClr val="dk1"/>
    </cs:fontRef>
    <cs:spPr>
      <a:ln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00" b="1" kern="1200" cap="all" spc="1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8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b="1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/>
    <cs:defRPr sz="900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>
      <cs:styleClr val="auto"/>
    </cs:effectRef>
    <cs:fontRef idx="minor">
      <a:schemeClr val="dk1"/>
    </cs:fontRef>
    <cs:spPr>
      <a:pattFill prst="narHorz">
        <a:fgClr>
          <a:schemeClr val="phClr"/>
        </a:fgClr>
        <a:bgClr>
          <a:schemeClr val="phClr">
            <a:lumMod val="20000"/>
            <a:lumOff val="80000"/>
          </a:schemeClr>
        </a:bgClr>
      </a:pattFill>
      <a:effectLst>
        <a:innerShdw blurRad="114300">
          <a:schemeClr val="phClr"/>
        </a:innerShdw>
      </a:effectLst>
    </cs:spPr>
  </cs:dataPoint>
  <cs:dataPoint3D>
    <cs:lnRef idx="0">
      <cs:styleClr val="auto"/>
    </cs:lnRef>
    <cs:fillRef idx="0">
      <cs:styleClr val="auto"/>
    </cs:fillRef>
    <cs:effectRef idx="0"/>
    <cs:fontRef idx="minor">
      <a:schemeClr val="tx1"/>
    </cs:fontRef>
    <cs:spPr>
      <a:pattFill prst="ltDnDiag">
        <a:fgClr>
          <a:schemeClr val="phClr"/>
        </a:fgClr>
        <a:bgClr>
          <a:schemeClr val="phClr">
            <a:lumMod val="20000"/>
            <a:lumOff val="80000"/>
          </a:schemeClr>
        </a:bgClr>
      </a:pattFill>
      <a:ln>
        <a:solidFill>
          <a:schemeClr val="phClr"/>
        </a:solidFill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solidFill>
        <a:schemeClr val="lt1"/>
      </a:solidFill>
      <a:sp3d/>
    </cs:spPr>
  </cs:floor>
  <cs:gridlineMajor>
    <cs:lnRef idx="0"/>
    <cs:fillRef idx="0"/>
    <cs:effectRef idx="0"/>
    <cs:fontRef idx="minor">
      <a:schemeClr val="dk1"/>
    </cs:fontRef>
    <cs:spPr>
      <a:ln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00" b="1" kern="1200" cap="all" spc="1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8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b="1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/>
    <cs:defRPr sz="900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>
      <cs:styleClr val="auto"/>
    </cs:effectRef>
    <cs:fontRef idx="minor">
      <a:schemeClr val="dk1"/>
    </cs:fontRef>
    <cs:spPr>
      <a:pattFill prst="narHorz">
        <a:fgClr>
          <a:schemeClr val="phClr"/>
        </a:fgClr>
        <a:bgClr>
          <a:schemeClr val="phClr">
            <a:lumMod val="20000"/>
            <a:lumOff val="80000"/>
          </a:schemeClr>
        </a:bgClr>
      </a:pattFill>
      <a:effectLst>
        <a:innerShdw blurRad="114300">
          <a:schemeClr val="phClr"/>
        </a:innerShdw>
      </a:effectLst>
    </cs:spPr>
  </cs:dataPoint>
  <cs:dataPoint3D>
    <cs:lnRef idx="0">
      <cs:styleClr val="auto"/>
    </cs:lnRef>
    <cs:fillRef idx="0">
      <cs:styleClr val="auto"/>
    </cs:fillRef>
    <cs:effectRef idx="0"/>
    <cs:fontRef idx="minor">
      <a:schemeClr val="tx1"/>
    </cs:fontRef>
    <cs:spPr>
      <a:pattFill prst="ltDnDiag">
        <a:fgClr>
          <a:schemeClr val="phClr"/>
        </a:fgClr>
        <a:bgClr>
          <a:schemeClr val="phClr">
            <a:lumMod val="20000"/>
            <a:lumOff val="80000"/>
          </a:schemeClr>
        </a:bgClr>
      </a:pattFill>
      <a:ln>
        <a:solidFill>
          <a:schemeClr val="phClr"/>
        </a:solidFill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solidFill>
        <a:schemeClr val="lt1"/>
      </a:solidFill>
      <a:sp3d/>
    </cs:spPr>
  </cs:floor>
  <cs:gridlineMajor>
    <cs:lnRef idx="0"/>
    <cs:fillRef idx="0"/>
    <cs:effectRef idx="0"/>
    <cs:fontRef idx="minor">
      <a:schemeClr val="dk1"/>
    </cs:fontRef>
    <cs:spPr>
      <a:ln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00" b="1" kern="1200" cap="all" spc="1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8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b="1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/>
    <cs:defRPr sz="900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>
      <cs:styleClr val="auto"/>
    </cs:effectRef>
    <cs:fontRef idx="minor">
      <a:schemeClr val="dk1"/>
    </cs:fontRef>
    <cs:spPr>
      <a:pattFill prst="narHorz">
        <a:fgClr>
          <a:schemeClr val="phClr"/>
        </a:fgClr>
        <a:bgClr>
          <a:schemeClr val="phClr">
            <a:lumMod val="20000"/>
            <a:lumOff val="80000"/>
          </a:schemeClr>
        </a:bgClr>
      </a:pattFill>
      <a:effectLst>
        <a:innerShdw blurRad="114300">
          <a:schemeClr val="phClr"/>
        </a:innerShdw>
      </a:effectLst>
    </cs:spPr>
  </cs:dataPoint>
  <cs:dataPoint3D>
    <cs:lnRef idx="0">
      <cs:styleClr val="auto"/>
    </cs:lnRef>
    <cs:fillRef idx="0">
      <cs:styleClr val="auto"/>
    </cs:fillRef>
    <cs:effectRef idx="0"/>
    <cs:fontRef idx="minor">
      <a:schemeClr val="tx1"/>
    </cs:fontRef>
    <cs:spPr>
      <a:pattFill prst="ltDnDiag">
        <a:fgClr>
          <a:schemeClr val="phClr"/>
        </a:fgClr>
        <a:bgClr>
          <a:schemeClr val="phClr">
            <a:lumMod val="20000"/>
            <a:lumOff val="80000"/>
          </a:schemeClr>
        </a:bgClr>
      </a:pattFill>
      <a:ln>
        <a:solidFill>
          <a:schemeClr val="phClr"/>
        </a:solidFill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solidFill>
        <a:schemeClr val="lt1"/>
      </a:solidFill>
      <a:sp3d/>
    </cs:spPr>
  </cs:floor>
  <cs:gridlineMajor>
    <cs:lnRef idx="0"/>
    <cs:fillRef idx="0"/>
    <cs:effectRef idx="0"/>
    <cs:fontRef idx="minor">
      <a:schemeClr val="dk1"/>
    </cs:fontRef>
    <cs:spPr>
      <a:ln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00" b="1" kern="1200" cap="all" spc="1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8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b="1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/>
    <cs:defRPr sz="900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>
      <cs:styleClr val="auto"/>
    </cs:effectRef>
    <cs:fontRef idx="minor">
      <a:schemeClr val="dk1"/>
    </cs:fontRef>
    <cs:spPr>
      <a:pattFill prst="narHorz">
        <a:fgClr>
          <a:schemeClr val="phClr"/>
        </a:fgClr>
        <a:bgClr>
          <a:schemeClr val="phClr">
            <a:lumMod val="20000"/>
            <a:lumOff val="80000"/>
          </a:schemeClr>
        </a:bgClr>
      </a:pattFill>
      <a:effectLst>
        <a:innerShdw blurRad="114300">
          <a:schemeClr val="phClr"/>
        </a:innerShdw>
      </a:effectLst>
    </cs:spPr>
  </cs:dataPoint>
  <cs:dataPoint3D>
    <cs:lnRef idx="0">
      <cs:styleClr val="auto"/>
    </cs:lnRef>
    <cs:fillRef idx="0">
      <cs:styleClr val="auto"/>
    </cs:fillRef>
    <cs:effectRef idx="0"/>
    <cs:fontRef idx="minor">
      <a:schemeClr val="tx1"/>
    </cs:fontRef>
    <cs:spPr>
      <a:pattFill prst="ltDnDiag">
        <a:fgClr>
          <a:schemeClr val="phClr"/>
        </a:fgClr>
        <a:bgClr>
          <a:schemeClr val="phClr">
            <a:lumMod val="20000"/>
            <a:lumOff val="80000"/>
          </a:schemeClr>
        </a:bgClr>
      </a:pattFill>
      <a:ln>
        <a:solidFill>
          <a:schemeClr val="phClr"/>
        </a:solidFill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solidFill>
        <a:schemeClr val="lt1"/>
      </a:solidFill>
      <a:sp3d/>
    </cs:spPr>
  </cs:floor>
  <cs:gridlineMajor>
    <cs:lnRef idx="0"/>
    <cs:fillRef idx="0"/>
    <cs:effectRef idx="0"/>
    <cs:fontRef idx="minor">
      <a:schemeClr val="dk1"/>
    </cs:fontRef>
    <cs:spPr>
      <a:ln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00" b="1" kern="1200" cap="all" spc="1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CC71ED-D355-C04E-9248-034E95D1F62D}" type="datetimeFigureOut">
              <a:rPr lang="es-ES_tradnl" smtClean="0"/>
              <a:t>26/07/2019</a:t>
            </a:fld>
            <a:endParaRPr lang="es-ES_tradn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DEADB2-78F2-1E46-B610-C081240E2F74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50488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F1DBB0-1007-4A80-849A-5477C05F571A}" type="slidenum">
              <a:rPr lang="es-CO" smtClean="0"/>
              <a:t>2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329095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F1DBB0-1007-4A80-849A-5477C05F571A}" type="slidenum">
              <a:rPr lang="es-CO" smtClean="0"/>
              <a:t>3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757986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F1DBB0-1007-4A80-849A-5477C05F571A}" type="slidenum">
              <a:rPr lang="es-CO" smtClean="0"/>
              <a:t>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9085992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F1DBB0-1007-4A80-849A-5477C05F571A}" type="slidenum">
              <a:rPr lang="es-CO" smtClean="0"/>
              <a:t>5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333551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F1DBB0-1007-4A80-849A-5477C05F571A}" type="slidenum">
              <a:rPr lang="es-CO" smtClean="0"/>
              <a:t>6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101474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F1DBB0-1007-4A80-849A-5477C05F571A}" type="slidenum">
              <a:rPr lang="es-CO" smtClean="0"/>
              <a:t>7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153135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_tradnl"/>
              <a:t>Clic para editar título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_tradnl"/>
              <a:t>Haga clic para modificar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DEDB-64A4-A84A-A487-5B0BC86FA6DF}" type="datetimeFigureOut">
              <a:rPr lang="es-ES_tradnl" smtClean="0"/>
              <a:t>26/07/2019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9F9B6-096E-5645-92DB-BB656EF5C2E7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2781470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DEDB-64A4-A84A-A487-5B0BC86FA6DF}" type="datetimeFigureOut">
              <a:rPr lang="es-ES_tradnl" smtClean="0"/>
              <a:t>26/07/2019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9F9B6-096E-5645-92DB-BB656EF5C2E7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5392374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_tradnl"/>
              <a:t>Clic para editar título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DEDB-64A4-A84A-A487-5B0BC86FA6DF}" type="datetimeFigureOut">
              <a:rPr lang="es-ES_tradnl" smtClean="0"/>
              <a:t>26/07/2019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9F9B6-096E-5645-92DB-BB656EF5C2E7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5836049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DEDB-64A4-A84A-A487-5B0BC86FA6DF}" type="datetimeFigureOut">
              <a:rPr lang="es-ES_tradnl" smtClean="0"/>
              <a:t>26/07/2019</a:t>
            </a:fld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9F9B6-096E-5645-92DB-BB656EF5C2E7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0902762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_tradnl"/>
              <a:t>Clic para editar título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DEDB-64A4-A84A-A487-5B0BC86FA6DF}" type="datetimeFigureOut">
              <a:rPr lang="es-ES_tradnl" smtClean="0"/>
              <a:t>26/07/2019</a:t>
            </a:fld>
            <a:endParaRPr lang="es-ES_tradn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9F9B6-096E-5645-92DB-BB656EF5C2E7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94287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DEDB-64A4-A84A-A487-5B0BC86FA6DF}" type="datetimeFigureOut">
              <a:rPr lang="es-ES_tradnl" smtClean="0"/>
              <a:t>26/07/2019</a:t>
            </a:fld>
            <a:endParaRPr lang="es-ES_tradn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9F9B6-096E-5645-92DB-BB656EF5C2E7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570042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DEDB-64A4-A84A-A487-5B0BC86FA6DF}" type="datetimeFigureOut">
              <a:rPr lang="es-ES_tradnl" smtClean="0"/>
              <a:t>26/07/2019</a:t>
            </a:fld>
            <a:endParaRPr lang="es-ES_tradn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9F9B6-096E-5645-92DB-BB656EF5C2E7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13764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_tradnl"/>
              <a:t>Clic para editar título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DEDB-64A4-A84A-A487-5B0BC86FA6DF}" type="datetimeFigureOut">
              <a:rPr lang="es-ES_tradnl" smtClean="0"/>
              <a:t>26/07/2019</a:t>
            </a:fld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9F9B6-096E-5645-92DB-BB656EF5C2E7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7768669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_tradnl"/>
              <a:t>Clic para editar título</a:t>
            </a:r>
          </a:p>
        </p:txBody>
      </p:sp>
      <p:sp>
        <p:nvSpPr>
          <p:cNvPr id="3" name="Marcador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DEDB-64A4-A84A-A487-5B0BC86FA6DF}" type="datetimeFigureOut">
              <a:rPr lang="es-ES_tradnl" smtClean="0"/>
              <a:t>26/07/2019</a:t>
            </a:fld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9F9B6-096E-5645-92DB-BB656EF5C2E7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026078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DEDB-64A4-A84A-A487-5B0BC86FA6DF}" type="datetimeFigureOut">
              <a:rPr lang="es-ES_tradnl" smtClean="0"/>
              <a:t>26/07/2019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9F9B6-096E-5645-92DB-BB656EF5C2E7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005479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_tradnl"/>
              <a:t>Clic para editar título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DEDB-64A4-A84A-A487-5B0BC86FA6DF}" type="datetimeFigureOut">
              <a:rPr lang="es-ES_tradnl" smtClean="0"/>
              <a:t>26/07/2019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9F9B6-096E-5645-92DB-BB656EF5C2E7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9867112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/>
              <a:t>Clic para editar título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F4DEDB-64A4-A84A-A487-5B0BC86FA6DF}" type="datetimeFigureOut">
              <a:rPr lang="es-ES_tradnl" smtClean="0"/>
              <a:t>26/07/2019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09F9B6-096E-5645-92DB-BB656EF5C2E7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209600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xmlns="" id="{2D507D60-2130-A74B-A1B5-841BF60AE2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uadro de texto 1">
            <a:extLst>
              <a:ext uri="{FF2B5EF4-FFF2-40B4-BE49-F238E27FC236}">
                <a16:creationId xmlns:a16="http://schemas.microsoft.com/office/drawing/2014/main" xmlns="" id="{D29CD093-B2AD-DA46-AB96-5BECAF5EFD59}"/>
              </a:ext>
            </a:extLst>
          </p:cNvPr>
          <p:cNvSpPr txBox="1"/>
          <p:nvPr/>
        </p:nvSpPr>
        <p:spPr>
          <a:xfrm>
            <a:off x="3812178" y="6055604"/>
            <a:ext cx="6248400" cy="459740"/>
          </a:xfrm>
          <a:prstGeom prst="rect">
            <a:avLst/>
          </a:prstGeom>
          <a:noFill/>
          <a:ln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defPPr>
              <a:defRPr lang="es-ES_tradnl"/>
            </a:defPPr>
            <a:lvl1pPr algn="r">
              <a:spcAft>
                <a:spcPts val="0"/>
              </a:spcAft>
              <a:defRPr sz="1400">
                <a:solidFill>
                  <a:srgbClr val="595959"/>
                </a:solidFill>
                <a:latin typeface="Helvetica Neue LT Std 57 Conden" panose="020B0506030502030204" pitchFamily="34" charset="77"/>
                <a:ea typeface="Calibri" panose="020F0502020204030204" pitchFamily="34" charset="0"/>
                <a:cs typeface="Times New Roman" panose="02020603050405020304" pitchFamily="18" charset="0"/>
              </a:defRPr>
            </a:lvl1pPr>
          </a:lstStyle>
          <a:p>
            <a:r>
              <a:rPr lang="es-CO" dirty="0"/>
              <a:t>Encuesta de satisfacción Cliente Interno 2019 - 1</a:t>
            </a:r>
          </a:p>
          <a:p>
            <a:endParaRPr lang="es-CO" dirty="0"/>
          </a:p>
        </p:txBody>
      </p:sp>
      <p:sp>
        <p:nvSpPr>
          <p:cNvPr id="7" name="Cuadro de texto 6">
            <a:extLst>
              <a:ext uri="{FF2B5EF4-FFF2-40B4-BE49-F238E27FC236}">
                <a16:creationId xmlns:a16="http://schemas.microsoft.com/office/drawing/2014/main" xmlns="" id="{2CA65D13-0D50-8049-9EEC-1C303AF0B420}"/>
              </a:ext>
            </a:extLst>
          </p:cNvPr>
          <p:cNvSpPr txBox="1"/>
          <p:nvPr/>
        </p:nvSpPr>
        <p:spPr>
          <a:xfrm>
            <a:off x="5119025" y="5375428"/>
            <a:ext cx="6498209" cy="1042789"/>
          </a:xfrm>
          <a:prstGeom prst="rect">
            <a:avLst/>
          </a:prstGeom>
          <a:noFill/>
          <a:ln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defPPr>
              <a:defRPr lang="es-ES_tradnl"/>
            </a:defPPr>
            <a:lvl1pPr algn="r">
              <a:spcAft>
                <a:spcPts val="0"/>
              </a:spcAft>
              <a:defRPr b="1">
                <a:solidFill>
                  <a:srgbClr val="595959"/>
                </a:solidFill>
                <a:effectLst/>
                <a:latin typeface="Helvetica Neue LT Std 77 Bold C" panose="020B0506030502030204" pitchFamily="34" charset="77"/>
                <a:ea typeface="Calibri" panose="020F0502020204030204" pitchFamily="34" charset="0"/>
                <a:cs typeface="Times New Roman" panose="02020603050405020304" pitchFamily="18" charset="0"/>
              </a:defRPr>
            </a:lvl1pPr>
          </a:lstStyle>
          <a:p>
            <a:pPr algn="ctr"/>
            <a:r>
              <a:rPr lang="es-CO" dirty="0"/>
              <a:t>OFICINA ASESORA </a:t>
            </a:r>
            <a:r>
              <a:rPr lang="es-CO" dirty="0" smtClean="0"/>
              <a:t>DE PLANEACIÓN </a:t>
            </a:r>
            <a:r>
              <a:rPr lang="es-CO" dirty="0"/>
              <a:t>Y </a:t>
            </a:r>
            <a:r>
              <a:rPr lang="es-CO" dirty="0" smtClean="0"/>
              <a:t>DESARROLLO</a:t>
            </a:r>
          </a:p>
          <a:p>
            <a:pPr algn="ctr"/>
            <a:r>
              <a:rPr lang="es-CO" dirty="0" smtClean="0"/>
              <a:t>Sistema Integrado de Gestión SIG</a:t>
            </a:r>
            <a:r>
              <a:rPr lang="es-CO" dirty="0" smtClean="0"/>
              <a:t>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06759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10335491" y="47090"/>
            <a:ext cx="1708998" cy="215153"/>
          </a:xfrm>
          <a:prstGeom prst="rect">
            <a:avLst/>
          </a:prstGeom>
          <a:solidFill>
            <a:srgbClr val="0092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graphicFrame>
        <p:nvGraphicFramePr>
          <p:cNvPr id="8" name="Gráfico 7"/>
          <p:cNvGraphicFramePr>
            <a:graphicFrameLocks/>
          </p:cNvGraphicFramePr>
          <p:nvPr>
            <p:extLst/>
          </p:nvPr>
        </p:nvGraphicFramePr>
        <p:xfrm>
          <a:off x="2327564" y="1116281"/>
          <a:ext cx="7695210" cy="44888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Rectángulo 9"/>
          <p:cNvSpPr/>
          <p:nvPr/>
        </p:nvSpPr>
        <p:spPr>
          <a:xfrm>
            <a:off x="302710" y="0"/>
            <a:ext cx="87177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i="1" dirty="0">
                <a:solidFill>
                  <a:schemeClr val="bg1">
                    <a:lumMod val="95000"/>
                  </a:schemeClr>
                </a:solidFill>
                <a:latin typeface="Helvetica Neue LT Std 57 Condensed Oblique" charset="0"/>
                <a:ea typeface="Helvetica Neue LT Std 57 Condensed Oblique" charset="0"/>
                <a:cs typeface="Helvetica Neue LT Std 57 Condensed Oblique" charset="0"/>
              </a:rPr>
              <a:t>Resultados Encuesta de Satisfacción Cliente Interno</a:t>
            </a:r>
          </a:p>
          <a:p>
            <a:endParaRPr lang="es-CO" i="1" dirty="0">
              <a:solidFill>
                <a:schemeClr val="bg1">
                  <a:lumMod val="95000"/>
                </a:schemeClr>
              </a:solidFill>
              <a:latin typeface="Helvetica Neue LT Std 57 Condensed Oblique" charset="0"/>
              <a:ea typeface="Helvetica Neue LT Std 57 Condensed Oblique" charset="0"/>
              <a:cs typeface="Helvetica Neue LT Std 57 Condensed Oblique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8938" y="712996"/>
            <a:ext cx="7334124" cy="5432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767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10335491" y="47090"/>
            <a:ext cx="1708998" cy="215153"/>
          </a:xfrm>
          <a:prstGeom prst="rect">
            <a:avLst/>
          </a:prstGeom>
          <a:solidFill>
            <a:srgbClr val="0092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graphicFrame>
        <p:nvGraphicFramePr>
          <p:cNvPr id="8" name="Gráfico 7"/>
          <p:cNvGraphicFramePr>
            <a:graphicFrameLocks/>
          </p:cNvGraphicFramePr>
          <p:nvPr>
            <p:extLst/>
          </p:nvPr>
        </p:nvGraphicFramePr>
        <p:xfrm>
          <a:off x="2327564" y="1116281"/>
          <a:ext cx="7695210" cy="44888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Rectángulo 9"/>
          <p:cNvSpPr/>
          <p:nvPr/>
        </p:nvSpPr>
        <p:spPr>
          <a:xfrm>
            <a:off x="302710" y="0"/>
            <a:ext cx="871772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i="1" dirty="0">
                <a:solidFill>
                  <a:schemeClr val="bg1">
                    <a:lumMod val="95000"/>
                  </a:schemeClr>
                </a:solidFill>
                <a:latin typeface="Helvetica Neue LT Std 57 Condensed Oblique" charset="0"/>
                <a:ea typeface="Helvetica Neue LT Std 57 Condensed Oblique" charset="0"/>
                <a:cs typeface="Helvetica Neue LT Std 57 Condensed Oblique" charset="0"/>
              </a:rPr>
              <a:t>Satisfacción Cliente Interno 2019 - 1 por Macroprocesos </a:t>
            </a:r>
            <a:endParaRPr lang="es-CO" i="1" dirty="0">
              <a:solidFill>
                <a:schemeClr val="bg1">
                  <a:lumMod val="95000"/>
                </a:schemeClr>
              </a:solidFill>
              <a:latin typeface="Helvetica Neue LT Std 57 Condensed Oblique" charset="0"/>
              <a:ea typeface="Helvetica Neue LT Std 57 Condensed Oblique" charset="0"/>
              <a:cs typeface="Helvetica Neue LT Std 57 Condensed Oblique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98625" y="1340939"/>
            <a:ext cx="9394750" cy="4176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8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10335491" y="47090"/>
            <a:ext cx="1708998" cy="215153"/>
          </a:xfrm>
          <a:prstGeom prst="rect">
            <a:avLst/>
          </a:prstGeom>
          <a:solidFill>
            <a:srgbClr val="0092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graphicFrame>
        <p:nvGraphicFramePr>
          <p:cNvPr id="8" name="Gráfico 7"/>
          <p:cNvGraphicFramePr>
            <a:graphicFrameLocks/>
          </p:cNvGraphicFramePr>
          <p:nvPr>
            <p:extLst/>
          </p:nvPr>
        </p:nvGraphicFramePr>
        <p:xfrm>
          <a:off x="2327564" y="1116281"/>
          <a:ext cx="7695210" cy="44888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Rectángulo 9"/>
          <p:cNvSpPr/>
          <p:nvPr/>
        </p:nvSpPr>
        <p:spPr>
          <a:xfrm>
            <a:off x="302710" y="0"/>
            <a:ext cx="87177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i="1" dirty="0">
                <a:solidFill>
                  <a:schemeClr val="bg1">
                    <a:lumMod val="95000"/>
                  </a:schemeClr>
                </a:solidFill>
                <a:latin typeface="Helvetica Neue LT Std 57 Condensed Oblique" charset="0"/>
                <a:ea typeface="Helvetica Neue LT Std 57 Condensed Oblique" charset="0"/>
                <a:cs typeface="Helvetica Neue LT Std 57 Condensed Oblique" charset="0"/>
              </a:rPr>
              <a:t>Satisfacción Cliente Interno 2019 - 1 por Macroprocesos </a:t>
            </a:r>
          </a:p>
          <a:p>
            <a:endParaRPr lang="es-CO" i="1" dirty="0">
              <a:solidFill>
                <a:schemeClr val="bg1">
                  <a:lumMod val="95000"/>
                </a:schemeClr>
              </a:solidFill>
              <a:latin typeface="Helvetica Neue LT Std 57 Condensed Oblique" charset="0"/>
              <a:ea typeface="Helvetica Neue LT Std 57 Condensed Oblique" charset="0"/>
              <a:cs typeface="Helvetica Neue LT Std 57 Condensed Oblique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5229" y="1026968"/>
            <a:ext cx="8181541" cy="4804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62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10335491" y="47090"/>
            <a:ext cx="1708998" cy="215153"/>
          </a:xfrm>
          <a:prstGeom prst="rect">
            <a:avLst/>
          </a:prstGeom>
          <a:solidFill>
            <a:srgbClr val="0092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graphicFrame>
        <p:nvGraphicFramePr>
          <p:cNvPr id="8" name="Gráfico 7"/>
          <p:cNvGraphicFramePr>
            <a:graphicFrameLocks/>
          </p:cNvGraphicFramePr>
          <p:nvPr>
            <p:extLst/>
          </p:nvPr>
        </p:nvGraphicFramePr>
        <p:xfrm>
          <a:off x="2327564" y="1116281"/>
          <a:ext cx="7695210" cy="44888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Rectángulo 9"/>
          <p:cNvSpPr/>
          <p:nvPr/>
        </p:nvSpPr>
        <p:spPr>
          <a:xfrm>
            <a:off x="302709" y="0"/>
            <a:ext cx="113929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i="1" dirty="0">
                <a:solidFill>
                  <a:schemeClr val="bg1">
                    <a:lumMod val="95000"/>
                  </a:schemeClr>
                </a:solidFill>
                <a:latin typeface="Helvetica Neue LT Std 57 Condensed Oblique" charset="0"/>
                <a:ea typeface="Helvetica Neue LT Std 57 Condensed Oblique" charset="0"/>
                <a:cs typeface="Helvetica Neue LT Std 57 Condensed Oblique" charset="0"/>
              </a:rPr>
              <a:t>Comportamiento de los Resultados De Las Encuestas De Satisfacción  Cliente interno últimos 3 años </a:t>
            </a:r>
            <a:endParaRPr lang="es-CO" i="1" dirty="0">
              <a:solidFill>
                <a:schemeClr val="bg1">
                  <a:lumMod val="95000"/>
                </a:schemeClr>
              </a:solidFill>
              <a:latin typeface="Helvetica Neue LT Std 57 Condensed Oblique" charset="0"/>
              <a:ea typeface="Helvetica Neue LT Std 57 Condensed Oblique" charset="0"/>
              <a:cs typeface="Helvetica Neue LT Std 57 Condensed Oblique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1910" y="1020871"/>
            <a:ext cx="10748180" cy="4816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50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10335491" y="47090"/>
            <a:ext cx="1708998" cy="215153"/>
          </a:xfrm>
          <a:prstGeom prst="rect">
            <a:avLst/>
          </a:prstGeom>
          <a:solidFill>
            <a:srgbClr val="0092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graphicFrame>
        <p:nvGraphicFramePr>
          <p:cNvPr id="8" name="Gráfico 7"/>
          <p:cNvGraphicFramePr>
            <a:graphicFrameLocks/>
          </p:cNvGraphicFramePr>
          <p:nvPr>
            <p:extLst/>
          </p:nvPr>
        </p:nvGraphicFramePr>
        <p:xfrm>
          <a:off x="2327564" y="1116281"/>
          <a:ext cx="7695210" cy="44888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Rectángulo 9"/>
          <p:cNvSpPr/>
          <p:nvPr/>
        </p:nvSpPr>
        <p:spPr>
          <a:xfrm>
            <a:off x="302709" y="0"/>
            <a:ext cx="113929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i="1" dirty="0">
                <a:solidFill>
                  <a:schemeClr val="bg1">
                    <a:lumMod val="95000"/>
                  </a:schemeClr>
                </a:solidFill>
                <a:latin typeface="Helvetica Neue LT Std 57 Condensed Oblique" charset="0"/>
                <a:ea typeface="Helvetica Neue LT Std 57 Condensed Oblique" charset="0"/>
                <a:cs typeface="Helvetica Neue LT Std 57 Condensed Oblique" charset="0"/>
              </a:rPr>
              <a:t>Comportamiento de los Resultados De Las Encuestas De Satisfacción  Cliente interno últimos 3 años </a:t>
            </a:r>
            <a:endParaRPr lang="es-CO" i="1" dirty="0">
              <a:solidFill>
                <a:schemeClr val="bg1">
                  <a:lumMod val="95000"/>
                </a:schemeClr>
              </a:solidFill>
              <a:latin typeface="Helvetica Neue LT Std 57 Condensed Oblique" charset="0"/>
              <a:ea typeface="Helvetica Neue LT Std 57 Condensed Oblique" charset="0"/>
              <a:cs typeface="Helvetica Neue LT Std 57 Condensed Oblique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4459" y="990388"/>
            <a:ext cx="9163082" cy="4877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29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10335491" y="47090"/>
            <a:ext cx="1708998" cy="215153"/>
          </a:xfrm>
          <a:prstGeom prst="rect">
            <a:avLst/>
          </a:prstGeom>
          <a:solidFill>
            <a:srgbClr val="0092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graphicFrame>
        <p:nvGraphicFramePr>
          <p:cNvPr id="8" name="Gráfico 7"/>
          <p:cNvGraphicFramePr>
            <a:graphicFrameLocks/>
          </p:cNvGraphicFramePr>
          <p:nvPr>
            <p:extLst/>
          </p:nvPr>
        </p:nvGraphicFramePr>
        <p:xfrm>
          <a:off x="2327564" y="1116281"/>
          <a:ext cx="7695210" cy="44888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Rectángulo 9"/>
          <p:cNvSpPr/>
          <p:nvPr/>
        </p:nvSpPr>
        <p:spPr>
          <a:xfrm>
            <a:off x="302709" y="0"/>
            <a:ext cx="113929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i="1" dirty="0">
                <a:solidFill>
                  <a:schemeClr val="bg1">
                    <a:lumMod val="95000"/>
                  </a:schemeClr>
                </a:solidFill>
                <a:latin typeface="Helvetica Neue LT Std 57 Condensed Oblique" charset="0"/>
                <a:ea typeface="Helvetica Neue LT Std 57 Condensed Oblique" charset="0"/>
                <a:cs typeface="Helvetica Neue LT Std 57 Condensed Oblique" charset="0"/>
              </a:rPr>
              <a:t>Conclusiones </a:t>
            </a:r>
            <a:endParaRPr lang="es-CO" i="1" dirty="0">
              <a:solidFill>
                <a:schemeClr val="bg1">
                  <a:lumMod val="95000"/>
                </a:schemeClr>
              </a:solidFill>
              <a:latin typeface="Helvetica Neue LT Std 57 Condensed Oblique" charset="0"/>
              <a:ea typeface="Helvetica Neue LT Std 57 Condensed Oblique" charset="0"/>
              <a:cs typeface="Helvetica Neue LT Std 57 Condensed Oblique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801189" y="1645920"/>
            <a:ext cx="9300754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Tx/>
              <a:buChar char="-"/>
            </a:pPr>
            <a:r>
              <a:rPr lang="es-CO" dirty="0" smtClean="0"/>
              <a:t>Se puede observar que la satisfacción consolidada de los clientes interno frente a los diferentes servicios de los procesos de la institución se mantiene con una tendencia de un 90%. </a:t>
            </a:r>
          </a:p>
          <a:p>
            <a:pPr marL="285750" indent="-285750" algn="just">
              <a:buFontTx/>
              <a:buChar char="-"/>
            </a:pPr>
            <a:r>
              <a:rPr lang="es-CO" dirty="0" smtClean="0"/>
              <a:t>Podemos observar un pequeño incremento de los clientes en calificar los servicios como insatisfechos en solo un 2%, esto se ve reflejado en algunas insatisfacciones que serán analizadas por macroprocesos para realizar las diferentes acciones de mejora.</a:t>
            </a:r>
          </a:p>
          <a:p>
            <a:pPr marL="285750" indent="-285750" algn="just">
              <a:buFontTx/>
              <a:buChar char="-"/>
            </a:pPr>
            <a:r>
              <a:rPr lang="es-CO" dirty="0" smtClean="0"/>
              <a:t>Por otra parte la madures del  sistema de gestión de la calidad , permite mantener una satisfacción de muy satisfecho de comportamiento lineal, esto quiere decir que algunos clientes internos cambiaron su percepción de satisfechos a insatisfacción pero el comportamiento de muy satisfechos se mantiene.  </a:t>
            </a:r>
          </a:p>
          <a:p>
            <a:pPr marL="285750" indent="-285750" algn="just">
              <a:buFontTx/>
              <a:buChar char="-"/>
            </a:pPr>
            <a:r>
              <a:rPr lang="es-CO" dirty="0" smtClean="0"/>
              <a:t>Podemos concluir que para este año se dio mas participación de las personas a las cuales se les envió la encuesta para ser contestada, se incrementa la participación del personal Administrativo y Docente, por otra parte se envió la encuesta a 80 docentes y 82 administrativos, ampliando la participación de los mismo. </a:t>
            </a:r>
          </a:p>
          <a:p>
            <a:pPr algn="just"/>
            <a:endParaRPr lang="es-CO" dirty="0" smtClean="0"/>
          </a:p>
          <a:p>
            <a:pPr marL="285750" indent="-285750" algn="just">
              <a:buFontTx/>
              <a:buChar char="-"/>
            </a:pPr>
            <a:endParaRPr lang="es-CO" dirty="0" smtClean="0"/>
          </a:p>
          <a:p>
            <a:pPr marL="285750" indent="-285750" algn="just">
              <a:buFontTx/>
              <a:buChar char="-"/>
            </a:pPr>
            <a:endParaRPr lang="es-CO" dirty="0" smtClean="0"/>
          </a:p>
          <a:p>
            <a:pPr marL="285750" indent="-285750">
              <a:buFontTx/>
              <a:buChar char="-"/>
            </a:pP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761195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xmlns="" id="{9E924D28-1170-3E48-B81C-D0D89470D9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543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10262</TotalTime>
  <Words>249</Words>
  <Application>Microsoft Office PowerPoint</Application>
  <PresentationFormat>Panorámica</PresentationFormat>
  <Paragraphs>21</Paragraphs>
  <Slides>8</Slides>
  <Notes>6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16" baseType="lpstr">
      <vt:lpstr>Arial</vt:lpstr>
      <vt:lpstr>Calibri</vt:lpstr>
      <vt:lpstr>Calibri Light</vt:lpstr>
      <vt:lpstr>Helvetica Neue LT Std 57 Conden</vt:lpstr>
      <vt:lpstr>Helvetica Neue LT Std 57 Condensed Oblique</vt:lpstr>
      <vt:lpstr>Helvetica Neue LT Std 77 Bold C</vt:lpstr>
      <vt:lpstr>Times New Roman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Mauricio Hernández</dc:creator>
  <cp:lastModifiedBy>Victor Hugo Zea Robledo</cp:lastModifiedBy>
  <cp:revision>250</cp:revision>
  <dcterms:created xsi:type="dcterms:W3CDTF">2018-04-19T13:28:48Z</dcterms:created>
  <dcterms:modified xsi:type="dcterms:W3CDTF">2019-07-26T20:50:58Z</dcterms:modified>
</cp:coreProperties>
</file>