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62" r:id="rId2"/>
    <p:sldId id="257" r:id="rId3"/>
    <p:sldId id="258" r:id="rId4"/>
    <p:sldId id="259"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61" r:id="rId29"/>
  </p:sldIdLst>
  <p:sldSz cx="12188825"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672C"/>
    <a:srgbClr val="0F73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88" d="100"/>
          <a:sy n="88" d="100"/>
        </p:scale>
        <p:origin x="-96" y="-72"/>
      </p:cViewPr>
      <p:guideLst>
        <p:guide orient="horz" pos="2160"/>
        <p:guide pos="383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665F90-3A4B-401F-A4C1-45CCE2FBD4CC}" type="datetimeFigureOut">
              <a:rPr lang="es-CO" smtClean="0"/>
              <a:t>13/07/2016</a:t>
            </a:fld>
            <a:endParaRPr lang="es-CO"/>
          </a:p>
        </p:txBody>
      </p:sp>
      <p:sp>
        <p:nvSpPr>
          <p:cNvPr id="4" name="3 Marcador de imagen de diapositiva"/>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59E87D-A357-4DE2-9895-CFF4A29019B7}" type="slidenum">
              <a:rPr lang="es-CO" smtClean="0"/>
              <a:t>‹Nº›</a:t>
            </a:fld>
            <a:endParaRPr lang="es-CO"/>
          </a:p>
        </p:txBody>
      </p:sp>
    </p:spTree>
    <p:extLst>
      <p:ext uri="{BB962C8B-B14F-4D97-AF65-F5344CB8AC3E}">
        <p14:creationId xmlns:p14="http://schemas.microsoft.com/office/powerpoint/2010/main" val="3814307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559E87D-A357-4DE2-9895-CFF4A29019B7}" type="slidenum">
              <a:rPr lang="es-CO" smtClean="0"/>
              <a:t>13</a:t>
            </a:fld>
            <a:endParaRPr lang="es-CO"/>
          </a:p>
        </p:txBody>
      </p:sp>
    </p:spTree>
    <p:extLst>
      <p:ext uri="{BB962C8B-B14F-4D97-AF65-F5344CB8AC3E}">
        <p14:creationId xmlns:p14="http://schemas.microsoft.com/office/powerpoint/2010/main" val="38710454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162" y="2130426"/>
            <a:ext cx="10360501"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777319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64997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2833" y="4406901"/>
            <a:ext cx="10360501"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962833" y="2906713"/>
            <a:ext cx="1036050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18918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812589" y="1600201"/>
            <a:ext cx="720960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8225341" y="1600201"/>
            <a:ext cx="72096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65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09441" y="274638"/>
            <a:ext cx="10969943"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609441" y="1535113"/>
            <a:ext cx="538551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609441" y="2174875"/>
            <a:ext cx="538551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6191754" y="1535113"/>
            <a:ext cx="538763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6191754" y="2174875"/>
            <a:ext cx="53876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2886B753-FE81-1C49-BB56-2933D0E6D2DB}" type="datetimeFigureOut">
              <a:rPr lang="es-ES" smtClean="0"/>
              <a:t>13/07/2016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7532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2886B753-FE81-1C49-BB56-2933D0E6D2DB}" type="datetimeFigureOut">
              <a:rPr lang="es-ES" smtClean="0"/>
              <a:t>13/07/2016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7142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886B753-FE81-1C49-BB56-2933D0E6D2DB}" type="datetimeFigureOut">
              <a:rPr lang="es-ES" smtClean="0"/>
              <a:t>13/07/2016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560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442" y="273050"/>
            <a:ext cx="4010039"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4765492" y="273051"/>
            <a:ext cx="681389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609442" y="1435101"/>
            <a:ext cx="40100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818471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095" y="4800600"/>
            <a:ext cx="7313295"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2389095" y="612775"/>
            <a:ext cx="731329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2389095" y="5367338"/>
            <a:ext cx="731329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01309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89244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1780415" y="274639"/>
            <a:ext cx="3654531"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812589" y="274639"/>
            <a:ext cx="1076468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0819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09441" y="274638"/>
            <a:ext cx="10969943"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609441" y="1600201"/>
            <a:ext cx="10969943"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6B753-FE81-1C49-BB56-2933D0E6D2DB}" type="datetimeFigureOut">
              <a:rPr lang="es-ES" smtClean="0"/>
              <a:t>13/07/2016</a:t>
            </a:fld>
            <a:endParaRPr lang="es-ES"/>
          </a:p>
        </p:txBody>
      </p:sp>
      <p:sp>
        <p:nvSpPr>
          <p:cNvPr id="5" name="Marcador de pie de página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C43AD7-FF55-CA41-AFDE-3E020E66E583}" type="slidenum">
              <a:rPr lang="es-ES" smtClean="0"/>
              <a:t>‹Nº›</a:t>
            </a:fld>
            <a:endParaRPr lang="es-ES"/>
          </a:p>
        </p:txBody>
      </p:sp>
    </p:spTree>
    <p:extLst>
      <p:ext uri="{BB962C8B-B14F-4D97-AF65-F5344CB8AC3E}">
        <p14:creationId xmlns:p14="http://schemas.microsoft.com/office/powerpoint/2010/main" val="205514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lantillas Institucionales-0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561" y="1"/>
            <a:ext cx="12776738" cy="6858000"/>
          </a:xfrm>
          <a:prstGeom prst="rect">
            <a:avLst/>
          </a:prstGeom>
        </p:spPr>
      </p:pic>
      <p:sp>
        <p:nvSpPr>
          <p:cNvPr id="11" name="CuadroTexto 10"/>
          <p:cNvSpPr txBox="1"/>
          <p:nvPr/>
        </p:nvSpPr>
        <p:spPr>
          <a:xfrm>
            <a:off x="293076" y="2670035"/>
            <a:ext cx="11513703" cy="1477328"/>
          </a:xfrm>
          <a:prstGeom prst="rect">
            <a:avLst/>
          </a:prstGeom>
          <a:noFill/>
        </p:spPr>
        <p:txBody>
          <a:bodyPr wrap="square" rtlCol="0">
            <a:spAutoFit/>
          </a:bodyPr>
          <a:lstStyle/>
          <a:p>
            <a:pPr algn="ctr"/>
            <a:r>
              <a:rPr lang="es-ES" sz="5000" b="1" dirty="0" smtClean="0">
                <a:latin typeface="Helvetica"/>
                <a:cs typeface="Helvetica"/>
              </a:rPr>
              <a:t>Universidad del Quindío</a:t>
            </a:r>
          </a:p>
          <a:p>
            <a:pPr algn="ctr"/>
            <a:r>
              <a:rPr lang="es-ES" sz="4000" b="1" dirty="0" smtClean="0">
                <a:solidFill>
                  <a:srgbClr val="0D672C"/>
                </a:solidFill>
                <a:latin typeface="Helvetica"/>
                <a:cs typeface="Helvetica"/>
              </a:rPr>
              <a:t>Oficina de Control Asuntos Disciplinarios</a:t>
            </a:r>
            <a:endParaRPr lang="es-ES" sz="3000" b="1" dirty="0" smtClean="0">
              <a:solidFill>
                <a:srgbClr val="0D672C"/>
              </a:solidFill>
              <a:latin typeface="Helvetica"/>
              <a:cs typeface="Helvetica"/>
            </a:endParaRPr>
          </a:p>
        </p:txBody>
      </p:sp>
    </p:spTree>
    <p:extLst>
      <p:ext uri="{BB962C8B-B14F-4D97-AF65-F5344CB8AC3E}">
        <p14:creationId xmlns:p14="http://schemas.microsoft.com/office/powerpoint/2010/main" val="1264728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93076" y="2456412"/>
            <a:ext cx="11513703" cy="1631216"/>
          </a:xfrm>
          <a:prstGeom prst="rect">
            <a:avLst/>
          </a:prstGeom>
          <a:noFill/>
        </p:spPr>
        <p:txBody>
          <a:bodyPr wrap="square" rtlCol="0">
            <a:spAutoFit/>
          </a:bodyPr>
          <a:lstStyle/>
          <a:p>
            <a:pPr algn="ctr"/>
            <a:r>
              <a:rPr lang="es-ES" sz="5000" b="1" dirty="0" smtClean="0">
                <a:latin typeface="Helvetica"/>
                <a:cs typeface="Helvetica"/>
              </a:rPr>
              <a:t>Aproximación al Régimen Disciplinario Estudiantil</a:t>
            </a:r>
            <a:endParaRPr lang="es-ES" sz="5000" b="1" dirty="0">
              <a:latin typeface="Helvetica"/>
              <a:cs typeface="Helvetica"/>
            </a:endParaRPr>
          </a:p>
        </p:txBody>
      </p:sp>
      <p:sp>
        <p:nvSpPr>
          <p:cNvPr id="6" name="CuadroTexto 5"/>
          <p:cNvSpPr txBox="1"/>
          <p:nvPr/>
        </p:nvSpPr>
        <p:spPr>
          <a:xfrm>
            <a:off x="293076" y="4157873"/>
            <a:ext cx="11513703" cy="553998"/>
          </a:xfrm>
          <a:prstGeom prst="rect">
            <a:avLst/>
          </a:prstGeom>
          <a:noFill/>
        </p:spPr>
        <p:txBody>
          <a:bodyPr wrap="square" rtlCol="0">
            <a:spAutoFit/>
          </a:bodyPr>
          <a:lstStyle/>
          <a:p>
            <a:pPr algn="ctr"/>
            <a:r>
              <a:rPr lang="es-ES" sz="3000" dirty="0" smtClean="0">
                <a:latin typeface="Helvetica"/>
                <a:cs typeface="Helvetica"/>
              </a:rPr>
              <a:t>Oficina Control Asuntos Disciplinarios</a:t>
            </a:r>
            <a:endParaRPr lang="es-ES" sz="3000" dirty="0" smtClean="0">
              <a:latin typeface="Helvetica"/>
              <a:cs typeface="Helvetica"/>
            </a:endParaRPr>
          </a:p>
        </p:txBody>
      </p:sp>
    </p:spTree>
    <p:extLst>
      <p:ext uri="{BB962C8B-B14F-4D97-AF65-F5344CB8AC3E}">
        <p14:creationId xmlns:p14="http://schemas.microsoft.com/office/powerpoint/2010/main" val="3537357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1</a:t>
            </a:r>
            <a:endParaRPr sz="40000" b="0" dirty="0">
              <a:solidFill>
                <a:schemeClr val="bg1">
                  <a:lumMod val="85000"/>
                </a:schemeClr>
              </a:solidFill>
              <a:latin typeface="Helvetica"/>
              <a:cs typeface="Helvetica"/>
            </a:endParaRPr>
          </a:p>
        </p:txBody>
      </p:sp>
      <p:sp>
        <p:nvSpPr>
          <p:cNvPr id="10" name="Shape 77"/>
          <p:cNvSpPr/>
          <p:nvPr/>
        </p:nvSpPr>
        <p:spPr>
          <a:xfrm>
            <a:off x="968829" y="-100250"/>
            <a:ext cx="9818914" cy="4945584"/>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400" b="0" dirty="0" smtClean="0">
                <a:effectLst>
                  <a:outerShdw blurRad="50800" dist="38100" dir="8100000" algn="tr" rotWithShape="0">
                    <a:prstClr val="black">
                      <a:alpha val="40000"/>
                    </a:prstClr>
                  </a:outerShdw>
                </a:effectLst>
                <a:latin typeface="Helvetica"/>
                <a:cs typeface="Helvetica"/>
              </a:rPr>
              <a:t>INTRODUCCIÓN</a:t>
            </a:r>
          </a:p>
          <a:p>
            <a:endParaRPr lang="es-CO" sz="2400" b="0" dirty="0"/>
          </a:p>
          <a:p>
            <a:r>
              <a:rPr lang="es-CO" sz="2400" b="0" dirty="0"/>
              <a:t>El objetivo de esta inducción es brindar claridades sobre el que hacer de la oficina de Control de Asuntos Disciplinarios y dar a conocer los derechos y deberes de los estudiantes al ingresar a nuestra institución. </a:t>
            </a:r>
            <a:endParaRPr lang="es-CO" sz="2400" b="0" dirty="0" smtClean="0"/>
          </a:p>
          <a:p>
            <a:endParaRPr lang="es-CO" sz="2400" b="0" dirty="0"/>
          </a:p>
          <a:p>
            <a:endParaRPr lang="es-CO" sz="2400" b="0" dirty="0" smtClean="0"/>
          </a:p>
          <a:p>
            <a:endParaRPr lang="es-CO" sz="2400" b="0" dirty="0"/>
          </a:p>
          <a:p>
            <a:r>
              <a:rPr lang="es-CO" sz="2400" b="0" dirty="0"/>
              <a:t>Es importante anotar que cuando se decide ingresar a un Centro Educativo estamos sujetos no sólo a ejercer nuestro derecho fundamental a la Educación sino también al cumplimiento y acatamiento de los reglamentos que la Institución educativa exija para la permanencia en ella. </a:t>
            </a:r>
            <a:endParaRPr sz="2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407491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530605" y="303183"/>
            <a:ext cx="11025243" cy="4524315"/>
          </a:xfrm>
          <a:prstGeom prst="rect">
            <a:avLst/>
          </a:prstGeom>
          <a:noFill/>
        </p:spPr>
        <p:txBody>
          <a:bodyPr wrap="square" rtlCol="0">
            <a:spAutoFit/>
          </a:bodyPr>
          <a:lstStyle/>
          <a:p>
            <a:endParaRPr lang="es-CO" sz="2400" dirty="0"/>
          </a:p>
          <a:p>
            <a:endParaRPr lang="es-CO" sz="2400" dirty="0"/>
          </a:p>
          <a:p>
            <a:r>
              <a:rPr lang="es-CO" sz="2400" dirty="0"/>
              <a:t>Como podemos observar entonces el derecho a la educación tiene entonces una doble connotación, el de carácter fundamental, ejerciendo su pleno de derecho y el de un deber que impone a los estudiantes la observancia de los reglamentos internos. </a:t>
            </a:r>
            <a:endParaRPr lang="es-CO" sz="2400" dirty="0" smtClean="0"/>
          </a:p>
          <a:p>
            <a:endParaRPr lang="es-CO" sz="2400" dirty="0"/>
          </a:p>
          <a:p>
            <a:r>
              <a:rPr lang="es-CO" sz="2400" dirty="0"/>
              <a:t>El principio constitucional a la Autonomía Universidad faculta a las instituciones de Educación Superior el adoptar sus propias reglamentaciones. </a:t>
            </a:r>
            <a:endParaRPr lang="es-CO" sz="2400" dirty="0" smtClean="0"/>
          </a:p>
          <a:p>
            <a:endParaRPr lang="es-CO" sz="2400" dirty="0"/>
          </a:p>
          <a:p>
            <a:r>
              <a:rPr lang="es-CO" sz="2400" dirty="0"/>
              <a:t>Dentro de estas reglamentaciones se incluyen los procesos disciplinarios ante quien incurra en faltas que se encuentren estatuidas, como tales, respetando las garantías del debido proceso y de los derechos fundamentales. </a:t>
            </a:r>
            <a:endParaRPr lang="es-ES" sz="2400" dirty="0" smtClean="0">
              <a:latin typeface="Helvetica"/>
              <a:cs typeface="Helvetica"/>
            </a:endParaRPr>
          </a:p>
        </p:txBody>
      </p:sp>
    </p:spTree>
    <p:extLst>
      <p:ext uri="{BB962C8B-B14F-4D97-AF65-F5344CB8AC3E}">
        <p14:creationId xmlns:p14="http://schemas.microsoft.com/office/powerpoint/2010/main" val="165675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
            </a:r>
            <a:br>
              <a:rPr lang="es-CO" dirty="0"/>
            </a:br>
            <a:r>
              <a:rPr lang="es-CO" b="1" dirty="0"/>
              <a:t>¿Que es la Oficina de Control Interno Disciplinario? </a:t>
            </a:r>
            <a:endParaRPr lang="es-CO" dirty="0"/>
          </a:p>
        </p:txBody>
      </p:sp>
      <p:sp>
        <p:nvSpPr>
          <p:cNvPr id="3" name="2 Marcador de contenido"/>
          <p:cNvSpPr>
            <a:spLocks noGrp="1"/>
          </p:cNvSpPr>
          <p:nvPr>
            <p:ph idx="1"/>
          </p:nvPr>
        </p:nvSpPr>
        <p:spPr/>
        <p:txBody>
          <a:bodyPr>
            <a:normAutofit fontScale="92500" lnSpcReduction="10000"/>
          </a:bodyPr>
          <a:lstStyle/>
          <a:p>
            <a:endParaRPr lang="es-CO" dirty="0"/>
          </a:p>
          <a:p>
            <a:pPr algn="just"/>
            <a:r>
              <a:rPr lang="es-CO" b="1" dirty="0"/>
              <a:t>Es la dependencia de la Institución encargada de conocer en primera instancia los procesos que se adelanten contra sus servidores públicos y los estudiantes de la Universidad del Quindío. </a:t>
            </a:r>
            <a:endParaRPr lang="es-CO" dirty="0"/>
          </a:p>
          <a:p>
            <a:pPr algn="just"/>
            <a:r>
              <a:rPr lang="es-CO" b="1" dirty="0" smtClean="0"/>
              <a:t>Creada </a:t>
            </a:r>
            <a:r>
              <a:rPr lang="es-CO" b="1" dirty="0"/>
              <a:t>mediante el Acuerdo del Consejo Superior No.0046 del 20 de Octubre de 2000, y es la encargada de adelantar los procesos disciplinarios al estamento estudiantil, según el Acuerdo No.066 de 2000 (Estatuto Estudiantil) y de los servidores públicos de la Universidad del Quindío. </a:t>
            </a:r>
            <a:endParaRPr lang="es-CO" dirty="0"/>
          </a:p>
          <a:p>
            <a:endParaRPr lang="es-CO" dirty="0"/>
          </a:p>
        </p:txBody>
      </p:sp>
    </p:spTree>
    <p:extLst>
      <p:ext uri="{BB962C8B-B14F-4D97-AF65-F5344CB8AC3E}">
        <p14:creationId xmlns:p14="http://schemas.microsoft.com/office/powerpoint/2010/main" val="296341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441" y="459696"/>
            <a:ext cx="10969943" cy="1143000"/>
          </a:xfrm>
        </p:spPr>
        <p:txBody>
          <a:bodyPr>
            <a:noAutofit/>
          </a:bodyPr>
          <a:lstStyle/>
          <a:p>
            <a:r>
              <a:rPr lang="es-CO" sz="3600" dirty="0" smtClean="0"/>
              <a:t>Qué establece la Constitución Política y que ha dicho la Corte Constitucional? </a:t>
            </a:r>
            <a:br>
              <a:rPr lang="es-CO" sz="3600" dirty="0" smtClean="0"/>
            </a:br>
            <a:endParaRPr lang="es-CO" sz="3600" dirty="0"/>
          </a:p>
        </p:txBody>
      </p:sp>
      <p:sp>
        <p:nvSpPr>
          <p:cNvPr id="3" name="2 Marcador de contenido"/>
          <p:cNvSpPr>
            <a:spLocks noGrp="1"/>
          </p:cNvSpPr>
          <p:nvPr>
            <p:ph idx="1"/>
          </p:nvPr>
        </p:nvSpPr>
        <p:spPr/>
        <p:txBody>
          <a:bodyPr>
            <a:normAutofit fontScale="62500" lnSpcReduction="20000"/>
          </a:bodyPr>
          <a:lstStyle/>
          <a:p>
            <a:endParaRPr lang="es-CO" dirty="0"/>
          </a:p>
          <a:p>
            <a:r>
              <a:rPr lang="es-CO" dirty="0" smtClean="0"/>
              <a:t>El </a:t>
            </a:r>
            <a:r>
              <a:rPr lang="es-CO" dirty="0"/>
              <a:t>artículo 67 de la Constitución Política establece que </a:t>
            </a:r>
            <a:r>
              <a:rPr lang="es-CO" b="1" i="1" dirty="0"/>
              <a:t>«La educación es un derecho de la persona y un servicio público que tiene una función social; con ella se busca el acceso al conocimiento, a la ciencia, a la técnica, y a los demás bienes y valores de la cultura</a:t>
            </a:r>
            <a:r>
              <a:rPr lang="es-CO" i="1" dirty="0"/>
              <a:t>»</a:t>
            </a:r>
            <a:r>
              <a:rPr lang="es-CO" dirty="0"/>
              <a:t>. Mas todos sabemos que a la par de los derechos vienen las obligaciones, es así como se instituye los compromisos recíprocos entre estudiantes e instituciones educativas. </a:t>
            </a:r>
          </a:p>
          <a:p>
            <a:r>
              <a:rPr lang="es-CO" dirty="0" smtClean="0"/>
              <a:t>La </a:t>
            </a:r>
            <a:r>
              <a:rPr lang="es-CO" dirty="0"/>
              <a:t>doble condición de derecho – deber, de la Educación significa que el estudiante tiene de forma simultánea derechos para exigir y obligaciones que cumplir. </a:t>
            </a:r>
          </a:p>
          <a:p>
            <a:r>
              <a:rPr lang="es-CO" dirty="0" smtClean="0"/>
              <a:t>Ha </a:t>
            </a:r>
            <a:r>
              <a:rPr lang="es-CO" dirty="0"/>
              <a:t>dicho la Corte al respecto que : “</a:t>
            </a:r>
            <a:r>
              <a:rPr lang="es-CO" i="1" dirty="0"/>
              <a:t>(...) </a:t>
            </a:r>
            <a:r>
              <a:rPr lang="es-CO" b="1" i="1" dirty="0"/>
              <a:t>la educación ofrece un doble aspecto. Es un derecho-deber, en cuanto no solamente otorga prerrogativas a favor del individuo, sino que comporta exigencias de cuyo cumplimiento depende en buena parte la subsistencia del derecho, pues quien no se somete a las condiciones para su ejercicio, como sucede con el discípulo que desatiende sus responsabilidades académicas o infringe el régimen disciplinario que se comprometió a observar, queda sujeto a las consecuencias propias de tales conductas: la pérdida de las materias o la imposición de las sanciones previstas dentro del régimen interno de la institución, la más grave de las cuales, según la gravedad de la falta, consiste en su exclusión del establecimiento educativo.</a:t>
            </a:r>
            <a:r>
              <a:rPr lang="es-CO" b="1" dirty="0"/>
              <a:t>” Sentencia T-720/12 </a:t>
            </a:r>
            <a:endParaRPr lang="es-CO" dirty="0"/>
          </a:p>
          <a:p>
            <a:endParaRPr lang="es-CO" dirty="0"/>
          </a:p>
        </p:txBody>
      </p:sp>
    </p:spTree>
    <p:extLst>
      <p:ext uri="{BB962C8B-B14F-4D97-AF65-F5344CB8AC3E}">
        <p14:creationId xmlns:p14="http://schemas.microsoft.com/office/powerpoint/2010/main" val="2942962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sz="quarter" idx="4"/>
          </p:nvPr>
        </p:nvSpPr>
        <p:spPr>
          <a:xfrm>
            <a:off x="6191754" y="1535113"/>
            <a:ext cx="5387630" cy="4591050"/>
          </a:xfrm>
        </p:spPr>
        <p:txBody>
          <a:bodyPr/>
          <a:lstStyle/>
          <a:p>
            <a:endParaRPr lang="es-CO" dirty="0"/>
          </a:p>
          <a:p>
            <a:r>
              <a:rPr lang="es-CO" dirty="0"/>
              <a:t>El proceso disciplinario es un conjunto de actividades </a:t>
            </a:r>
          </a:p>
          <a:p>
            <a:r>
              <a:rPr lang="es-CO" dirty="0"/>
              <a:t>encaminadas a investigar y/o sancionar determinados </a:t>
            </a:r>
          </a:p>
          <a:p>
            <a:r>
              <a:rPr lang="es-CO" dirty="0"/>
              <a:t>comportamientos o conductas de los estudiantes que conlleven incumplimiento de derechos y deberes, violación de prohibiciones, incompatibilidades, impedimentos y conflicto de intereses.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441" y="1828800"/>
            <a:ext cx="4681016" cy="4093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6 Título"/>
          <p:cNvSpPr>
            <a:spLocks noGrp="1"/>
          </p:cNvSpPr>
          <p:nvPr>
            <p:ph type="title"/>
          </p:nvPr>
        </p:nvSpPr>
        <p:spPr/>
        <p:txBody>
          <a:bodyPr>
            <a:normAutofit fontScale="90000"/>
          </a:bodyPr>
          <a:lstStyle/>
          <a:p>
            <a:r>
              <a:rPr lang="es-CO" dirty="0"/>
              <a:t/>
            </a:r>
            <a:br>
              <a:rPr lang="es-CO" dirty="0"/>
            </a:br>
            <a:r>
              <a:rPr lang="es-CO" b="1" dirty="0"/>
              <a:t>¿Qué es un proceso disciplinario?</a:t>
            </a:r>
            <a:endParaRPr lang="es-CO" dirty="0"/>
          </a:p>
        </p:txBody>
      </p:sp>
    </p:spTree>
    <p:extLst>
      <p:ext uri="{BB962C8B-B14F-4D97-AF65-F5344CB8AC3E}">
        <p14:creationId xmlns:p14="http://schemas.microsoft.com/office/powerpoint/2010/main" val="93292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609442" y="1435101"/>
            <a:ext cx="4010039" cy="2668813"/>
          </a:xfrm>
        </p:spPr>
        <p:txBody>
          <a:bodyPr>
            <a:normAutofit/>
          </a:bodyPr>
          <a:lstStyle/>
          <a:p>
            <a:r>
              <a:rPr lang="es-CO" sz="4800" dirty="0"/>
              <a:t>Formato de la Queja Disciplinaria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1847" y="121557"/>
            <a:ext cx="4791075" cy="626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5538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92500" lnSpcReduction="20000"/>
          </a:bodyPr>
          <a:lstStyle/>
          <a:p>
            <a:endParaRPr lang="es-CO" dirty="0"/>
          </a:p>
          <a:p>
            <a:pPr marL="0" indent="0">
              <a:buNone/>
            </a:pPr>
            <a:r>
              <a:rPr lang="es-CO" dirty="0"/>
              <a:t>¿</a:t>
            </a:r>
            <a:r>
              <a:rPr lang="es-CO" b="1" dirty="0"/>
              <a:t>Cómo puede adelantarse una acción disciplinaria? </a:t>
            </a:r>
            <a:endParaRPr lang="es-CO" dirty="0"/>
          </a:p>
          <a:p>
            <a:pPr marL="0" indent="0">
              <a:buNone/>
            </a:pPr>
            <a:r>
              <a:rPr lang="es-CO" dirty="0"/>
              <a:t>La acción disciplinaria se </a:t>
            </a:r>
            <a:r>
              <a:rPr lang="es-CO" dirty="0" smtClean="0"/>
              <a:t>inicia:</a:t>
            </a:r>
            <a:endParaRPr lang="es-CO" dirty="0"/>
          </a:p>
          <a:p>
            <a:r>
              <a:rPr lang="es-CO" dirty="0" smtClean="0"/>
              <a:t>De </a:t>
            </a:r>
            <a:r>
              <a:rPr lang="es-CO" dirty="0"/>
              <a:t>oficio. </a:t>
            </a:r>
          </a:p>
          <a:p>
            <a:r>
              <a:rPr lang="es-CO" dirty="0" smtClean="0"/>
              <a:t>Por </a:t>
            </a:r>
            <a:r>
              <a:rPr lang="es-CO" dirty="0"/>
              <a:t>información proveniente de servidor público , de estudiante o de otro medio que amerite credibilidad. </a:t>
            </a:r>
          </a:p>
          <a:p>
            <a:r>
              <a:rPr lang="es-CO" dirty="0"/>
              <a:t>P</a:t>
            </a:r>
            <a:r>
              <a:rPr lang="es-CO" dirty="0" smtClean="0"/>
              <a:t>or </a:t>
            </a:r>
            <a:r>
              <a:rPr lang="es-CO" dirty="0"/>
              <a:t>queja formulada por cualquier persona, y no procederá por anónimos, salvo en los eventos en que cumpla con los requisitos mínimos de Ley. </a:t>
            </a:r>
          </a:p>
          <a:p>
            <a:r>
              <a:rPr lang="es-CO" dirty="0" smtClean="0"/>
              <a:t>Por </a:t>
            </a:r>
            <a:r>
              <a:rPr lang="es-CO" dirty="0"/>
              <a:t>notoriedad </a:t>
            </a:r>
            <a:r>
              <a:rPr lang="es-CO" dirty="0" smtClean="0"/>
              <a:t>pública. </a:t>
            </a:r>
            <a:endParaRPr lang="es-CO"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86" y="805542"/>
            <a:ext cx="3787321" cy="4517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5228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a:t>Elementos que se debe mencionar </a:t>
            </a:r>
            <a:r>
              <a:rPr lang="es-CO" dirty="0" smtClean="0"/>
              <a:t/>
            </a:r>
            <a:br>
              <a:rPr lang="es-CO" dirty="0" smtClean="0"/>
            </a:br>
            <a:r>
              <a:rPr lang="es-CO" dirty="0" smtClean="0"/>
              <a:t>en </a:t>
            </a:r>
            <a:r>
              <a:rPr lang="es-CO" dirty="0"/>
              <a:t>una queja o informe </a:t>
            </a:r>
          </a:p>
        </p:txBody>
      </p:sp>
      <p:sp>
        <p:nvSpPr>
          <p:cNvPr id="6" name="5 Marcador de contenido"/>
          <p:cNvSpPr>
            <a:spLocks noGrp="1"/>
          </p:cNvSpPr>
          <p:nvPr>
            <p:ph idx="1"/>
          </p:nvPr>
        </p:nvSpPr>
        <p:spPr/>
        <p:txBody>
          <a:bodyPr>
            <a:normAutofit fontScale="77500" lnSpcReduction="20000"/>
          </a:bodyPr>
          <a:lstStyle/>
          <a:p>
            <a:endParaRPr lang="es-CO" dirty="0"/>
          </a:p>
          <a:p>
            <a:r>
              <a:rPr lang="es-CO" dirty="0" smtClean="0"/>
              <a:t>Los </a:t>
            </a:r>
            <a:r>
              <a:rPr lang="es-CO" dirty="0"/>
              <a:t>elementos que se debe mencionar en una queja o informe </a:t>
            </a:r>
          </a:p>
          <a:p>
            <a:r>
              <a:rPr lang="es-CO" dirty="0"/>
              <a:t>se presentan a continuación: </a:t>
            </a:r>
          </a:p>
          <a:p>
            <a:r>
              <a:rPr lang="es-CO" dirty="0"/>
              <a:t>• Nombre del presunto autor de los hechos y de los testigos </a:t>
            </a:r>
          </a:p>
          <a:p>
            <a:r>
              <a:rPr lang="es-CO" dirty="0"/>
              <a:t>si los hay </a:t>
            </a:r>
          </a:p>
          <a:p>
            <a:r>
              <a:rPr lang="es-CO" dirty="0"/>
              <a:t>• Fecha aproximada de los hechos </a:t>
            </a:r>
          </a:p>
          <a:p>
            <a:r>
              <a:rPr lang="es-CO" dirty="0"/>
              <a:t>• Lugar de ocurrencia de los hechos </a:t>
            </a:r>
          </a:p>
          <a:p>
            <a:r>
              <a:rPr lang="es-CO" dirty="0"/>
              <a:t>• Un relato claro y preciso de los hechos </a:t>
            </a:r>
          </a:p>
          <a:p>
            <a:r>
              <a:rPr lang="es-CO" dirty="0"/>
              <a:t>• Pruebas sobre los hechos presuntamente irregulares </a:t>
            </a:r>
          </a:p>
          <a:p>
            <a:r>
              <a:rPr lang="es-CO" dirty="0"/>
              <a:t>• Mencionar en la queja o informe todos los elementos que </a:t>
            </a:r>
          </a:p>
          <a:p>
            <a:r>
              <a:rPr lang="es-CO" dirty="0"/>
              <a:t>puedan orientar la acción disciplinaria. </a:t>
            </a:r>
          </a:p>
        </p:txBody>
      </p:sp>
    </p:spTree>
    <p:extLst>
      <p:ext uri="{BB962C8B-B14F-4D97-AF65-F5344CB8AC3E}">
        <p14:creationId xmlns:p14="http://schemas.microsoft.com/office/powerpoint/2010/main" val="869520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smtClean="0"/>
              <a:t>FINES Y REQUISITOS  DE LA INVESTIGACIÓN  DISCIPLINARIA</a:t>
            </a:r>
            <a:endParaRPr lang="es-CO" dirty="0"/>
          </a:p>
        </p:txBody>
      </p:sp>
      <p:sp>
        <p:nvSpPr>
          <p:cNvPr id="5" name="4 Marcador de texto"/>
          <p:cNvSpPr>
            <a:spLocks noGrp="1"/>
          </p:cNvSpPr>
          <p:nvPr>
            <p:ph type="body" idx="1"/>
          </p:nvPr>
        </p:nvSpPr>
        <p:spPr/>
        <p:txBody>
          <a:bodyPr>
            <a:normAutofit fontScale="77500" lnSpcReduction="20000"/>
          </a:bodyPr>
          <a:lstStyle/>
          <a:p>
            <a:endParaRPr lang="es-CO" b="0" dirty="0"/>
          </a:p>
          <a:p>
            <a:r>
              <a:rPr lang="es-CO" dirty="0"/>
              <a:t>Fines de la investigación disciplinaria </a:t>
            </a:r>
          </a:p>
        </p:txBody>
      </p:sp>
      <p:sp>
        <p:nvSpPr>
          <p:cNvPr id="6" name="5 Marcador de contenido"/>
          <p:cNvSpPr>
            <a:spLocks noGrp="1"/>
          </p:cNvSpPr>
          <p:nvPr>
            <p:ph sz="half" idx="2"/>
          </p:nvPr>
        </p:nvSpPr>
        <p:spPr/>
        <p:txBody>
          <a:bodyPr>
            <a:normAutofit fontScale="92500" lnSpcReduction="10000"/>
          </a:bodyPr>
          <a:lstStyle/>
          <a:p>
            <a:endParaRPr lang="es-CO" dirty="0"/>
          </a:p>
          <a:p>
            <a:r>
              <a:rPr lang="es-CO" dirty="0"/>
              <a:t>Verificar la ocurrencia de la conducta. </a:t>
            </a:r>
          </a:p>
          <a:p>
            <a:r>
              <a:rPr lang="es-CO" dirty="0"/>
              <a:t>Determinar si es constitutiva de falta disciplinaria </a:t>
            </a:r>
          </a:p>
          <a:p>
            <a:r>
              <a:rPr lang="es-CO" dirty="0"/>
              <a:t>El perjuicio causado a la administración pública . </a:t>
            </a:r>
          </a:p>
          <a:p>
            <a:r>
              <a:rPr lang="es-CO" dirty="0"/>
              <a:t>La responsabilidad disciplinaria del investigado </a:t>
            </a:r>
          </a:p>
          <a:p>
            <a:r>
              <a:rPr lang="es-CO" dirty="0"/>
              <a:t>Esclarecer los motivos determinantes, las circunstancias de tiempo modo y lugar en el que se cometió la falta; </a:t>
            </a:r>
          </a:p>
        </p:txBody>
      </p:sp>
      <p:sp>
        <p:nvSpPr>
          <p:cNvPr id="7" name="6 Marcador de texto"/>
          <p:cNvSpPr>
            <a:spLocks noGrp="1"/>
          </p:cNvSpPr>
          <p:nvPr>
            <p:ph type="body" sz="quarter" idx="3"/>
          </p:nvPr>
        </p:nvSpPr>
        <p:spPr/>
        <p:txBody>
          <a:bodyPr>
            <a:normAutofit fontScale="40000" lnSpcReduction="20000"/>
          </a:bodyPr>
          <a:lstStyle/>
          <a:p>
            <a:endParaRPr lang="es-CO" b="0" dirty="0"/>
          </a:p>
          <a:p>
            <a:r>
              <a:rPr lang="es-CO" sz="3400" dirty="0"/>
              <a:t>Requisitos de Procedibilidad para poder ordenar la apertura de la investigación </a:t>
            </a:r>
          </a:p>
        </p:txBody>
      </p:sp>
      <p:sp>
        <p:nvSpPr>
          <p:cNvPr id="8" name="7 Marcador de contenido"/>
          <p:cNvSpPr>
            <a:spLocks noGrp="1"/>
          </p:cNvSpPr>
          <p:nvPr>
            <p:ph sz="quarter" idx="4"/>
          </p:nvPr>
        </p:nvSpPr>
        <p:spPr/>
        <p:txBody>
          <a:bodyPr>
            <a:normAutofit fontScale="85000" lnSpcReduction="20000"/>
          </a:bodyPr>
          <a:lstStyle/>
          <a:p>
            <a:endParaRPr lang="es-CO" dirty="0"/>
          </a:p>
          <a:p>
            <a:r>
              <a:rPr lang="es-CO" dirty="0"/>
              <a:t>La identidad del posible autor y autores; </a:t>
            </a:r>
          </a:p>
          <a:p>
            <a:r>
              <a:rPr lang="es-CO" dirty="0"/>
              <a:t>La relación de pruebas cuya práctica se ordena; </a:t>
            </a:r>
          </a:p>
          <a:p>
            <a:r>
              <a:rPr lang="es-CO" dirty="0"/>
              <a:t>La orden de incorporar a la actuación los antecedentes disciplinarios del investigado, una certificación de la entidad a la cual el servidor público esté o hubiera estado vinculado, una constancia sobre el sueldo devengado para la época de la realización de la conducta y su última dirección conocida. </a:t>
            </a:r>
          </a:p>
          <a:p>
            <a:r>
              <a:rPr lang="es-CO" dirty="0"/>
              <a:t>La orden de informar y comunicar esta decisión, de conformidad a lo señalado en el código. </a:t>
            </a:r>
          </a:p>
        </p:txBody>
      </p:sp>
    </p:spTree>
    <p:extLst>
      <p:ext uri="{BB962C8B-B14F-4D97-AF65-F5344CB8AC3E}">
        <p14:creationId xmlns:p14="http://schemas.microsoft.com/office/powerpoint/2010/main" val="102043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normAutofit fontScale="90000"/>
          </a:bodyPr>
          <a:lstStyle/>
          <a:p>
            <a:r>
              <a:rPr lang="es-CO" dirty="0"/>
              <a:t/>
            </a:r>
            <a:br>
              <a:rPr lang="es-CO" dirty="0"/>
            </a:br>
            <a:r>
              <a:rPr lang="es-CO" b="1" dirty="0"/>
              <a:t>DERECHOS Y DEBERES </a:t>
            </a:r>
            <a:r>
              <a:rPr lang="es-CO" dirty="0"/>
              <a:t/>
            </a:r>
            <a:br>
              <a:rPr lang="es-CO" dirty="0"/>
            </a:br>
            <a:r>
              <a:rPr lang="es-CO" b="1" dirty="0"/>
              <a:t>DE LOS ESTUDIANTES </a:t>
            </a:r>
            <a:r>
              <a:rPr lang="es-CO" dirty="0"/>
              <a:t/>
            </a:r>
            <a:br>
              <a:rPr lang="es-CO" dirty="0"/>
            </a:br>
            <a:r>
              <a:rPr lang="es-CO" b="1" dirty="0"/>
              <a:t>ACUERDO 066 DE 2000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9372" y="2057400"/>
            <a:ext cx="4855028" cy="3624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0312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DERECHOS </a:t>
            </a:r>
            <a:r>
              <a:rPr lang="es-CO" dirty="0"/>
              <a:t/>
            </a:r>
            <a:br>
              <a:rPr lang="es-CO" dirty="0"/>
            </a:br>
            <a:endParaRPr lang="es-CO" dirty="0"/>
          </a:p>
        </p:txBody>
      </p:sp>
      <p:sp>
        <p:nvSpPr>
          <p:cNvPr id="3" name="2 Marcador de contenido"/>
          <p:cNvSpPr>
            <a:spLocks noGrp="1"/>
          </p:cNvSpPr>
          <p:nvPr>
            <p:ph idx="1"/>
          </p:nvPr>
        </p:nvSpPr>
        <p:spPr/>
        <p:txBody>
          <a:bodyPr>
            <a:normAutofit fontScale="77500" lnSpcReduction="20000"/>
          </a:bodyPr>
          <a:lstStyle/>
          <a:p>
            <a:pPr marL="0" indent="0">
              <a:buNone/>
            </a:pPr>
            <a:r>
              <a:rPr lang="es-CO" dirty="0" smtClean="0"/>
              <a:t>Se </a:t>
            </a:r>
            <a:r>
              <a:rPr lang="es-CO" dirty="0"/>
              <a:t>articulan en el estatuto estudiantil del artículo 85 al artículo 90. </a:t>
            </a:r>
          </a:p>
          <a:p>
            <a:pPr algn="just"/>
            <a:r>
              <a:rPr lang="es-CO" dirty="0" smtClean="0"/>
              <a:t>Establece </a:t>
            </a:r>
            <a:r>
              <a:rPr lang="es-CO" dirty="0"/>
              <a:t>el derecho a conocer y analizar el programa de cada asignatura; </a:t>
            </a:r>
            <a:endParaRPr lang="es-CO" dirty="0" smtClean="0"/>
          </a:p>
          <a:p>
            <a:pPr algn="just"/>
            <a:r>
              <a:rPr lang="es-CO" dirty="0" smtClean="0"/>
              <a:t>la </a:t>
            </a:r>
            <a:r>
              <a:rPr lang="es-CO" dirty="0"/>
              <a:t>posibilidad de vincular a los egresados que hayan tenido excelencia académica, esta vinculación se hace mediante concurso de méritos, </a:t>
            </a:r>
            <a:endParaRPr lang="es-CO" dirty="0" smtClean="0"/>
          </a:p>
          <a:p>
            <a:pPr algn="just"/>
            <a:r>
              <a:rPr lang="es-CO" dirty="0" smtClean="0"/>
              <a:t>a </a:t>
            </a:r>
            <a:r>
              <a:rPr lang="es-CO" dirty="0"/>
              <a:t>su vez a los estudiantes se les brinda la posibilidad de ser auxiliares de docencia siempre y cuando se distingan por su rendimiento académico , y cumplan con el concurso de méritos de cada programa académico. </a:t>
            </a:r>
            <a:endParaRPr lang="es-CO" dirty="0" smtClean="0"/>
          </a:p>
          <a:p>
            <a:pPr algn="just"/>
            <a:r>
              <a:rPr lang="es-CO" dirty="0" smtClean="0"/>
              <a:t>Tienen </a:t>
            </a:r>
            <a:r>
              <a:rPr lang="es-CO" dirty="0"/>
              <a:t>derecho a utilizar los recursos de la institución de acuerdo a la reglamentación interna, </a:t>
            </a:r>
            <a:endParaRPr lang="es-CO" dirty="0" smtClean="0"/>
          </a:p>
          <a:p>
            <a:pPr algn="just"/>
            <a:r>
              <a:rPr lang="es-CO" dirty="0" smtClean="0"/>
              <a:t>a </a:t>
            </a:r>
            <a:r>
              <a:rPr lang="es-CO" dirty="0"/>
              <a:t>elegir y ser elegido, </a:t>
            </a:r>
            <a:endParaRPr lang="es-CO" dirty="0" smtClean="0"/>
          </a:p>
          <a:p>
            <a:pPr algn="just"/>
            <a:r>
              <a:rPr lang="es-CO" dirty="0" smtClean="0"/>
              <a:t>a </a:t>
            </a:r>
            <a:r>
              <a:rPr lang="es-CO" dirty="0"/>
              <a:t>recibir los servicios de bienestar universitario de conformidad con los reglamentos. </a:t>
            </a:r>
          </a:p>
          <a:p>
            <a:endParaRPr lang="es-CO" dirty="0"/>
          </a:p>
        </p:txBody>
      </p:sp>
    </p:spTree>
    <p:extLst>
      <p:ext uri="{BB962C8B-B14F-4D97-AF65-F5344CB8AC3E}">
        <p14:creationId xmlns:p14="http://schemas.microsoft.com/office/powerpoint/2010/main" val="1858489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De los deberes. </a:t>
            </a:r>
          </a:p>
        </p:txBody>
      </p:sp>
      <p:sp>
        <p:nvSpPr>
          <p:cNvPr id="3" name="2 Marcador de contenido"/>
          <p:cNvSpPr>
            <a:spLocks noGrp="1"/>
          </p:cNvSpPr>
          <p:nvPr>
            <p:ph idx="1"/>
          </p:nvPr>
        </p:nvSpPr>
        <p:spPr>
          <a:xfrm>
            <a:off x="609441" y="1132115"/>
            <a:ext cx="10969943" cy="3875314"/>
          </a:xfrm>
        </p:spPr>
        <p:txBody>
          <a:bodyPr>
            <a:normAutofit fontScale="25000" lnSpcReduction="20000"/>
          </a:bodyPr>
          <a:lstStyle/>
          <a:p>
            <a:endParaRPr lang="es-CO" dirty="0"/>
          </a:p>
          <a:p>
            <a:r>
              <a:rPr lang="es-CO" sz="6400" dirty="0" smtClean="0"/>
              <a:t>Se </a:t>
            </a:r>
            <a:r>
              <a:rPr lang="es-CO" sz="6400" dirty="0"/>
              <a:t>encuentra en el artículo 91 desarrollado de los numerales a) hasta la j) y encontramos: </a:t>
            </a:r>
          </a:p>
          <a:p>
            <a:r>
              <a:rPr lang="es-CO" sz="6400" dirty="0"/>
              <a:t>a. Cumplir los estatutos y reglamentos. </a:t>
            </a:r>
          </a:p>
          <a:p>
            <a:r>
              <a:rPr lang="es-CO" sz="6400" dirty="0"/>
              <a:t>b. Respetar las opiniones y puntos de vista de los demás y permitir la libre expresión y circulación de ideas bajo responsabilidad personal. </a:t>
            </a:r>
          </a:p>
          <a:p>
            <a:r>
              <a:rPr lang="es-CO" sz="6400" dirty="0"/>
              <a:t>c. Participar en las actividades académicas, culturales y deportivas programadas por la </a:t>
            </a:r>
          </a:p>
          <a:p>
            <a:r>
              <a:rPr lang="es-CO" sz="6400" dirty="0"/>
              <a:t>Universidad. </a:t>
            </a:r>
          </a:p>
          <a:p>
            <a:r>
              <a:rPr lang="es-CO" sz="6400" dirty="0"/>
              <a:t>d. Representar a la Universidad en los eventos académicos, culturales o deportivos cuando la </a:t>
            </a:r>
          </a:p>
          <a:p>
            <a:r>
              <a:rPr lang="es-CO" sz="6400" dirty="0"/>
              <a:t>Institución lo requiera. </a:t>
            </a:r>
          </a:p>
          <a:p>
            <a:r>
              <a:rPr lang="es-CO" sz="6400" dirty="0"/>
              <a:t>e. Preservar, cuidar y mantener en buen estado las edificaciones, el material de enseñanza, </a:t>
            </a:r>
          </a:p>
          <a:p>
            <a:r>
              <a:rPr lang="es-CO" sz="6400" dirty="0"/>
              <a:t>los enseres y el equipo o dotación general de la Universidad. </a:t>
            </a:r>
          </a:p>
          <a:p>
            <a:r>
              <a:rPr lang="es-CO" sz="6400" dirty="0"/>
              <a:t>f. Identificarse con el carné de estudiante cuando se le solicite. </a:t>
            </a:r>
          </a:p>
          <a:p>
            <a:r>
              <a:rPr lang="es-CO" sz="6400" dirty="0"/>
              <a:t>g. Abstenerse de ejercer actos de discriminación por razones de sexo, raza, origen nacional o </a:t>
            </a:r>
          </a:p>
          <a:p>
            <a:r>
              <a:rPr lang="es-CO" sz="6400" dirty="0"/>
              <a:t>familiar, lengua, religión, opinión política o filosófica. </a:t>
            </a:r>
          </a:p>
          <a:p>
            <a:r>
              <a:rPr lang="es-CO" sz="6400" dirty="0"/>
              <a:t>h. Velar por el normal ejercicio de las actividades de la Institución. </a:t>
            </a:r>
          </a:p>
          <a:p>
            <a:r>
              <a:rPr lang="es-CO" sz="6400" dirty="0"/>
              <a:t>i. Observar una conducta acorde con la dignidad de estudiante de la Universidad. </a:t>
            </a:r>
          </a:p>
          <a:p>
            <a:r>
              <a:rPr lang="es-CO" sz="6400" dirty="0"/>
              <a:t>j. Respetar y dar buen trato a sus superiores, docentes, compañeros y demás personal que </a:t>
            </a:r>
          </a:p>
          <a:p>
            <a:r>
              <a:rPr lang="es-CO" sz="6400" dirty="0"/>
              <a:t>labora en la Institución.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8881" y="5482318"/>
            <a:ext cx="8181975" cy="971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0477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t>PROHIBICIONES</a:t>
            </a:r>
            <a:endParaRPr lang="es-CO" dirty="0"/>
          </a:p>
        </p:txBody>
      </p:sp>
      <p:sp>
        <p:nvSpPr>
          <p:cNvPr id="3" name="2 Marcador de contenido"/>
          <p:cNvSpPr>
            <a:spLocks noGrp="1"/>
          </p:cNvSpPr>
          <p:nvPr>
            <p:ph idx="1"/>
          </p:nvPr>
        </p:nvSpPr>
        <p:spPr/>
        <p:txBody>
          <a:bodyPr>
            <a:normAutofit fontScale="77500" lnSpcReduction="20000"/>
          </a:bodyPr>
          <a:lstStyle/>
          <a:p>
            <a:pPr marL="0" indent="0">
              <a:buNone/>
            </a:pPr>
            <a:endParaRPr lang="es-CO" dirty="0"/>
          </a:p>
          <a:p>
            <a:r>
              <a:rPr lang="es-CO" dirty="0"/>
              <a:t>ARTÍCULO 100: Al estudiante de la Universidad del Quindío le queda absolutamente prohibido: </a:t>
            </a:r>
          </a:p>
          <a:p>
            <a:r>
              <a:rPr lang="es-CO" dirty="0"/>
              <a:t>a. Portar dentro de los predios de la Universidad o en actos programados por ella, armas, objetos, productos o materiales que pudiesen ser utilizados para causar daño a las personas o a los bienes. </a:t>
            </a:r>
          </a:p>
          <a:p>
            <a:r>
              <a:rPr lang="es-CO" dirty="0"/>
              <a:t>b. Presentarse a la Universidad en estado de embriaguez o bajo el efecto de sustancias de uso ilegal. </a:t>
            </a:r>
          </a:p>
          <a:p>
            <a:r>
              <a:rPr lang="es-CO" dirty="0"/>
              <a:t>c. Traficar, portar, o consumir bebidas embriagantes o sustancias de uso ilegal dentro de los predios de la Universidad. </a:t>
            </a:r>
          </a:p>
          <a:p>
            <a:r>
              <a:rPr lang="es-CO" dirty="0"/>
              <a:t>d. Entorpecer el normal ejercicio de las actividades de la Institución. </a:t>
            </a:r>
          </a:p>
          <a:p>
            <a:r>
              <a:rPr lang="es-CO" dirty="0"/>
              <a:t>e. Protagonizar escándalos o hechos bochornosos que atenten contra la moral y las buenas costumbres de la comunidad universitaria. </a:t>
            </a:r>
          </a:p>
        </p:txBody>
      </p:sp>
    </p:spTree>
    <p:extLst>
      <p:ext uri="{BB962C8B-B14F-4D97-AF65-F5344CB8AC3E}">
        <p14:creationId xmlns:p14="http://schemas.microsoft.com/office/powerpoint/2010/main" val="3514020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RÉGIMEN DISCIPLINARIO PARA LOS ESTUDIANTES EN LA UNIVERSIDAD DEL QUINDÍO</a:t>
            </a:r>
          </a:p>
        </p:txBody>
      </p:sp>
      <p:sp>
        <p:nvSpPr>
          <p:cNvPr id="3" name="2 Marcador de contenido"/>
          <p:cNvSpPr>
            <a:spLocks noGrp="1"/>
          </p:cNvSpPr>
          <p:nvPr>
            <p:ph idx="1"/>
          </p:nvPr>
        </p:nvSpPr>
        <p:spPr/>
        <p:txBody>
          <a:bodyPr/>
          <a:lstStyle/>
          <a:p>
            <a:endParaRPr lang="es-CO" dirty="0"/>
          </a:p>
          <a:p>
            <a:r>
              <a:rPr lang="es-CO" dirty="0" smtClean="0"/>
              <a:t>Las </a:t>
            </a:r>
            <a:r>
              <a:rPr lang="es-CO" dirty="0"/>
              <a:t>faltas disciplinarias en que podrían incurrir los estudiantes de pre y posgrado de la Universidad del Quindío, se consideran de dos clases: </a:t>
            </a:r>
          </a:p>
          <a:p>
            <a:r>
              <a:rPr lang="es-CO" dirty="0" smtClean="0"/>
              <a:t>GRAVES </a:t>
            </a:r>
            <a:endParaRPr lang="es-CO" dirty="0"/>
          </a:p>
          <a:p>
            <a:r>
              <a:rPr lang="es-CO" dirty="0" smtClean="0"/>
              <a:t>MUY </a:t>
            </a:r>
            <a:r>
              <a:rPr lang="es-CO" dirty="0"/>
              <a:t>GRAVES </a:t>
            </a:r>
          </a:p>
          <a:p>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9572" y="3352799"/>
            <a:ext cx="2656114" cy="2382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0371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a:t>FALTAS GRAVES </a:t>
            </a:r>
            <a:br>
              <a:rPr lang="es-CO" dirty="0"/>
            </a:br>
            <a:endParaRPr lang="es-CO" dirty="0"/>
          </a:p>
        </p:txBody>
      </p:sp>
      <p:sp>
        <p:nvSpPr>
          <p:cNvPr id="6" name="5 Marcador de texto"/>
          <p:cNvSpPr>
            <a:spLocks noGrp="1"/>
          </p:cNvSpPr>
          <p:nvPr>
            <p:ph type="body" sz="half" idx="2"/>
          </p:nvPr>
        </p:nvSpPr>
        <p:spPr/>
        <p:txBody>
          <a:bodyPr>
            <a:normAutofit/>
          </a:bodyPr>
          <a:lstStyle/>
          <a:p>
            <a:endParaRPr lang="es-CO" dirty="0"/>
          </a:p>
          <a:p>
            <a:pPr marL="342900" indent="-342900" algn="just">
              <a:buFont typeface="Arial" panose="020B0604020202020204" pitchFamily="34" charset="0"/>
              <a:buChar char="•"/>
            </a:pPr>
            <a:r>
              <a:rPr lang="es-CO" sz="2000" dirty="0" smtClean="0"/>
              <a:t>La </a:t>
            </a:r>
            <a:r>
              <a:rPr lang="es-CO" sz="2000" dirty="0"/>
              <a:t>injuria, la calumnia o la agresión de cualquier índole contra: </a:t>
            </a:r>
          </a:p>
          <a:p>
            <a:pPr marL="342900" indent="-342900" algn="just">
              <a:buFont typeface="Arial" panose="020B0604020202020204" pitchFamily="34" charset="0"/>
              <a:buChar char="•"/>
            </a:pPr>
            <a:r>
              <a:rPr lang="es-CO" sz="2000" dirty="0" smtClean="0"/>
              <a:t>Las </a:t>
            </a:r>
            <a:r>
              <a:rPr lang="es-CO" sz="2000" dirty="0"/>
              <a:t>autoridades Universitarias. </a:t>
            </a:r>
          </a:p>
          <a:p>
            <a:pPr marL="342900" indent="-342900" algn="just">
              <a:buFont typeface="Arial" panose="020B0604020202020204" pitchFamily="34" charset="0"/>
              <a:buChar char="•"/>
            </a:pPr>
            <a:r>
              <a:rPr lang="es-CO" sz="2000" dirty="0" smtClean="0"/>
              <a:t>El </a:t>
            </a:r>
            <a:r>
              <a:rPr lang="es-CO" sz="2000" dirty="0"/>
              <a:t>personal docente, Administrativo, trabajadores de planta, los demás estudiantes, personas invitadas por la Universidad . </a:t>
            </a:r>
          </a:p>
          <a:p>
            <a:pPr marL="342900" indent="-342900">
              <a:buFont typeface="Arial" panose="020B0604020202020204" pitchFamily="34" charset="0"/>
              <a:buChar char="•"/>
            </a:pPr>
            <a:r>
              <a:rPr lang="es-CO" sz="2000" dirty="0" smtClean="0"/>
              <a:t>Todo </a:t>
            </a:r>
            <a:r>
              <a:rPr lang="es-CO" sz="2000" dirty="0"/>
              <a:t>acto o hecho que atente contra los bienes y el patrimonio de </a:t>
            </a:r>
            <a:r>
              <a:rPr lang="es-CO" sz="2000" dirty="0" smtClean="0"/>
              <a:t>la </a:t>
            </a:r>
            <a:r>
              <a:rPr lang="es-CO" sz="2000" dirty="0"/>
              <a:t>Universidad. </a:t>
            </a:r>
          </a:p>
          <a:p>
            <a:pPr marL="342900" indent="-342900" algn="just">
              <a:buFont typeface="Arial" panose="020B0604020202020204" pitchFamily="34" charset="0"/>
              <a:buChar char="•"/>
            </a:pPr>
            <a:endParaRPr lang="es-CO" sz="2000" dirty="0"/>
          </a:p>
          <a:p>
            <a:pPr algn="just"/>
            <a:endParaRPr lang="es-CO" sz="20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742" y="794657"/>
            <a:ext cx="5061857" cy="4879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8541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FALTAS MUY GRAVES </a:t>
            </a:r>
          </a:p>
        </p:txBody>
      </p:sp>
      <p:sp>
        <p:nvSpPr>
          <p:cNvPr id="4" name="3 Marcador de texto"/>
          <p:cNvSpPr>
            <a:spLocks noGrp="1"/>
          </p:cNvSpPr>
          <p:nvPr>
            <p:ph type="body" sz="half" idx="2"/>
          </p:nvPr>
        </p:nvSpPr>
        <p:spPr/>
        <p:txBody>
          <a:bodyPr>
            <a:normAutofit lnSpcReduction="10000"/>
          </a:bodyPr>
          <a:lstStyle/>
          <a:p>
            <a:endParaRPr lang="es-CO" dirty="0"/>
          </a:p>
          <a:p>
            <a:pPr algn="just"/>
            <a:r>
              <a:rPr lang="es-CO" sz="1800" dirty="0" smtClean="0"/>
              <a:t>Todos </a:t>
            </a:r>
            <a:r>
              <a:rPr lang="es-CO" sz="1800" dirty="0"/>
              <a:t>los actos o hechos contrarios a la moral y a las buenas costumbres con los cuales se infiera ofensa grave a la dignidad universitaria, a la vida en común y a la salud colectiva o individual. </a:t>
            </a:r>
          </a:p>
          <a:p>
            <a:pPr algn="just"/>
            <a:r>
              <a:rPr lang="es-CO" sz="1800" dirty="0"/>
              <a:t>b. La realización, patrocinio o complicidad en actos o hechos fraudulentos contra el Sistema administrativo o académico en cualquiera de las dependencias de la Universidad. </a:t>
            </a:r>
          </a:p>
          <a:p>
            <a:pPr algn="just"/>
            <a:r>
              <a:rPr lang="es-CO" sz="1800" dirty="0"/>
              <a:t>c. El uso de máscara, disfraz, pañuelo o cualquier otro medio para encubrir la faz u ocultar la identidad en una manifestación o mitin en los predios de la Universidad.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4229" y="626572"/>
            <a:ext cx="4850720" cy="49142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5341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FALTAS MUY GRAVES </a:t>
            </a:r>
            <a:br>
              <a:rPr lang="es-CO" dirty="0"/>
            </a:br>
            <a:endParaRPr lang="es-CO" dirty="0"/>
          </a:p>
        </p:txBody>
      </p:sp>
      <p:sp>
        <p:nvSpPr>
          <p:cNvPr id="4" name="3 Marcador de texto"/>
          <p:cNvSpPr>
            <a:spLocks noGrp="1"/>
          </p:cNvSpPr>
          <p:nvPr>
            <p:ph type="body" sz="half" idx="2"/>
          </p:nvPr>
        </p:nvSpPr>
        <p:spPr>
          <a:xfrm>
            <a:off x="489699" y="1206501"/>
            <a:ext cx="4010039" cy="4691063"/>
          </a:xfrm>
        </p:spPr>
        <p:txBody>
          <a:bodyPr>
            <a:normAutofit fontScale="92500" lnSpcReduction="20000"/>
          </a:bodyPr>
          <a:lstStyle/>
          <a:p>
            <a:endParaRPr lang="es-CO" dirty="0"/>
          </a:p>
          <a:p>
            <a:pPr algn="just"/>
            <a:r>
              <a:rPr lang="es-CO" sz="1800" dirty="0" smtClean="0"/>
              <a:t>d</a:t>
            </a:r>
            <a:r>
              <a:rPr lang="es-CO" sz="1800" dirty="0"/>
              <a:t>. La utilización y porte de armas de fuego, contundentes, corto-punzantes y elementos explosivos en los predios o recintos de la Universidad. </a:t>
            </a:r>
          </a:p>
          <a:p>
            <a:pPr algn="just"/>
            <a:r>
              <a:rPr lang="es-CO" sz="1800" dirty="0"/>
              <a:t>e. Los actos tendientes a impedir el libre acceso a las dependencias de la Universidad del personal Directivo, Docente, Estudiantil o Administrativo. </a:t>
            </a:r>
          </a:p>
          <a:p>
            <a:pPr algn="just"/>
            <a:r>
              <a:rPr lang="es-CO" sz="1800" dirty="0"/>
              <a:t>f. Cualquier acto encaminado a interrumpir el libre ejercicio de la docencia, la asistencia a clases, a laboratorios y demás servicios, bien sea que tal acto se cometa colectiva o individualmente. </a:t>
            </a:r>
          </a:p>
          <a:p>
            <a:pPr algn="just"/>
            <a:r>
              <a:rPr lang="es-CO" sz="1800" dirty="0"/>
              <a:t>g. Cualquier acto contra las personas, las instituciones o las cosas, establecido como delito </a:t>
            </a:r>
          </a:p>
          <a:p>
            <a:pPr algn="just"/>
            <a:r>
              <a:rPr lang="es-CO" sz="1800" dirty="0"/>
              <a:t>por el Código Penal, sin perjuicio de las sanciones previstas por ese Código.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4486" y="849992"/>
            <a:ext cx="4637314" cy="4792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666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0" dirty="0"/>
              <a:t/>
            </a:r>
            <a:br>
              <a:rPr lang="es-CO" b="0" dirty="0"/>
            </a:br>
            <a:r>
              <a:rPr lang="es-CO" b="0" dirty="0"/>
              <a:t>FALTAS MUY GRAVES </a:t>
            </a:r>
            <a:endParaRPr lang="es-CO" dirty="0"/>
          </a:p>
        </p:txBody>
      </p:sp>
      <p:sp>
        <p:nvSpPr>
          <p:cNvPr id="4" name="3 Marcador de texto"/>
          <p:cNvSpPr>
            <a:spLocks noGrp="1"/>
          </p:cNvSpPr>
          <p:nvPr>
            <p:ph type="body" sz="half" idx="2"/>
          </p:nvPr>
        </p:nvSpPr>
        <p:spPr/>
        <p:txBody>
          <a:bodyPr/>
          <a:lstStyle/>
          <a:p>
            <a:endParaRPr lang="es-CO" dirty="0"/>
          </a:p>
          <a:p>
            <a:r>
              <a:rPr lang="es-CO" dirty="0"/>
              <a:t>h. El irrespeto a las insignias de la Patria y de la Universidad. </a:t>
            </a:r>
          </a:p>
          <a:p>
            <a:r>
              <a:rPr lang="es-CO" dirty="0"/>
              <a:t>i. La falsificación, adulteración, sustracción, sustitución de cuestionarios, calificaciones, certificados, títulos, actas y demás documentos expedidos o exigidos por la Universidad. </a:t>
            </a:r>
          </a:p>
          <a:p>
            <a:r>
              <a:rPr lang="es-CO" dirty="0"/>
              <a:t>j. La suplantación de personas en el desarrollo de actividades propias de la Universidad. </a:t>
            </a:r>
          </a:p>
          <a:p>
            <a:r>
              <a:rPr lang="es-CO" dirty="0"/>
              <a:t>k. La retención, el hurto o el daño en bienes de la Universidad o en bienes ajenos que se encuentren en los predios de la misma. </a:t>
            </a:r>
          </a:p>
          <a:p>
            <a:r>
              <a:rPr lang="es-CO" dirty="0"/>
              <a:t>l. Posesión, tráfico y consumo de bebidas alcohólicas y de drogas de uso ilegal en los predios de la Universidad. </a:t>
            </a:r>
          </a:p>
          <a:p>
            <a:r>
              <a:rPr lang="es-CO" dirty="0"/>
              <a:t>m. Presentarse al recinto de la Universidad en estado de embriaguez o bajo el efecto de drogas </a:t>
            </a:r>
          </a:p>
          <a:p>
            <a:r>
              <a:rPr lang="es-CO" dirty="0"/>
              <a:t>de uso ilegal.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3086" y="1175657"/>
            <a:ext cx="4071257" cy="4180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5906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442" y="306615"/>
            <a:ext cx="4010039" cy="1162050"/>
          </a:xfrm>
        </p:spPr>
        <p:txBody>
          <a:bodyPr/>
          <a:lstStyle/>
          <a:p>
            <a:r>
              <a:rPr lang="es-CO" b="0" dirty="0"/>
              <a:t/>
            </a:r>
            <a:br>
              <a:rPr lang="es-CO" b="0" dirty="0"/>
            </a:br>
            <a:r>
              <a:rPr lang="es-CO" b="0" dirty="0"/>
              <a:t>FALTAS MUY GRAVES </a:t>
            </a:r>
            <a:endParaRPr lang="es-CO" dirty="0"/>
          </a:p>
        </p:txBody>
      </p:sp>
      <p:sp>
        <p:nvSpPr>
          <p:cNvPr id="4" name="3 Marcador de texto"/>
          <p:cNvSpPr>
            <a:spLocks noGrp="1"/>
          </p:cNvSpPr>
          <p:nvPr>
            <p:ph type="body" sz="half" idx="2"/>
          </p:nvPr>
        </p:nvSpPr>
        <p:spPr/>
        <p:txBody>
          <a:bodyPr/>
          <a:lstStyle/>
          <a:p>
            <a:endParaRPr lang="es-CO" dirty="0"/>
          </a:p>
          <a:p>
            <a:pPr algn="just"/>
            <a:r>
              <a:rPr lang="es-CO" dirty="0"/>
              <a:t>n. La retención, intimidación, o extorsión a profesores, directivas, empleados, trabajadores, estudiantes e invitados de la Universidad. </a:t>
            </a:r>
          </a:p>
          <a:p>
            <a:pPr algn="just"/>
            <a:r>
              <a:rPr lang="es-CO" dirty="0"/>
              <a:t>o. La incitación al desorden y todo acto que configure alteración de las tareas académicas de la Universidad. </a:t>
            </a:r>
          </a:p>
          <a:p>
            <a:pPr algn="just"/>
            <a:r>
              <a:rPr lang="es-CO" dirty="0"/>
              <a:t>p. Cualquier acto que acarree grave desprestigio para la Universidad. </a:t>
            </a:r>
          </a:p>
          <a:p>
            <a:pPr algn="just"/>
            <a:r>
              <a:rPr lang="es-CO" dirty="0"/>
              <a:t>q. Las faltas contra la ética y los Reglamentos de Instituciones que tengan contratos y convenios </a:t>
            </a:r>
          </a:p>
          <a:p>
            <a:pPr algn="just"/>
            <a:r>
              <a:rPr lang="es-CO" dirty="0"/>
              <a:t>con la Universidad. </a:t>
            </a:r>
          </a:p>
          <a:p>
            <a:pPr algn="just"/>
            <a:r>
              <a:rPr lang="es-CO" dirty="0"/>
              <a:t>r. La reincidencia en la anulación de las evaluaciones. </a:t>
            </a:r>
          </a:p>
          <a:p>
            <a:pPr algn="just"/>
            <a:r>
              <a:rPr lang="es-CO" dirty="0"/>
              <a:t>PARÁGRAFO : Los estudiantes que incurran en las faltas definidas en los literales L) y M) de este artículo, deberán recibir </a:t>
            </a:r>
            <a:r>
              <a:rPr lang="es-CO" dirty="0" err="1"/>
              <a:t>sicoorientación</a:t>
            </a:r>
            <a:r>
              <a:rPr lang="es-CO" dirty="0"/>
              <a:t> por parte de Bienestar Universitario. En caso de que el estudiante no acepte la </a:t>
            </a:r>
            <a:r>
              <a:rPr lang="es-CO" dirty="0" err="1"/>
              <a:t>sicoorientación</a:t>
            </a:r>
            <a:r>
              <a:rPr lang="es-CO" dirty="0"/>
              <a:t> o reincida en la falta se aplicará la sanciones establecidas.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3783" y="1273629"/>
            <a:ext cx="4290559" cy="4550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4350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0" dirty="0"/>
              <a:t/>
            </a:r>
            <a:br>
              <a:rPr lang="es-CO" b="0" dirty="0"/>
            </a:br>
            <a:r>
              <a:rPr lang="es-CO" dirty="0"/>
              <a:t>FALTAS PRESENTADAS EL ÚLTIMO AÑO </a:t>
            </a:r>
          </a:p>
        </p:txBody>
      </p:sp>
      <p:sp>
        <p:nvSpPr>
          <p:cNvPr id="4" name="3 Marcador de texto"/>
          <p:cNvSpPr>
            <a:spLocks noGrp="1"/>
          </p:cNvSpPr>
          <p:nvPr>
            <p:ph type="body" sz="half" idx="2"/>
          </p:nvPr>
        </p:nvSpPr>
        <p:spPr/>
        <p:txBody>
          <a:bodyPr>
            <a:normAutofit fontScale="92500"/>
          </a:bodyPr>
          <a:lstStyle/>
          <a:p>
            <a:endParaRPr lang="es-CO" dirty="0"/>
          </a:p>
          <a:p>
            <a:endParaRPr lang="es-CO" dirty="0"/>
          </a:p>
          <a:p>
            <a:pPr marL="457200" indent="-457200">
              <a:buFont typeface="Arial" panose="020B0604020202020204" pitchFamily="34" charset="0"/>
              <a:buChar char="•"/>
            </a:pPr>
            <a:r>
              <a:rPr lang="es-CO" sz="2800" b="1" dirty="0"/>
              <a:t>Adulteración de Notas. </a:t>
            </a:r>
            <a:endParaRPr lang="es-CO" sz="2800" dirty="0"/>
          </a:p>
          <a:p>
            <a:pPr marL="457200" indent="-457200">
              <a:buFont typeface="Arial" panose="020B0604020202020204" pitchFamily="34" charset="0"/>
              <a:buChar char="•"/>
            </a:pPr>
            <a:r>
              <a:rPr lang="es-CO" sz="2800" b="1" dirty="0"/>
              <a:t>Plagio. </a:t>
            </a:r>
            <a:endParaRPr lang="es-CO" sz="2800" dirty="0"/>
          </a:p>
          <a:p>
            <a:pPr marL="457200" indent="-457200">
              <a:buFont typeface="Arial" panose="020B0604020202020204" pitchFamily="34" charset="0"/>
              <a:buChar char="•"/>
            </a:pPr>
            <a:r>
              <a:rPr lang="es-CO" sz="2800" b="1" dirty="0"/>
              <a:t>Agresiones. </a:t>
            </a:r>
            <a:endParaRPr lang="es-CO" sz="2800" dirty="0"/>
          </a:p>
          <a:p>
            <a:pPr marL="457200" indent="-457200">
              <a:buFont typeface="Arial" panose="020B0604020202020204" pitchFamily="34" charset="0"/>
              <a:buChar char="•"/>
            </a:pPr>
            <a:r>
              <a:rPr lang="es-CO" sz="2800" b="1" dirty="0"/>
              <a:t>Consumo de sustancias psicoactivas. </a:t>
            </a:r>
            <a:endParaRPr lang="es-CO" sz="2800" dirty="0"/>
          </a:p>
          <a:p>
            <a:pPr marL="457200" indent="-457200">
              <a:buFont typeface="Arial" panose="020B0604020202020204" pitchFamily="34" charset="0"/>
              <a:buChar char="•"/>
            </a:pPr>
            <a:r>
              <a:rPr lang="es-CO" sz="2800" b="1" dirty="0"/>
              <a:t>Irrespeto al personal docente, administrativo, directivo, trabajadores, cuerpo de vigilancia </a:t>
            </a:r>
            <a:endParaRPr lang="es-CO" sz="2800" dirty="0"/>
          </a:p>
          <a:p>
            <a:pPr marL="457200" indent="-457200">
              <a:buFont typeface="Arial" panose="020B0604020202020204" pitchFamily="34" charset="0"/>
              <a:buChar char="•"/>
            </a:pPr>
            <a:endParaRPr lang="es-CO"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859971"/>
            <a:ext cx="3298371" cy="4637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5528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ctrTitle"/>
          </p:nvPr>
        </p:nvSpPr>
        <p:spPr>
          <a:xfrm>
            <a:off x="750876" y="486683"/>
            <a:ext cx="10360501" cy="1470025"/>
          </a:xfrm>
        </p:spPr>
        <p:txBody>
          <a:bodyPr>
            <a:normAutofit/>
          </a:bodyPr>
          <a:lstStyle/>
          <a:p>
            <a:r>
              <a:rPr lang="es-CO" sz="1400" dirty="0"/>
              <a:t>Sobre el uso de sustancias psicoactivas y su regulación al interior de las Instituciones a dicho la Corte Constitucional </a:t>
            </a:r>
            <a:br>
              <a:rPr lang="es-CO" sz="1400" dirty="0"/>
            </a:br>
            <a:r>
              <a:rPr lang="es-CO" sz="1400" b="1" dirty="0" smtClean="0"/>
              <a:t>REGULACION </a:t>
            </a:r>
            <a:r>
              <a:rPr lang="es-CO" sz="1400" b="1" dirty="0"/>
              <a:t>DEL CONSUMO DE DROGAS </a:t>
            </a:r>
            <a:r>
              <a:rPr lang="es-CO" sz="1400" dirty="0"/>
              <a:t/>
            </a:r>
            <a:br>
              <a:rPr lang="es-CO" sz="1400" dirty="0"/>
            </a:br>
            <a:endParaRPr lang="es-CO" sz="1400" dirty="0"/>
          </a:p>
        </p:txBody>
      </p:sp>
      <p:sp>
        <p:nvSpPr>
          <p:cNvPr id="8" name="7 Subtítulo"/>
          <p:cNvSpPr>
            <a:spLocks noGrp="1"/>
          </p:cNvSpPr>
          <p:nvPr>
            <p:ph type="subTitle" idx="1"/>
          </p:nvPr>
        </p:nvSpPr>
        <p:spPr>
          <a:xfrm>
            <a:off x="1828324" y="1632857"/>
            <a:ext cx="8532178" cy="4005943"/>
          </a:xfrm>
        </p:spPr>
        <p:txBody>
          <a:bodyPr>
            <a:noAutofit/>
          </a:bodyPr>
          <a:lstStyle/>
          <a:p>
            <a:endParaRPr lang="es-CO" sz="1400" dirty="0"/>
          </a:p>
          <a:p>
            <a:endParaRPr lang="es-CO" sz="1400" dirty="0"/>
          </a:p>
          <a:p>
            <a:r>
              <a:rPr lang="es-CO" sz="2000" i="1" dirty="0"/>
              <a:t>«En ese mismo orden de ideas puede el legislador válidamente, sin vulnerar el núcleo esencial de los derechos a la igualdad y a la libertad, desconocidos por las disposiciones que serán retiradas del ordenamiento, regular las circunstancias de lugar, de edad, de ejercicio temporal de actividades, y otras análogas, dentro de las cuales el consumo de droga resulte inadecuado o socialmente nocivo, como sucede en la actualidad con el alcohol y el tabaco. Es ésa, materia propia de las normas de policía. Otro tanto cabe predicar de quienes tienen a su cargo la dirección de actividades de instituciones, públicas o privadas, quienes derivan de esa calidad la competencia de dictar reglamentos internos que posibiliten la convivencia ordenada, dentro de los ámbitos que les incumbe regir.» </a:t>
            </a:r>
            <a:endParaRPr lang="es-CO" sz="2000" dirty="0"/>
          </a:p>
        </p:txBody>
      </p:sp>
    </p:spTree>
    <p:extLst>
      <p:ext uri="{BB962C8B-B14F-4D97-AF65-F5344CB8AC3E}">
        <p14:creationId xmlns:p14="http://schemas.microsoft.com/office/powerpoint/2010/main" val="3680233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i="1" dirty="0"/>
              <a:t>¿Qué reglamento interno tiene la Universidad del Quindío que posibilite la convivencia ordenada? </a:t>
            </a:r>
            <a:endParaRPr lang="es-CO" dirty="0"/>
          </a:p>
        </p:txBody>
      </p:sp>
      <p:sp>
        <p:nvSpPr>
          <p:cNvPr id="6" name="5 Marcador de contenido"/>
          <p:cNvSpPr>
            <a:spLocks noGrp="1"/>
          </p:cNvSpPr>
          <p:nvPr>
            <p:ph sz="half" idx="2"/>
          </p:nvPr>
        </p:nvSpPr>
        <p:spPr/>
        <p:txBody>
          <a:bodyPr>
            <a:normAutofit fontScale="70000" lnSpcReduction="20000"/>
          </a:bodyPr>
          <a:lstStyle/>
          <a:p>
            <a:pPr marL="0" indent="0" algn="just">
              <a:buNone/>
            </a:pPr>
            <a:r>
              <a:rPr lang="es-CO" sz="2600" dirty="0" smtClean="0"/>
              <a:t>Acuerdo </a:t>
            </a:r>
            <a:r>
              <a:rPr lang="es-CO" sz="2600" dirty="0"/>
              <a:t>Consejo Superior No.10 de 2011. </a:t>
            </a:r>
          </a:p>
          <a:p>
            <a:pPr algn="just"/>
            <a:endParaRPr lang="es-CO" sz="2600" dirty="0" smtClean="0"/>
          </a:p>
          <a:p>
            <a:pPr marL="0" indent="0" algn="just">
              <a:buNone/>
            </a:pPr>
            <a:r>
              <a:rPr lang="es-CO" sz="2600" dirty="0" smtClean="0"/>
              <a:t>Este </a:t>
            </a:r>
            <a:r>
              <a:rPr lang="es-CO" sz="2600" dirty="0"/>
              <a:t>acuerdo reglamenta las medidas que permiten preservar la salud y el bienestar de los miembros de la Comunidad Universitaria y personas que visiten la institución. </a:t>
            </a:r>
            <a:endParaRPr lang="es-CO" sz="2600" dirty="0" smtClean="0"/>
          </a:p>
          <a:p>
            <a:pPr algn="just"/>
            <a:endParaRPr lang="es-CO" sz="2600" dirty="0"/>
          </a:p>
          <a:p>
            <a:pPr marL="0" indent="0" algn="just">
              <a:buNone/>
            </a:pPr>
            <a:r>
              <a:rPr lang="es-CO" sz="2600" dirty="0" smtClean="0"/>
              <a:t>Legisla </a:t>
            </a:r>
            <a:r>
              <a:rPr lang="es-CO" sz="2600" dirty="0"/>
              <a:t>sobre la presencia de juegos de azar y el porte, expendio y consumo de: tabaco y sus derivados, bebidas alcohólicas y sustancias psicoactivas ilegales, puesto que estos ocasionan deterioro social, daños a la salud mental y física, distorsión del proceso de formación e interferencia con el bienestar, la seguridad de la comunidad Universitaria y el óptimo desarrollo de las funciones misionales. </a:t>
            </a:r>
          </a:p>
          <a:p>
            <a:pPr marL="0" indent="0" algn="just">
              <a:buNone/>
            </a:pPr>
            <a:endParaRPr lang="es-CO"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4718" y="1872343"/>
            <a:ext cx="3654425" cy="373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9988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442" y="273050"/>
            <a:ext cx="4010039" cy="576036"/>
          </a:xfrm>
        </p:spPr>
        <p:txBody>
          <a:bodyPr/>
          <a:lstStyle/>
          <a:p>
            <a:r>
              <a:rPr lang="es-CO" dirty="0"/>
              <a:t>SANCIONES </a:t>
            </a:r>
          </a:p>
        </p:txBody>
      </p:sp>
      <p:sp>
        <p:nvSpPr>
          <p:cNvPr id="4" name="3 Marcador de texto"/>
          <p:cNvSpPr>
            <a:spLocks noGrp="1"/>
          </p:cNvSpPr>
          <p:nvPr>
            <p:ph type="body" sz="half" idx="2"/>
          </p:nvPr>
        </p:nvSpPr>
        <p:spPr>
          <a:xfrm>
            <a:off x="609442" y="849087"/>
            <a:ext cx="4010039" cy="5277078"/>
          </a:xfrm>
        </p:spPr>
        <p:txBody>
          <a:bodyPr>
            <a:normAutofit/>
          </a:bodyPr>
          <a:lstStyle/>
          <a:p>
            <a:endParaRPr lang="es-CO" dirty="0"/>
          </a:p>
          <a:p>
            <a:pPr algn="just"/>
            <a:r>
              <a:rPr lang="es-CO" sz="1600" dirty="0" smtClean="0"/>
              <a:t>Las </a:t>
            </a:r>
            <a:r>
              <a:rPr lang="es-CO" sz="1600" dirty="0"/>
              <a:t>faltas graves dan lugar a las siguientes sanciones: </a:t>
            </a:r>
          </a:p>
          <a:p>
            <a:pPr algn="just"/>
            <a:r>
              <a:rPr lang="es-CO" sz="1600" dirty="0"/>
              <a:t>a. Amonestación privada que hará el Decano de la Facultad. </a:t>
            </a:r>
          </a:p>
          <a:p>
            <a:pPr algn="just"/>
            <a:r>
              <a:rPr lang="es-CO" sz="1600" dirty="0"/>
              <a:t>b. Amonestación pública que hará el Consejo de Facultad, por medio de acto fijado en lugar visible. </a:t>
            </a:r>
          </a:p>
          <a:p>
            <a:pPr algn="just"/>
            <a:r>
              <a:rPr lang="es-CO" sz="1600" dirty="0"/>
              <a:t>c. Matrícula condicional, por un período académico que impondrá el Consejo Académico, a solicitud del Consejo de Facultad. </a:t>
            </a:r>
          </a:p>
          <a:p>
            <a:pPr algn="just"/>
            <a:r>
              <a:rPr lang="es-CO" sz="1600" dirty="0"/>
              <a:t>d. Cancelación de la matrícula, que impondrá el Consejo Académico de la Universidad, a solicitud del Consejo de Facultad respectivo. </a:t>
            </a:r>
          </a:p>
          <a:p>
            <a:pPr algn="just"/>
            <a:r>
              <a:rPr lang="es-CO" sz="1600" dirty="0"/>
              <a:t>e. Suspensión por dos semestres que impondrá el Consejo Académico a solicitud del Consejo de Facultad. </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500743"/>
            <a:ext cx="3853543" cy="5116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8923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Sanciones </a:t>
            </a:r>
            <a:br>
              <a:rPr lang="es-CO" dirty="0"/>
            </a:br>
            <a:endParaRPr lang="es-CO" dirty="0"/>
          </a:p>
        </p:txBody>
      </p:sp>
      <p:sp>
        <p:nvSpPr>
          <p:cNvPr id="4" name="3 Marcador de texto"/>
          <p:cNvSpPr>
            <a:spLocks noGrp="1"/>
          </p:cNvSpPr>
          <p:nvPr>
            <p:ph type="body" sz="half" idx="2"/>
          </p:nvPr>
        </p:nvSpPr>
        <p:spPr/>
        <p:txBody>
          <a:bodyPr/>
          <a:lstStyle/>
          <a:p>
            <a:endParaRPr lang="es-CO" dirty="0"/>
          </a:p>
          <a:p>
            <a:r>
              <a:rPr lang="es-CO" sz="2800" dirty="0" smtClean="0"/>
              <a:t>Las </a:t>
            </a:r>
            <a:r>
              <a:rPr lang="es-CO" sz="2800" dirty="0"/>
              <a:t>faltas muy graves dan lugar a las siguientes sanciones </a:t>
            </a:r>
          </a:p>
          <a:p>
            <a:r>
              <a:rPr lang="es-CO" sz="2800" dirty="0"/>
              <a:t>a. Suspensión hasta por dos (2) años </a:t>
            </a:r>
          </a:p>
          <a:p>
            <a:r>
              <a:rPr lang="es-CO" sz="2800" dirty="0"/>
              <a:t>b. Retiro definitivo de la Universidad </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828" y="751114"/>
            <a:ext cx="4194629" cy="47026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4 Rectángulo"/>
          <p:cNvSpPr/>
          <p:nvPr/>
        </p:nvSpPr>
        <p:spPr>
          <a:xfrm>
            <a:off x="6429828" y="5453743"/>
            <a:ext cx="4194629" cy="646331"/>
          </a:xfrm>
          <a:prstGeom prst="rect">
            <a:avLst/>
          </a:prstGeom>
        </p:spPr>
        <p:txBody>
          <a:bodyPr wrap="square">
            <a:spAutoFit/>
          </a:bodyPr>
          <a:lstStyle/>
          <a:p>
            <a:endParaRPr lang="es-CO" dirty="0"/>
          </a:p>
          <a:p>
            <a:r>
              <a:rPr lang="es-CO" dirty="0"/>
              <a:t>Expulsión En Heliodoro" de Giuseppe </a:t>
            </a:r>
          </a:p>
        </p:txBody>
      </p:sp>
    </p:spTree>
    <p:extLst>
      <p:ext uri="{BB962C8B-B14F-4D97-AF65-F5344CB8AC3E}">
        <p14:creationId xmlns:p14="http://schemas.microsoft.com/office/powerpoint/2010/main" val="3247694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0" dirty="0"/>
              <a:t/>
            </a:r>
            <a:br>
              <a:rPr lang="es-CO" b="0" dirty="0"/>
            </a:br>
            <a:r>
              <a:rPr lang="es-CO" sz="2800" b="0" dirty="0"/>
              <a:t>Conducto regular </a:t>
            </a:r>
            <a:endParaRPr lang="es-CO" sz="2800" dirty="0"/>
          </a:p>
        </p:txBody>
      </p:sp>
      <p:sp>
        <p:nvSpPr>
          <p:cNvPr id="4" name="3 Marcador de texto"/>
          <p:cNvSpPr>
            <a:spLocks noGrp="1"/>
          </p:cNvSpPr>
          <p:nvPr>
            <p:ph type="body" sz="half" idx="2"/>
          </p:nvPr>
        </p:nvSpPr>
        <p:spPr/>
        <p:txBody>
          <a:bodyPr/>
          <a:lstStyle/>
          <a:p>
            <a:endParaRPr lang="es-CO" dirty="0"/>
          </a:p>
          <a:p>
            <a:r>
              <a:rPr lang="es-CO" sz="1800" dirty="0"/>
              <a:t>El conducto regular que deben seguir los estudiantes para cualquier petición, queja, reclamo o solicitud será en su orden: </a:t>
            </a:r>
          </a:p>
          <a:p>
            <a:r>
              <a:rPr lang="es-CO" sz="1800" dirty="0"/>
              <a:t>a) Profesor </a:t>
            </a:r>
          </a:p>
          <a:p>
            <a:r>
              <a:rPr lang="es-CO" sz="1800" dirty="0"/>
              <a:t>b) Director de programa </a:t>
            </a:r>
          </a:p>
          <a:p>
            <a:r>
              <a:rPr lang="es-CO" sz="1800" dirty="0"/>
              <a:t>c) Decano de la facultad </a:t>
            </a:r>
          </a:p>
          <a:p>
            <a:r>
              <a:rPr lang="es-CO" sz="1800" dirty="0"/>
              <a:t>d) Consejo de Facultad </a:t>
            </a:r>
          </a:p>
          <a:p>
            <a:r>
              <a:rPr lang="pt-BR" sz="1800" dirty="0"/>
              <a:t>e) </a:t>
            </a:r>
            <a:r>
              <a:rPr lang="pt-BR" sz="1800" dirty="0" err="1"/>
              <a:t>Vicerrectoría</a:t>
            </a:r>
            <a:r>
              <a:rPr lang="pt-BR" sz="1800" dirty="0"/>
              <a:t> Académica o Administrativa </a:t>
            </a:r>
          </a:p>
          <a:p>
            <a:r>
              <a:rPr lang="es-CO" sz="1800" dirty="0"/>
              <a:t>f) Consejo Académico </a:t>
            </a:r>
          </a:p>
          <a:p>
            <a:r>
              <a:rPr lang="es-CO" sz="1800" dirty="0"/>
              <a:t>g) Rector </a:t>
            </a:r>
          </a:p>
          <a:p>
            <a:r>
              <a:rPr lang="es-CO" sz="1800" dirty="0"/>
              <a:t>h) Consejo Superior. </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2829" y="1088571"/>
            <a:ext cx="345077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7168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Plantillas Institucionales-0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72" y="-2"/>
            <a:ext cx="12776740" cy="6858001"/>
          </a:xfrm>
          <a:prstGeom prst="rect">
            <a:avLst/>
          </a:prstGeom>
        </p:spPr>
      </p:pic>
      <p:sp>
        <p:nvSpPr>
          <p:cNvPr id="2" name="1 CuadroTexto"/>
          <p:cNvSpPr txBox="1"/>
          <p:nvPr/>
        </p:nvSpPr>
        <p:spPr>
          <a:xfrm>
            <a:off x="2450241" y="478970"/>
            <a:ext cx="7228114" cy="707886"/>
          </a:xfrm>
          <a:prstGeom prst="rect">
            <a:avLst/>
          </a:prstGeom>
          <a:noFill/>
        </p:spPr>
        <p:txBody>
          <a:bodyPr wrap="square" rtlCol="0">
            <a:spAutoFit/>
          </a:bodyPr>
          <a:lstStyle/>
          <a:p>
            <a:pPr algn="ctr"/>
            <a:r>
              <a:rPr lang="es-CO" sz="4000" dirty="0" smtClean="0">
                <a:latin typeface="Arial" panose="020B0604020202020204" pitchFamily="34" charset="0"/>
                <a:cs typeface="Arial" panose="020B0604020202020204" pitchFamily="34" charset="0"/>
              </a:rPr>
              <a:t>GRACIAS</a:t>
            </a:r>
            <a:r>
              <a:rPr lang="es-CO" sz="4000" dirty="0" smtClean="0"/>
              <a:t> POR SU ATENCIÓN</a:t>
            </a:r>
            <a:endParaRPr lang="es-CO" sz="4000" dirty="0"/>
          </a:p>
        </p:txBody>
      </p:sp>
    </p:spTree>
    <p:extLst>
      <p:ext uri="{BB962C8B-B14F-4D97-AF65-F5344CB8AC3E}">
        <p14:creationId xmlns:p14="http://schemas.microsoft.com/office/powerpoint/2010/main" val="4097172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401</TotalTime>
  <Words>2458</Words>
  <Application>Microsoft Office PowerPoint</Application>
  <PresentationFormat>Personalizado</PresentationFormat>
  <Paragraphs>191</Paragraphs>
  <Slides>28</Slides>
  <Notes>1</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Presentación de PowerPoint</vt:lpstr>
      <vt:lpstr>Presentación de PowerPoint</vt:lpstr>
      <vt:lpstr>Presentación de PowerPoint</vt:lpstr>
      <vt:lpstr>Presentación de PowerPoint</vt:lpstr>
      <vt:lpstr> ¿Que es la Oficina de Control Interno Disciplinario? </vt:lpstr>
      <vt:lpstr>Qué establece la Constitución Política y que ha dicho la Corte Constitucional?  </vt:lpstr>
      <vt:lpstr> ¿Qué es un proceso disciplinario?</vt:lpstr>
      <vt:lpstr>Presentación de PowerPoint</vt:lpstr>
      <vt:lpstr>Presentación de PowerPoint</vt:lpstr>
      <vt:lpstr>Elementos que se debe mencionar  en una queja o informe </vt:lpstr>
      <vt:lpstr>FINES Y REQUISITOS  DE LA INVESTIGACIÓN  DISCIPLINARIA</vt:lpstr>
      <vt:lpstr> DERECHOS Y DEBERES  DE LOS ESTUDIANTES  ACUERDO 066 DE 2000 </vt:lpstr>
      <vt:lpstr>DERECHOS  </vt:lpstr>
      <vt:lpstr>De los deberes. </vt:lpstr>
      <vt:lpstr>PROHIBICIONES</vt:lpstr>
      <vt:lpstr>RÉGIMEN DISCIPLINARIO PARA LOS ESTUDIANTES EN LA UNIVERSIDAD DEL QUINDÍO</vt:lpstr>
      <vt:lpstr>FALTAS GRAVES  </vt:lpstr>
      <vt:lpstr>FALTAS MUY GRAVES </vt:lpstr>
      <vt:lpstr>FALTAS MUY GRAVES  </vt:lpstr>
      <vt:lpstr> FALTAS MUY GRAVES </vt:lpstr>
      <vt:lpstr> FALTAS MUY GRAVES </vt:lpstr>
      <vt:lpstr> FALTAS PRESENTADAS EL ÚLTIMO AÑO </vt:lpstr>
      <vt:lpstr>Sobre el uso de sustancias psicoactivas y su regulación al interior de las Instituciones a dicho la Corte Constitucional  REGULACION DEL CONSUMO DE DROGAS  </vt:lpstr>
      <vt:lpstr>¿Qué reglamento interno tiene la Universidad del Quindío que posibilite la convivencia ordenada? </vt:lpstr>
      <vt:lpstr>SANCIONES </vt:lpstr>
      <vt:lpstr>Sanciones  </vt:lpstr>
      <vt:lpstr> Conducto regular </vt:lpstr>
      <vt:lpstr>Presentación de PowerPoint</vt:lpstr>
    </vt:vector>
  </TitlesOfParts>
  <Company>ARQ + TEC 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Maria Eugenia Castaño</cp:lastModifiedBy>
  <cp:revision>27</cp:revision>
  <dcterms:created xsi:type="dcterms:W3CDTF">2016-01-27T14:47:22Z</dcterms:created>
  <dcterms:modified xsi:type="dcterms:W3CDTF">2016-07-13T16:23:19Z</dcterms:modified>
</cp:coreProperties>
</file>