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7" r:id="rId2"/>
    <p:sldMasterId id="2147483709" r:id="rId3"/>
  </p:sldMasterIdLst>
  <p:notesMasterIdLst>
    <p:notesMasterId r:id="rId22"/>
  </p:notesMasterIdLst>
  <p:sldIdLst>
    <p:sldId id="256" r:id="rId4"/>
    <p:sldId id="259" r:id="rId5"/>
    <p:sldId id="260" r:id="rId6"/>
    <p:sldId id="261" r:id="rId7"/>
    <p:sldId id="262" r:id="rId8"/>
    <p:sldId id="263" r:id="rId9"/>
    <p:sldId id="264" r:id="rId10"/>
    <p:sldId id="265" r:id="rId11"/>
    <p:sldId id="271" r:id="rId12"/>
    <p:sldId id="266" r:id="rId13"/>
    <p:sldId id="267" r:id="rId14"/>
    <p:sldId id="268" r:id="rId15"/>
    <p:sldId id="269" r:id="rId16"/>
    <p:sldId id="270" r:id="rId17"/>
    <p:sldId id="272" r:id="rId18"/>
    <p:sldId id="273" r:id="rId19"/>
    <p:sldId id="278" r:id="rId20"/>
    <p:sldId id="27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00"/>
    <a:srgbClr val="30803D"/>
    <a:srgbClr val="666633"/>
    <a:srgbClr val="8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929" autoAdjust="0"/>
    <p:restoredTop sz="94660"/>
  </p:normalViewPr>
  <p:slideViewPr>
    <p:cSldViewPr>
      <p:cViewPr>
        <p:scale>
          <a:sx n="81" d="100"/>
          <a:sy n="81" d="100"/>
        </p:scale>
        <p:origin x="-1446" y="-21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2.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F5F7B4-1207-4F18-8C2C-3E9DBD6AFD50}" type="datetimeFigureOut">
              <a:rPr lang="en-US" smtClean="0"/>
              <a:pPr/>
              <a:t>3/18/2016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ED3806-A51B-479B-9DFB-71085E555E61}" type="slidenum">
              <a:rPr lang="en-US" smtClean="0"/>
              <a:pPr/>
              <a:t>‹Nº›</a:t>
            </a:fld>
            <a:endParaRPr lang="en-US" dirty="0"/>
          </a:p>
        </p:txBody>
      </p:sp>
    </p:spTree>
    <p:extLst>
      <p:ext uri="{BB962C8B-B14F-4D97-AF65-F5344CB8AC3E}">
        <p14:creationId xmlns:p14="http://schemas.microsoft.com/office/powerpoint/2010/main" val="37417687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lgn="r" defTabSz="914400">
              <a:buNone/>
            </a:pPr>
            <a:fld id="{79ED3806-A51B-479B-9DFB-71085E555E61}" type="slidenum">
              <a:rPr lang="en-US" sz="1200" b="0" i="0">
                <a:latin typeface="Calibri"/>
                <a:ea typeface="+mn-ea"/>
                <a:cs typeface="+mn-cs"/>
              </a:rPr>
              <a:pPr algn="r" defTabSz="914400">
                <a:buNone/>
              </a:pPr>
              <a:t>1</a:t>
            </a:fld>
            <a:endParaRPr lang="en-US" sz="1200" b="0" i="0" dirty="0">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dirty="0" smtClean="0"/>
              <a:t>Haga clic para modificar el estilo de título del patrón</a:t>
            </a:r>
            <a:endParaRPr lang="es-CO" dirty="0"/>
          </a:p>
        </p:txBody>
      </p:sp>
      <p:sp>
        <p:nvSpPr>
          <p:cNvPr id="3" name="2 Subtítulo"/>
          <p:cNvSpPr>
            <a:spLocks noGrp="1"/>
          </p:cNvSpPr>
          <p:nvPr>
            <p:ph type="subTitle" idx="1" hasCustomPrompt="1"/>
          </p:nvPr>
        </p:nvSpPr>
        <p:spPr>
          <a:xfrm>
            <a:off x="1371600" y="3886200"/>
            <a:ext cx="6400800" cy="1752600"/>
          </a:xfrm>
          <a:prstGeom prst="rect">
            <a:avLst/>
          </a:prstGeom>
        </p:spPr>
        <p:txBody>
          <a:bodyPr/>
          <a:lstStyle>
            <a:lvl1pPr marL="0" indent="0" algn="ctr">
              <a:buNone/>
              <a:defRPr sz="2400" baseline="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dirty="0" smtClean="0"/>
              <a:t>OFICINA CONTROL ASUNTOS DISCIPLINARIOS</a:t>
            </a:r>
          </a:p>
          <a:p>
            <a:r>
              <a:rPr lang="es-ES" dirty="0" smtClean="0"/>
              <a:t>Sandra María </a:t>
            </a:r>
            <a:r>
              <a:rPr lang="es-ES" dirty="0" err="1" smtClean="0"/>
              <a:t>Dussán</a:t>
            </a:r>
            <a:r>
              <a:rPr lang="es-ES" dirty="0" smtClean="0"/>
              <a:t> Arbeláez</a:t>
            </a:r>
            <a:endParaRPr lang="es-CO" dirty="0"/>
          </a:p>
        </p:txBody>
      </p:sp>
      <p:pic>
        <p:nvPicPr>
          <p:cNvPr id="8" name="7 Imagen"/>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4000" cy="3635829"/>
          </a:xfrm>
          <a:prstGeom prst="rect">
            <a:avLst/>
          </a:prstGeom>
        </p:spPr>
      </p:pic>
    </p:spTree>
    <p:extLst>
      <p:ext uri="{BB962C8B-B14F-4D97-AF65-F5344CB8AC3E}">
        <p14:creationId xmlns:p14="http://schemas.microsoft.com/office/powerpoint/2010/main" val="391104129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4525963"/>
          </a:xfrm>
          <a:prstGeom prst="rect">
            <a:avLst/>
          </a:prstGeom>
        </p:spPr>
        <p:txBody>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s-CO" dirty="0"/>
          </a:p>
        </p:txBody>
      </p:sp>
    </p:spTree>
    <p:extLst>
      <p:ext uri="{BB962C8B-B14F-4D97-AF65-F5344CB8AC3E}">
        <p14:creationId xmlns:p14="http://schemas.microsoft.com/office/powerpoint/2010/main" val="27212417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a:xfrm>
            <a:off x="457200" y="6356350"/>
            <a:ext cx="2133600" cy="365125"/>
          </a:xfrm>
          <a:prstGeom prst="rect">
            <a:avLst/>
          </a:prstGeom>
        </p:spPr>
        <p:txBody>
          <a:bodyPr/>
          <a:lstStyle/>
          <a:p>
            <a:endParaRPr lang="en-US" dirty="0"/>
          </a:p>
        </p:txBody>
      </p:sp>
      <p:sp>
        <p:nvSpPr>
          <p:cNvPr id="5" name="4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5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310894109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a:xfrm>
            <a:off x="457200" y="6356350"/>
            <a:ext cx="2133600" cy="365125"/>
          </a:xfrm>
          <a:prstGeom prst="rect">
            <a:avLst/>
          </a:prstGeom>
        </p:spPr>
        <p:txBody>
          <a:bodyPr/>
          <a:lstStyle/>
          <a:p>
            <a:fld id="{636B7CAE-FDBC-44FF-B37D-D5B56594B8BB}" type="datetimeFigureOut">
              <a:rPr lang="en-US" smtClean="0"/>
              <a:pPr/>
              <a:t>3/18/2016</a:t>
            </a:fld>
            <a:endParaRPr lang="en-US" dirty="0"/>
          </a:p>
        </p:txBody>
      </p:sp>
      <p:sp>
        <p:nvSpPr>
          <p:cNvPr id="6" name="5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6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324114816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a:xfrm>
            <a:off x="457200" y="6356350"/>
            <a:ext cx="2133600" cy="365125"/>
          </a:xfrm>
          <a:prstGeom prst="rect">
            <a:avLst/>
          </a:prstGeom>
        </p:spPr>
        <p:txBody>
          <a:bodyPr/>
          <a:lstStyle/>
          <a:p>
            <a:fld id="{636B7CAE-FDBC-44FF-B37D-D5B56594B8BB}" type="datetimeFigureOut">
              <a:rPr lang="en-US" smtClean="0"/>
              <a:pPr/>
              <a:t>3/18/2016</a:t>
            </a:fld>
            <a:endParaRPr lang="en-US" dirty="0"/>
          </a:p>
        </p:txBody>
      </p:sp>
      <p:sp>
        <p:nvSpPr>
          <p:cNvPr id="8" name="7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9" name="8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290920688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a:xfrm>
            <a:off x="457200" y="6356350"/>
            <a:ext cx="2133600" cy="365125"/>
          </a:xfrm>
          <a:prstGeom prst="rect">
            <a:avLst/>
          </a:prstGeom>
        </p:spPr>
        <p:txBody>
          <a:bodyPr/>
          <a:lstStyle/>
          <a:p>
            <a:fld id="{636B7CAE-FDBC-44FF-B37D-D5B56594B8BB}" type="datetimeFigureOut">
              <a:rPr lang="en-US" smtClean="0"/>
              <a:pPr/>
              <a:t>3/18/2016</a:t>
            </a:fld>
            <a:endParaRPr lang="en-US" dirty="0"/>
          </a:p>
        </p:txBody>
      </p:sp>
      <p:sp>
        <p:nvSpPr>
          <p:cNvPr id="4" name="3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5" name="4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148854174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57200" y="6356350"/>
            <a:ext cx="2133600" cy="365125"/>
          </a:xfrm>
          <a:prstGeom prst="rect">
            <a:avLst/>
          </a:prstGeom>
        </p:spPr>
        <p:txBody>
          <a:bodyPr/>
          <a:lstStyle/>
          <a:p>
            <a:fld id="{636B7CAE-FDBC-44FF-B37D-D5B56594B8BB}" type="datetimeFigureOut">
              <a:rPr lang="en-US" smtClean="0"/>
              <a:pPr/>
              <a:t>3/18/2016</a:t>
            </a:fld>
            <a:endParaRPr lang="en-US" dirty="0"/>
          </a:p>
        </p:txBody>
      </p:sp>
      <p:sp>
        <p:nvSpPr>
          <p:cNvPr id="3" name="2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4" name="3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49360404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a:xfrm>
            <a:off x="457200" y="6356350"/>
            <a:ext cx="2133600" cy="365125"/>
          </a:xfrm>
          <a:prstGeom prst="rect">
            <a:avLst/>
          </a:prstGeom>
        </p:spPr>
        <p:txBody>
          <a:bodyPr/>
          <a:lstStyle/>
          <a:p>
            <a:fld id="{636B7CAE-FDBC-44FF-B37D-D5B56594B8BB}" type="datetimeFigureOut">
              <a:rPr lang="en-US" smtClean="0"/>
              <a:pPr/>
              <a:t>3/18/2016</a:t>
            </a:fld>
            <a:endParaRPr lang="en-US" dirty="0"/>
          </a:p>
        </p:txBody>
      </p:sp>
      <p:sp>
        <p:nvSpPr>
          <p:cNvPr id="6" name="5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6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232865086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a:xfrm>
            <a:off x="457200" y="6356350"/>
            <a:ext cx="2133600" cy="365125"/>
          </a:xfrm>
          <a:prstGeom prst="rect">
            <a:avLst/>
          </a:prstGeom>
        </p:spPr>
        <p:txBody>
          <a:bodyPr/>
          <a:lstStyle/>
          <a:p>
            <a:fld id="{636B7CAE-FDBC-44FF-B37D-D5B56594B8BB}" type="datetimeFigureOut">
              <a:rPr lang="en-US" smtClean="0"/>
              <a:pPr/>
              <a:t>3/18/2016</a:t>
            </a:fld>
            <a:endParaRPr lang="en-US" dirty="0"/>
          </a:p>
        </p:txBody>
      </p:sp>
      <p:sp>
        <p:nvSpPr>
          <p:cNvPr id="6" name="5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6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124520881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1600200"/>
            <a:ext cx="8229600"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a:xfrm>
            <a:off x="457200" y="6356350"/>
            <a:ext cx="2133600" cy="365125"/>
          </a:xfrm>
          <a:prstGeom prst="rect">
            <a:avLst/>
          </a:prstGeom>
        </p:spPr>
        <p:txBody>
          <a:bodyPr/>
          <a:lstStyle/>
          <a:p>
            <a:fld id="{636B7CAE-FDBC-44FF-B37D-D5B56594B8BB}" type="datetimeFigureOut">
              <a:rPr lang="en-US" smtClean="0"/>
              <a:pPr/>
              <a:t>3/18/2016</a:t>
            </a:fld>
            <a:endParaRPr lang="en-US" dirty="0"/>
          </a:p>
        </p:txBody>
      </p:sp>
      <p:sp>
        <p:nvSpPr>
          <p:cNvPr id="5" name="4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5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181431219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a:prstGeom prst="rect">
            <a:avLst/>
          </a:prstGeo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a:xfrm>
            <a:off x="457200" y="6356350"/>
            <a:ext cx="2133600" cy="365125"/>
          </a:xfrm>
          <a:prstGeom prst="rect">
            <a:avLst/>
          </a:prstGeom>
        </p:spPr>
        <p:txBody>
          <a:bodyPr/>
          <a:lstStyle/>
          <a:p>
            <a:fld id="{636B7CAE-FDBC-44FF-B37D-D5B56594B8BB}" type="datetimeFigureOut">
              <a:rPr lang="en-US" smtClean="0"/>
              <a:pPr/>
              <a:t>3/18/2016</a:t>
            </a:fld>
            <a:endParaRPr lang="en-US" dirty="0"/>
          </a:p>
        </p:txBody>
      </p:sp>
      <p:sp>
        <p:nvSpPr>
          <p:cNvPr id="5" name="4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5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106488019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2880"/>
            <a:ext cx="8229600" cy="1111664"/>
          </a:xfrm>
          <a:prstGeom prst="rect">
            <a:avLst/>
          </a:prstGeom>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a:xfrm>
            <a:off x="457200" y="6356350"/>
            <a:ext cx="2133600" cy="365125"/>
          </a:xfrm>
          <a:prstGeom prst="rect">
            <a:avLst/>
          </a:prstGeom>
        </p:spPr>
        <p:txBody>
          <a:bodyPr/>
          <a:lstStyle/>
          <a:p>
            <a:endParaRPr lang="en-US" dirty="0"/>
          </a:p>
        </p:txBody>
      </p:sp>
      <p:sp>
        <p:nvSpPr>
          <p:cNvPr id="4" name="3 Marcador de pie de página"/>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5" name="4 Marcador de número de diapositiva"/>
          <p:cNvSpPr>
            <a:spLocks noGrp="1"/>
          </p:cNvSpPr>
          <p:nvPr>
            <p:ph type="sldNum" sz="quarter" idx="12"/>
          </p:nvPr>
        </p:nvSpPr>
        <p:spPr>
          <a:xfrm>
            <a:off x="6553200" y="6356350"/>
            <a:ext cx="2133600" cy="365125"/>
          </a:xfrm>
          <a:prstGeom prst="rect">
            <a:avLst/>
          </a:prstGeom>
        </p:spPr>
        <p:txBody>
          <a:bodyPr/>
          <a:lstStyle/>
          <a:p>
            <a:fld id="{4B299E65-BC98-483A-8DDE-40B0893A437C}" type="slidenum">
              <a:rPr lang="en-US" smtClean="0"/>
              <a:pPr/>
              <a:t>‹Nº›</a:t>
            </a:fld>
            <a:endParaRPr lang="en-US" dirty="0"/>
          </a:p>
        </p:txBody>
      </p:sp>
    </p:spTree>
    <p:extLst>
      <p:ext uri="{BB962C8B-B14F-4D97-AF65-F5344CB8AC3E}">
        <p14:creationId xmlns:p14="http://schemas.microsoft.com/office/powerpoint/2010/main" val="7322924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48933998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39626898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15988794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33706039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14514009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154032618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9762007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324829192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166814848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312015219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AA3DF99-34D6-4DBB-9804-3B4B1A5AA6CA}" type="datetimeFigureOut">
              <a:rPr lang="es-CO" smtClean="0"/>
              <a:t>18/03/2016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165073FF-CF09-4E60-8E60-9B24D622C934}" type="slidenum">
              <a:rPr lang="es-CO" smtClean="0"/>
              <a:t>‹Nº›</a:t>
            </a:fld>
            <a:endParaRPr lang="es-CO" dirty="0"/>
          </a:p>
        </p:txBody>
      </p:sp>
    </p:spTree>
    <p:extLst>
      <p:ext uri="{BB962C8B-B14F-4D97-AF65-F5344CB8AC3E}">
        <p14:creationId xmlns:p14="http://schemas.microsoft.com/office/powerpoint/2010/main" val="186258128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Title 1"/>
          <p:cNvSpPr txBox="1">
            <a:spLocks/>
          </p:cNvSpPr>
          <p:nvPr userDrawn="1">
            <p:custDataLst>
              <p:tags r:id="rId14"/>
            </p:custDataLst>
          </p:nvPr>
        </p:nvSpPr>
        <p:spPr>
          <a:xfrm>
            <a:off x="685800" y="355600"/>
            <a:ext cx="8194675" cy="1143000"/>
          </a:xfrm>
          <a:prstGeom prst="rect">
            <a:avLst/>
          </a:prstGeom>
          <a:solidFill>
            <a:srgbClr val="333300"/>
          </a:solidFill>
          <a:ln>
            <a:solidFill>
              <a:schemeClr val="bg1"/>
            </a:solidFill>
          </a:ln>
          <a:effectLst>
            <a:innerShdw blurRad="63500" dist="50800" dir="16200000">
              <a:prstClr val="black">
                <a:alpha val="50000"/>
              </a:prstClr>
            </a:innerShdw>
          </a:effectLst>
          <a:scene3d>
            <a:camera prst="perspectiveFront"/>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a:noAutofit/>
          </a:bodyPr>
          <a:lstStyle>
            <a:lvl1pPr algn="ctr" defTabSz="914400" rtl="0" eaLnBrk="1" latinLnBrk="0" hangingPunct="1">
              <a:spcBef>
                <a:spcPct val="0"/>
              </a:spcBef>
              <a:buNone/>
              <a:defRPr sz="5400" b="0" kern="1200" cap="none" spc="0">
                <a:ln w="13970" cmpd="sng">
                  <a:solidFill>
                    <a:srgbClr val="FFFFFF"/>
                  </a:solidFill>
                  <a:prstDash val="solid"/>
                </a:ln>
                <a:solidFill>
                  <a:schemeClr val="dk1"/>
                </a:solidFill>
                <a:effectLst>
                  <a:outerShdw blurRad="63500" dir="3600000" algn="tl" rotWithShape="0">
                    <a:srgbClr val="000000">
                      <a:alpha val="70000"/>
                    </a:srgbClr>
                  </a:outerShdw>
                </a:effectLst>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s-ES" sz="24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haroni" pitchFamily="2" charset="-79"/>
                <a:cs typeface="Aharoni" pitchFamily="2" charset="-79"/>
              </a:rPr>
              <a:t>OFICINA CONTROL ASUNTOS DISCIPLINARIOS</a:t>
            </a:r>
            <a:r>
              <a:rPr lang="es-ES" sz="2400" dirty="0" smtClean="0">
                <a:latin typeface="Aharoni" pitchFamily="2" charset="-79"/>
                <a:cs typeface="Aharoni" pitchFamily="2" charset="-79"/>
              </a:rPr>
              <a:t/>
            </a:r>
            <a:br>
              <a:rPr lang="es-ES" sz="2400" dirty="0" smtClean="0">
                <a:latin typeface="Aharoni" pitchFamily="2" charset="-79"/>
                <a:cs typeface="Aharoni" pitchFamily="2" charset="-79"/>
              </a:rPr>
            </a:br>
            <a:r>
              <a:rPr lang="es-ES" sz="2400" dirty="0" smtClean="0">
                <a:latin typeface="Aharoni" pitchFamily="2" charset="-79"/>
                <a:cs typeface="Aharoni" pitchFamily="2" charset="-79"/>
              </a:rPr>
              <a:t/>
            </a:r>
            <a:br>
              <a:rPr lang="es-ES" sz="2400" dirty="0" smtClean="0">
                <a:latin typeface="Aharoni" pitchFamily="2" charset="-79"/>
                <a:cs typeface="Aharoni" pitchFamily="2" charset="-79"/>
              </a:rPr>
            </a:br>
            <a:endParaRPr lang="es-ES" sz="2400" dirty="0">
              <a:latin typeface="Aharoni" pitchFamily="2" charset="-79"/>
              <a:cs typeface="Aharoni" pitchFamily="2" charset="-79"/>
            </a:endParaRPr>
          </a:p>
        </p:txBody>
      </p:sp>
      <p:pic>
        <p:nvPicPr>
          <p:cNvPr id="8" name="Picture 3" descr="C:\Users\mecastano\Desktop\OCAD.jpg"/>
          <p:cNvPicPr>
            <a:picLocks noChangeAspect="1" noChangeArrowheads="1"/>
          </p:cNvPicPr>
          <p:nvPr userDrawn="1"/>
        </p:nvPicPr>
        <p:blipFill>
          <a:blip r:embed="rId15" cstate="email">
            <a:extLst>
              <a:ext uri="{28A0092B-C50C-407E-A947-70E740481C1C}">
                <a14:useLocalDpi xmlns:a14="http://schemas.microsoft.com/office/drawing/2010/main" val="0"/>
              </a:ext>
            </a:extLst>
          </a:blip>
          <a:srcRect/>
          <a:stretch>
            <a:fillRect/>
          </a:stretch>
        </p:blipFill>
        <p:spPr bwMode="auto">
          <a:xfrm>
            <a:off x="4211960" y="764704"/>
            <a:ext cx="1080120" cy="576064"/>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11" name="10 Rectángulo"/>
          <p:cNvSpPr/>
          <p:nvPr userDrawn="1"/>
        </p:nvSpPr>
        <p:spPr>
          <a:xfrm>
            <a:off x="0" y="6309320"/>
            <a:ext cx="9144000" cy="548680"/>
          </a:xfrm>
          <a:prstGeom prst="rect">
            <a:avLst/>
          </a:prstGeom>
          <a:solidFill>
            <a:srgbClr val="30803D"/>
          </a:solidFill>
          <a:ln>
            <a:solidFill>
              <a:srgbClr val="3080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Rectángulo"/>
          <p:cNvSpPr/>
          <p:nvPr userDrawn="1"/>
        </p:nvSpPr>
        <p:spPr>
          <a:xfrm>
            <a:off x="0" y="5733256"/>
            <a:ext cx="9144000"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bg1"/>
              </a:solidFill>
            </a:endParaRPr>
          </a:p>
        </p:txBody>
      </p:sp>
      <p:pic>
        <p:nvPicPr>
          <p:cNvPr id="3" name="2 Imagen"/>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7854316" y="5733256"/>
            <a:ext cx="1296144" cy="1124744"/>
          </a:xfrm>
          <a:prstGeom prst="rect">
            <a:avLst/>
          </a:prstGeom>
        </p:spPr>
      </p:pic>
    </p:spTree>
    <p:extLst>
      <p:ext uri="{BB962C8B-B14F-4D97-AF65-F5344CB8AC3E}">
        <p14:creationId xmlns:p14="http://schemas.microsoft.com/office/powerpoint/2010/main" val="4197592213"/>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696" r:id="rId12"/>
  </p:sldLayoutIdLst>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3DF99-34D6-4DBB-9804-3B4B1A5AA6CA}" type="datetimeFigureOut">
              <a:rPr lang="es-CO" smtClean="0"/>
              <a:t>18/03/2016</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5073FF-CF09-4E60-8E60-9B24D622C934}" type="slidenum">
              <a:rPr lang="es-CO" smtClean="0"/>
              <a:t>‹Nº›</a:t>
            </a:fld>
            <a:endParaRPr lang="es-CO" dirty="0"/>
          </a:p>
        </p:txBody>
      </p:sp>
    </p:spTree>
    <p:extLst>
      <p:ext uri="{BB962C8B-B14F-4D97-AF65-F5344CB8AC3E}">
        <p14:creationId xmlns:p14="http://schemas.microsoft.com/office/powerpoint/2010/main" val="3497973922"/>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980728"/>
            <a:ext cx="8686800" cy="1470025"/>
          </a:xfrm>
        </p:spPr>
        <p:txBody>
          <a:bodyPr>
            <a:normAutofit fontScale="90000"/>
          </a:bodyPr>
          <a:lstStyle/>
          <a:p>
            <a:pPr algn="ctr" defTabSz="914400">
              <a:spcBef>
                <a:spcPts val="0"/>
              </a:spcBef>
              <a:buNone/>
            </a:pPr>
            <a:r>
              <a:rPr lang="en-US" sz="7200" b="0" i="0" spc="0" dirty="0" smtClean="0">
                <a:solidFill>
                  <a:srgbClr val="FFFFFF"/>
                </a:solidFill>
                <a:effectLst>
                  <a:outerShdw blurRad="63500" dir="3600000" algn="tl">
                    <a:srgbClr val="000000">
                      <a:alpha val="70000"/>
                    </a:srgbClr>
                  </a:outerShdw>
                </a:effectLst>
                <a:latin typeface="Bodoni MT Condensed"/>
                <a:ea typeface="+mj-ea"/>
                <a:cs typeface="+mj-cs"/>
              </a:rPr>
              <a:t>PRESERVACIÓN DEL ORDEN INTERNO</a:t>
            </a:r>
            <a:endParaRPr lang="en-US" sz="7200" b="0" i="0" spc="0" dirty="0">
              <a:solidFill>
                <a:srgbClr val="FFFFFF"/>
              </a:solidFill>
              <a:effectLst>
                <a:outerShdw blurRad="63500" dir="3600000" algn="tl">
                  <a:srgbClr val="000000">
                    <a:alpha val="70000"/>
                  </a:srgbClr>
                </a:outerShdw>
              </a:effectLst>
              <a:latin typeface="Bodoni MT Condensed"/>
              <a:ea typeface="+mj-ea"/>
              <a:cs typeface="+mj-cs"/>
            </a:endParaRPr>
          </a:p>
        </p:txBody>
      </p:sp>
      <p:sp>
        <p:nvSpPr>
          <p:cNvPr id="3" name="Subtitle 2"/>
          <p:cNvSpPr>
            <a:spLocks noGrp="1"/>
          </p:cNvSpPr>
          <p:nvPr>
            <p:ph type="subTitle" idx="1"/>
          </p:nvPr>
        </p:nvSpPr>
        <p:spPr>
          <a:xfrm>
            <a:off x="3707904" y="4077072"/>
            <a:ext cx="5264696" cy="1080120"/>
          </a:xfrm>
        </p:spPr>
        <p:txBody>
          <a:bodyPr>
            <a:normAutofit fontScale="40000" lnSpcReduction="20000"/>
          </a:bodyPr>
          <a:lstStyle/>
          <a:p>
            <a:endParaRPr lang="es-CO" dirty="0"/>
          </a:p>
          <a:p>
            <a:endParaRPr lang="es-CO" sz="4300" dirty="0"/>
          </a:p>
          <a:p>
            <a:r>
              <a:rPr lang="es-CO" sz="5500" b="1" i="1" cap="all" dirty="0" smtClean="0">
                <a:solidFill>
                  <a:schemeClr val="tx1"/>
                </a:solidFill>
                <a:latin typeface="Aparajita" pitchFamily="34" charset="0"/>
                <a:cs typeface="Aparajita" pitchFamily="34" charset="0"/>
              </a:rPr>
              <a:t>OFICINA </a:t>
            </a:r>
            <a:r>
              <a:rPr lang="es-CO" sz="5500" b="1" i="1" cap="all" dirty="0">
                <a:solidFill>
                  <a:schemeClr val="tx1"/>
                </a:solidFill>
                <a:latin typeface="Aparajita" pitchFamily="34" charset="0"/>
                <a:cs typeface="Aparajita" pitchFamily="34" charset="0"/>
              </a:rPr>
              <a:t>CONTROL DE ASUNTOS </a:t>
            </a:r>
            <a:r>
              <a:rPr lang="es-CO" sz="5500" b="1" i="1" cap="all" dirty="0" smtClean="0">
                <a:solidFill>
                  <a:schemeClr val="tx1"/>
                </a:solidFill>
                <a:latin typeface="Aparajita" pitchFamily="34" charset="0"/>
                <a:cs typeface="Aparajita" pitchFamily="34" charset="0"/>
              </a:rPr>
              <a:t>DISCIPLINARIOS </a:t>
            </a:r>
            <a:endParaRPr lang="en-US" sz="5500" b="0" i="0" cap="all" dirty="0">
              <a:solidFill>
                <a:schemeClr val="tx1"/>
              </a:solidFill>
              <a:latin typeface="Aparajita" pitchFamily="34" charset="0"/>
              <a:cs typeface="Aparajita" pitchFamily="34" charset="0"/>
            </a:endParaRPr>
          </a:p>
        </p:txBody>
      </p:sp>
    </p:spTree>
    <p:extLst>
      <p:ext uri="{BB962C8B-B14F-4D97-AF65-F5344CB8AC3E}">
        <p14:creationId xmlns:p14="http://schemas.microsoft.com/office/powerpoint/2010/main" val="2136103062"/>
      </p:ext>
    </p:extLst>
  </p:cSld>
  <p:clrMapOvr>
    <a:masterClrMapping/>
  </p:clrMapOvr>
  <mc:AlternateContent xmlns:mc="http://schemas.openxmlformats.org/markup-compatibility/2006" xmlns:p14="http://schemas.microsoft.com/office/powerpoint/2010/main">
    <mc:Choice Requires="p14">
      <p:transition spd="slow" p14:dur="1500" advTm="1923">
        <p14:window dir="vert"/>
      </p:transition>
    </mc:Choice>
    <mc:Fallback xmlns="">
      <p:transition spd="slow" advTm="1923">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323528" y="1916832"/>
            <a:ext cx="3888432" cy="646331"/>
          </a:xfrm>
          <a:prstGeom prst="rect">
            <a:avLst/>
          </a:prstGeom>
          <a:noFill/>
        </p:spPr>
        <p:txBody>
          <a:bodyPr wrap="square" rtlCol="0">
            <a:spAutoFit/>
          </a:bodyPr>
          <a:lstStyle/>
          <a:p>
            <a:r>
              <a:rPr lang="es-CO" b="1" dirty="0" smtClean="0"/>
              <a:t>TEMA:</a:t>
            </a:r>
          </a:p>
          <a:p>
            <a:r>
              <a:rPr lang="es-CO" b="1" cap="all" dirty="0" smtClean="0"/>
              <a:t>Preservación </a:t>
            </a:r>
            <a:r>
              <a:rPr lang="es-CO" b="1" cap="all" dirty="0"/>
              <a:t>del orden interno</a:t>
            </a:r>
            <a:r>
              <a:rPr lang="es-CO" dirty="0"/>
              <a:t>. </a:t>
            </a:r>
          </a:p>
        </p:txBody>
      </p:sp>
      <p:sp>
        <p:nvSpPr>
          <p:cNvPr id="4" name="3 CuadroTexto"/>
          <p:cNvSpPr txBox="1"/>
          <p:nvPr/>
        </p:nvSpPr>
        <p:spPr>
          <a:xfrm>
            <a:off x="335251" y="2576591"/>
            <a:ext cx="3600400" cy="3416320"/>
          </a:xfrm>
          <a:prstGeom prst="rect">
            <a:avLst/>
          </a:prstGeom>
          <a:noFill/>
        </p:spPr>
        <p:txBody>
          <a:bodyPr wrap="square" rtlCol="0">
            <a:spAutoFit/>
          </a:bodyPr>
          <a:lstStyle/>
          <a:p>
            <a:r>
              <a:rPr lang="es-CO" b="1" dirty="0" smtClean="0"/>
              <a:t>NORMATIVA</a:t>
            </a:r>
          </a:p>
          <a:p>
            <a:pPr marL="285750" indent="-285750">
              <a:buFont typeface="Arial" pitchFamily="34" charset="0"/>
              <a:buChar char="•"/>
            </a:pPr>
            <a:r>
              <a:rPr lang="es-CO" dirty="0" smtClean="0">
                <a:latin typeface="Arial" pitchFamily="34" charset="0"/>
                <a:cs typeface="Arial" pitchFamily="34" charset="0"/>
              </a:rPr>
              <a:t>Ley 734 de 2002, Articulo 51.</a:t>
            </a:r>
          </a:p>
          <a:p>
            <a:pPr marL="285750" indent="-285750">
              <a:buFont typeface="Arial" pitchFamily="34" charset="0"/>
              <a:buChar char="•"/>
            </a:pPr>
            <a:r>
              <a:rPr lang="es-CO" dirty="0" smtClean="0">
                <a:latin typeface="Arial" pitchFamily="34" charset="0"/>
                <a:cs typeface="Arial" pitchFamily="34" charset="0"/>
              </a:rPr>
              <a:t>Ley 1010 de 2006.</a:t>
            </a:r>
          </a:p>
          <a:p>
            <a:pPr marL="285750" indent="-285750">
              <a:buFont typeface="Arial" pitchFamily="34" charset="0"/>
              <a:buChar char="•"/>
            </a:pPr>
            <a:r>
              <a:rPr lang="es-CO" dirty="0" smtClean="0">
                <a:latin typeface="Arial" pitchFamily="34" charset="0"/>
                <a:cs typeface="Arial" pitchFamily="34" charset="0"/>
              </a:rPr>
              <a:t>Estatuto General Universidad del Quindío.  Acuerdo 005  de 2005. Título III.  Principios, Políticas y Objetivos de la Universidad del Quindío.</a:t>
            </a:r>
          </a:p>
          <a:p>
            <a:pPr marL="285750" indent="-285750">
              <a:buFont typeface="Arial" pitchFamily="34" charset="0"/>
              <a:buChar char="•"/>
            </a:pPr>
            <a:r>
              <a:rPr lang="es-CO" dirty="0" smtClean="0">
                <a:latin typeface="Arial" pitchFamily="34" charset="0"/>
                <a:cs typeface="Arial" pitchFamily="34" charset="0"/>
              </a:rPr>
              <a:t>Resolución de Rectoría </a:t>
            </a:r>
            <a:r>
              <a:rPr lang="es-CO" dirty="0">
                <a:latin typeface="Arial" pitchFamily="34" charset="0"/>
                <a:cs typeface="Arial" pitchFamily="34" charset="0"/>
              </a:rPr>
              <a:t>No.438 de 2007</a:t>
            </a:r>
          </a:p>
          <a:p>
            <a:r>
              <a:rPr lang="es-CO" b="1" dirty="0">
                <a:latin typeface="Arial" pitchFamily="34" charset="0"/>
                <a:cs typeface="Arial" pitchFamily="34" charset="0"/>
              </a:rPr>
              <a:t> </a:t>
            </a:r>
            <a:endParaRPr lang="es-CO" dirty="0">
              <a:latin typeface="Arial" pitchFamily="34" charset="0"/>
              <a:cs typeface="Arial" pitchFamily="34" charset="0"/>
            </a:endParaRPr>
          </a:p>
          <a:p>
            <a:endParaRPr lang="es-CO" dirty="0" smtClean="0"/>
          </a:p>
        </p:txBody>
      </p:sp>
      <p:pic>
        <p:nvPicPr>
          <p:cNvPr id="9" name="8 Marcador de contenido"/>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88024" y="1484784"/>
            <a:ext cx="4355976" cy="4248471"/>
          </a:xfrm>
        </p:spPr>
      </p:pic>
    </p:spTree>
    <p:extLst>
      <p:ext uri="{BB962C8B-B14F-4D97-AF65-F5344CB8AC3E}">
        <p14:creationId xmlns:p14="http://schemas.microsoft.com/office/powerpoint/2010/main" val="208866770"/>
      </p:ext>
    </p:extLst>
  </p:cSld>
  <p:clrMapOvr>
    <a:masterClrMapping/>
  </p:clrMapOvr>
  <mc:AlternateContent xmlns:mc="http://schemas.openxmlformats.org/markup-compatibility/2006" xmlns:p14="http://schemas.microsoft.com/office/powerpoint/2010/main">
    <mc:Choice Requires="p14">
      <p:transition spd="slow" p14:dur="1500" advTm="5080">
        <p14:window dir="vert"/>
      </p:transition>
    </mc:Choice>
    <mc:Fallback xmlns="">
      <p:transition spd="slow" advTm="508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600201"/>
            <a:ext cx="4038600" cy="3773016"/>
          </a:xfrm>
        </p:spPr>
        <p:txBody>
          <a:bodyPr/>
          <a:lstStyle/>
          <a:p>
            <a:r>
              <a:rPr lang="es-CO" dirty="0" smtClean="0"/>
              <a:t>OBJETIVO:</a:t>
            </a:r>
            <a:endParaRPr lang="es-CO" dirty="0"/>
          </a:p>
          <a:p>
            <a:pPr algn="just"/>
            <a:r>
              <a:rPr lang="es-CO" sz="2000" dirty="0" smtClean="0"/>
              <a:t>Brindar claridad a los directores de dependencias sobre la conducta  a seguir cuando se presenten casos que dificulten  </a:t>
            </a:r>
            <a:r>
              <a:rPr lang="es-CO" sz="2000" dirty="0"/>
              <a:t>en menor grado el orden </a:t>
            </a:r>
            <a:r>
              <a:rPr lang="es-CO" sz="2000" dirty="0" smtClean="0"/>
              <a:t>administrativo sin que estos lleguen a perjudicar trascendentalmente  </a:t>
            </a:r>
            <a:r>
              <a:rPr lang="es-CO" sz="2000" dirty="0"/>
              <a:t>los deberes </a:t>
            </a:r>
            <a:r>
              <a:rPr lang="es-CO" sz="2000" dirty="0" smtClean="0"/>
              <a:t>funcionales          </a:t>
            </a:r>
          </a:p>
          <a:p>
            <a:pPr algn="just"/>
            <a:endParaRPr lang="es-CO" i="1" dirty="0"/>
          </a:p>
          <a:p>
            <a:pPr algn="just"/>
            <a:endParaRPr lang="es-CO" i="1" dirty="0" smtClean="0"/>
          </a:p>
          <a:p>
            <a:pPr algn="just"/>
            <a:endParaRPr lang="es-CO" i="1" dirty="0"/>
          </a:p>
          <a:p>
            <a:pPr algn="just"/>
            <a:endParaRPr lang="es-CO" i="1" dirty="0" smtClean="0"/>
          </a:p>
          <a:p>
            <a:pPr algn="just"/>
            <a:endParaRPr lang="es-CO" i="1" dirty="0"/>
          </a:p>
          <a:p>
            <a:pPr algn="just"/>
            <a:endParaRPr lang="es-CO" i="1" dirty="0" smtClean="0"/>
          </a:p>
          <a:p>
            <a:pPr algn="just"/>
            <a:endParaRPr lang="es-CO" i="1" dirty="0"/>
          </a:p>
          <a:p>
            <a:pPr algn="just"/>
            <a:endParaRPr lang="es-CO" i="1" dirty="0" smtClean="0"/>
          </a:p>
          <a:p>
            <a:pPr algn="just"/>
            <a:endParaRPr lang="es-CO" i="1" dirty="0"/>
          </a:p>
          <a:p>
            <a:pPr marL="0" indent="0" algn="just">
              <a:buNone/>
            </a:pPr>
            <a:endParaRPr lang="es-CO" i="1" dirty="0" smtClean="0"/>
          </a:p>
          <a:p>
            <a:pPr marL="0" indent="0" algn="just">
              <a:buNone/>
            </a:pPr>
            <a:endParaRPr lang="es-CO" i="1" dirty="0"/>
          </a:p>
          <a:p>
            <a:pPr marL="0" indent="0" algn="just">
              <a:buNone/>
            </a:pPr>
            <a:endParaRPr lang="es-CO" i="1" dirty="0" smtClean="0"/>
          </a:p>
          <a:p>
            <a:pPr marL="0" indent="0" algn="just">
              <a:buNone/>
            </a:pPr>
            <a:endParaRPr lang="es-CO" i="1" dirty="0"/>
          </a:p>
          <a:p>
            <a:pPr marL="0" indent="0" algn="just">
              <a:buNone/>
            </a:pPr>
            <a:endParaRPr lang="es-CO" dirty="0"/>
          </a:p>
        </p:txBody>
      </p:sp>
      <p:pic>
        <p:nvPicPr>
          <p:cNvPr id="8" name="7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1556792"/>
            <a:ext cx="4139952" cy="4176464"/>
          </a:xfrm>
          <a:prstGeom prst="rect">
            <a:avLst/>
          </a:prstGeom>
        </p:spPr>
      </p:pic>
    </p:spTree>
    <p:extLst>
      <p:ext uri="{BB962C8B-B14F-4D97-AF65-F5344CB8AC3E}">
        <p14:creationId xmlns:p14="http://schemas.microsoft.com/office/powerpoint/2010/main" val="976404419"/>
      </p:ext>
    </p:extLst>
  </p:cSld>
  <p:clrMapOvr>
    <a:masterClrMapping/>
  </p:clrMapOvr>
  <mc:AlternateContent xmlns:mc="http://schemas.openxmlformats.org/markup-compatibility/2006" xmlns:p14="http://schemas.microsoft.com/office/powerpoint/2010/main">
    <mc:Choice Requires="p14">
      <p:transition spd="slow" p14:dur="1500" advTm="6832">
        <p14:window dir="vert"/>
      </p:transition>
    </mc:Choice>
    <mc:Fallback xmlns="">
      <p:transition spd="slow" advTm="6832">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251520" y="1600201"/>
            <a:ext cx="4536504" cy="4133056"/>
          </a:xfrm>
        </p:spPr>
        <p:txBody>
          <a:bodyPr/>
          <a:lstStyle/>
          <a:p>
            <a:pPr marL="0" indent="0">
              <a:buNone/>
            </a:pPr>
            <a:r>
              <a:rPr lang="es-CO" sz="1400" b="1" dirty="0">
                <a:latin typeface="Arial" pitchFamily="34" charset="0"/>
                <a:cs typeface="Arial" pitchFamily="34" charset="0"/>
              </a:rPr>
              <a:t>PREGUNTAS A RESOLVER SOBRE EL CONTROL DISCIPLINARIO</a:t>
            </a:r>
          </a:p>
          <a:p>
            <a:pPr lvl="0"/>
            <a:r>
              <a:rPr lang="es-CO" sz="1400" b="1" cap="all" dirty="0">
                <a:latin typeface="Arial" pitchFamily="34" charset="0"/>
                <a:cs typeface="Arial" pitchFamily="34" charset="0"/>
              </a:rPr>
              <a:t>¿Que busca el control disciplinario en cada institución?</a:t>
            </a:r>
            <a:endParaRPr lang="es-CO" sz="1400" dirty="0">
              <a:latin typeface="Arial" pitchFamily="34" charset="0"/>
              <a:cs typeface="Arial" pitchFamily="34" charset="0"/>
            </a:endParaRPr>
          </a:p>
          <a:p>
            <a:pPr lvl="0"/>
            <a:r>
              <a:rPr lang="es-CO" sz="1400" b="1" cap="all" dirty="0">
                <a:latin typeface="Arial" pitchFamily="34" charset="0"/>
                <a:cs typeface="Arial" pitchFamily="34" charset="0"/>
              </a:rPr>
              <a:t>¿Qué se espera del servidor publico?</a:t>
            </a:r>
            <a:endParaRPr lang="es-CO" sz="1400" dirty="0">
              <a:latin typeface="Arial" pitchFamily="34" charset="0"/>
              <a:cs typeface="Arial" pitchFamily="34" charset="0"/>
            </a:endParaRPr>
          </a:p>
          <a:p>
            <a:pPr lvl="0"/>
            <a:r>
              <a:rPr lang="es-CO" sz="1400" b="1" cap="all" dirty="0">
                <a:latin typeface="Arial" pitchFamily="34" charset="0"/>
                <a:cs typeface="Arial" pitchFamily="34" charset="0"/>
              </a:rPr>
              <a:t>¿Quién TIENE LA TITULARIDAD DE LA ACCIÓN DISCIPLINARIA?</a:t>
            </a:r>
            <a:endParaRPr lang="es-CO" sz="1400" dirty="0">
              <a:latin typeface="Arial" pitchFamily="34" charset="0"/>
              <a:cs typeface="Arial" pitchFamily="34" charset="0"/>
            </a:endParaRPr>
          </a:p>
          <a:p>
            <a:pPr lvl="0"/>
            <a:r>
              <a:rPr lang="es-CO" sz="1400" b="1" cap="all" dirty="0">
                <a:latin typeface="Arial" pitchFamily="34" charset="0"/>
                <a:cs typeface="Arial" pitchFamily="34" charset="0"/>
              </a:rPr>
              <a:t>¿Cuántos tipos de control disciplinario existen?</a:t>
            </a:r>
            <a:endParaRPr lang="es-CO" sz="1400" dirty="0">
              <a:latin typeface="Arial" pitchFamily="34" charset="0"/>
              <a:cs typeface="Arial" pitchFamily="34" charset="0"/>
            </a:endParaRPr>
          </a:p>
          <a:p>
            <a:pPr lvl="0"/>
            <a:r>
              <a:rPr lang="es-CO" sz="1400" b="1" cap="all" dirty="0">
                <a:latin typeface="Arial" pitchFamily="34" charset="0"/>
                <a:cs typeface="Arial" pitchFamily="34" charset="0"/>
              </a:rPr>
              <a:t>¿Qué otras formas de control disciplinario encontramos?</a:t>
            </a:r>
            <a:endParaRPr lang="es-CO" sz="1400" dirty="0">
              <a:latin typeface="Arial" pitchFamily="34" charset="0"/>
              <a:cs typeface="Arial" pitchFamily="34" charset="0"/>
            </a:endParaRPr>
          </a:p>
          <a:p>
            <a:pPr lvl="0"/>
            <a:r>
              <a:rPr lang="es-CO" sz="1400" b="1" cap="all" dirty="0">
                <a:latin typeface="Arial" pitchFamily="34" charset="0"/>
                <a:cs typeface="Arial" pitchFamily="34" charset="0"/>
              </a:rPr>
              <a:t>¿Cuál debe ser el comportamiento de los servidores públicos?</a:t>
            </a:r>
            <a:endParaRPr lang="es-CO" sz="1400" dirty="0">
              <a:latin typeface="Arial" pitchFamily="34" charset="0"/>
              <a:cs typeface="Arial" pitchFamily="34" charset="0"/>
            </a:endParaRPr>
          </a:p>
          <a:p>
            <a:pPr lvl="0"/>
            <a:r>
              <a:rPr lang="es-CO" sz="1400" b="1" cap="all" dirty="0">
                <a:latin typeface="Arial" pitchFamily="34" charset="0"/>
                <a:cs typeface="Arial" pitchFamily="34" charset="0"/>
              </a:rPr>
              <a:t>¿Qué establece el artículo 51 de La Ley 734 de 2002?</a:t>
            </a:r>
            <a:endParaRPr lang="es-CO" sz="1400" dirty="0">
              <a:latin typeface="Arial" pitchFamily="34" charset="0"/>
              <a:cs typeface="Arial" pitchFamily="34" charset="0"/>
            </a:endParaRPr>
          </a:p>
          <a:p>
            <a:pPr lvl="0"/>
            <a:r>
              <a:rPr lang="es-CO" sz="1400" b="1" cap="all" dirty="0">
                <a:latin typeface="Arial" pitchFamily="34" charset="0"/>
                <a:cs typeface="Arial" pitchFamily="34" charset="0"/>
              </a:rPr>
              <a:t>¿QUE ES EL ORDEN INTERNO?</a:t>
            </a:r>
            <a:endParaRPr lang="es-CO" sz="1400" dirty="0">
              <a:latin typeface="Arial" pitchFamily="34" charset="0"/>
              <a:cs typeface="Arial" pitchFamily="34" charset="0"/>
            </a:endParaRPr>
          </a:p>
          <a:p>
            <a:endParaRPr lang="es-CO" sz="1400" dirty="0">
              <a:latin typeface="Arial" pitchFamily="34" charset="0"/>
              <a:cs typeface="Arial" pitchFamily="34" charset="0"/>
            </a:endParaRPr>
          </a:p>
        </p:txBody>
      </p:sp>
      <p:pic>
        <p:nvPicPr>
          <p:cNvPr id="5" name="4 Marcador de contenido"/>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148064" y="1484784"/>
            <a:ext cx="3744416" cy="4248472"/>
          </a:xfrm>
        </p:spPr>
      </p:pic>
    </p:spTree>
    <p:extLst>
      <p:ext uri="{BB962C8B-B14F-4D97-AF65-F5344CB8AC3E}">
        <p14:creationId xmlns:p14="http://schemas.microsoft.com/office/powerpoint/2010/main" val="164080150"/>
      </p:ext>
    </p:extLst>
  </p:cSld>
  <p:clrMapOvr>
    <a:masterClrMapping/>
  </p:clrMapOvr>
  <mc:AlternateContent xmlns:mc="http://schemas.openxmlformats.org/markup-compatibility/2006" xmlns:p14="http://schemas.microsoft.com/office/powerpoint/2010/main">
    <mc:Choice Requires="p14">
      <p:transition spd="slow" p14:dur="1500" advTm="12823">
        <p14:window dir="vert"/>
      </p:transition>
    </mc:Choice>
    <mc:Fallback xmlns="">
      <p:transition spd="slow" advTm="12823">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39552" y="1628800"/>
            <a:ext cx="3960440" cy="3888432"/>
          </a:xfrm>
        </p:spPr>
      </p:pic>
      <p:sp>
        <p:nvSpPr>
          <p:cNvPr id="4" name="3 Marcador de contenido"/>
          <p:cNvSpPr>
            <a:spLocks noGrp="1"/>
          </p:cNvSpPr>
          <p:nvPr>
            <p:ph sz="half" idx="2"/>
          </p:nvPr>
        </p:nvSpPr>
        <p:spPr>
          <a:xfrm>
            <a:off x="4648200" y="1600201"/>
            <a:ext cx="4316288" cy="4133056"/>
          </a:xfrm>
        </p:spPr>
        <p:txBody>
          <a:bodyPr/>
          <a:lstStyle/>
          <a:p>
            <a:pPr marL="0" indent="0" algn="just">
              <a:buNone/>
            </a:pPr>
            <a:r>
              <a:rPr lang="es-CO" sz="1400" b="1" cap="all" dirty="0">
                <a:latin typeface="Arial" pitchFamily="34" charset="0"/>
                <a:cs typeface="Arial" pitchFamily="34" charset="0"/>
              </a:rPr>
              <a:t>¿Que busca el control disciplinario en cada institución</a:t>
            </a:r>
            <a:r>
              <a:rPr lang="es-CO" sz="1400" b="1" cap="all" dirty="0" smtClean="0">
                <a:latin typeface="Arial" pitchFamily="34" charset="0"/>
                <a:cs typeface="Arial" pitchFamily="34" charset="0"/>
              </a:rPr>
              <a:t>?</a:t>
            </a:r>
          </a:p>
          <a:p>
            <a:pPr marL="0" indent="0" algn="just">
              <a:buNone/>
            </a:pPr>
            <a:endParaRPr lang="es-CO" sz="1400" dirty="0">
              <a:latin typeface="Arial" pitchFamily="34" charset="0"/>
              <a:cs typeface="Arial" pitchFamily="34" charset="0"/>
            </a:endParaRPr>
          </a:p>
          <a:p>
            <a:pPr algn="just"/>
            <a:r>
              <a:rPr lang="es-CO" sz="1400" dirty="0">
                <a:latin typeface="Arial" pitchFamily="34" charset="0"/>
                <a:cs typeface="Arial" pitchFamily="34" charset="0"/>
              </a:rPr>
              <a:t>El control disciplinario busca encausar o dirigir la conducta de los Servidores Públicos vinculados al Estado por la relación especial de sujeción dentro de un marco de parámetros éticos que aseguren la Función Social que cumple dentro de un Estado Social y Democrático de Derecho.  </a:t>
            </a:r>
          </a:p>
          <a:p>
            <a:pPr marL="0" indent="0" algn="just">
              <a:buNone/>
            </a:pPr>
            <a:r>
              <a:rPr lang="es-CO" sz="1400" dirty="0">
                <a:latin typeface="Arial" pitchFamily="34" charset="0"/>
                <a:cs typeface="Arial" pitchFamily="34" charset="0"/>
              </a:rPr>
              <a:t> </a:t>
            </a:r>
          </a:p>
          <a:p>
            <a:pPr algn="just"/>
            <a:r>
              <a:rPr lang="es-CO" sz="1400" dirty="0">
                <a:latin typeface="Arial" pitchFamily="34" charset="0"/>
                <a:cs typeface="Arial" pitchFamily="34" charset="0"/>
              </a:rPr>
              <a:t>Por lo tanto, El control disciplinario es un componente indispensable de la Administración Pública, en la medida en que el mismo se orienta a garantizar que la función pública sea ejercida en beneficio de la comunidad y para la protección de los derechos y libertades de los asociados.</a:t>
            </a:r>
          </a:p>
          <a:p>
            <a:pPr algn="just"/>
            <a:endParaRPr lang="es-CO" sz="1400" dirty="0">
              <a:latin typeface="Arial" pitchFamily="34" charset="0"/>
              <a:cs typeface="Arial" pitchFamily="34" charset="0"/>
            </a:endParaRPr>
          </a:p>
        </p:txBody>
      </p:sp>
    </p:spTree>
    <p:extLst>
      <p:ext uri="{BB962C8B-B14F-4D97-AF65-F5344CB8AC3E}">
        <p14:creationId xmlns:p14="http://schemas.microsoft.com/office/powerpoint/2010/main" val="2213820840"/>
      </p:ext>
    </p:extLst>
  </p:cSld>
  <p:clrMapOvr>
    <a:masterClrMapping/>
  </p:clrMapOvr>
  <mc:AlternateContent xmlns:mc="http://schemas.openxmlformats.org/markup-compatibility/2006" xmlns:p14="http://schemas.microsoft.com/office/powerpoint/2010/main">
    <mc:Choice Requires="p14">
      <p:transition spd="slow" p14:dur="1500" advTm="17932">
        <p14:window dir="vert"/>
      </p:transition>
    </mc:Choice>
    <mc:Fallback xmlns="">
      <p:transition spd="slow" advTm="17932">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3923928" y="1600201"/>
            <a:ext cx="4968552" cy="4133056"/>
          </a:xfrm>
        </p:spPr>
        <p:txBody>
          <a:bodyPr/>
          <a:lstStyle/>
          <a:p>
            <a:pPr marL="0" indent="0">
              <a:buNone/>
            </a:pPr>
            <a:r>
              <a:rPr lang="es-CO" sz="1400" b="1" dirty="0"/>
              <a:t> </a:t>
            </a:r>
            <a:r>
              <a:rPr lang="es-CO" sz="2000" b="1" dirty="0"/>
              <a:t>¿QUE SE ESPERA DEL SERVIDOR PÚBLICO?</a:t>
            </a:r>
            <a:endParaRPr lang="es-CO" sz="2000" dirty="0"/>
          </a:p>
          <a:p>
            <a:pPr algn="just"/>
            <a:r>
              <a:rPr lang="es-CO" sz="2000" dirty="0"/>
              <a:t>Por mandato </a:t>
            </a:r>
            <a:r>
              <a:rPr lang="es-CO" sz="2000" dirty="0" smtClean="0"/>
              <a:t>constitucional,  legal  y según </a:t>
            </a:r>
            <a:r>
              <a:rPr lang="es-CO" sz="2000" dirty="0"/>
              <a:t>jurisprudencia suficientemente decantada se espera  de  los servidores públicos (</a:t>
            </a:r>
            <a:r>
              <a:rPr lang="es-CO" sz="2000" b="1" dirty="0"/>
              <a:t>llamase profesores, directores, empleados de carrera, trabajadores, empleados de libre nombramiento y remoción, provisionales</a:t>
            </a:r>
            <a:r>
              <a:rPr lang="es-CO" sz="2000" dirty="0"/>
              <a:t>, </a:t>
            </a:r>
            <a:r>
              <a:rPr lang="es-CO" sz="2000" b="1" dirty="0"/>
              <a:t>contratistas)</a:t>
            </a:r>
            <a:r>
              <a:rPr lang="es-CO" sz="2000" dirty="0"/>
              <a:t> que éstos correspondan al modelo de ciudadano, cumplidor, de sus deberes y obligaciones, no sólo dentro de la institución sino por fuera de </a:t>
            </a:r>
            <a:r>
              <a:rPr lang="es-CO" sz="2000" dirty="0" smtClean="0"/>
              <a:t>ella.  Ha dicho La Corte:  </a:t>
            </a:r>
            <a:endParaRPr lang="es-CO" sz="2000" dirty="0"/>
          </a:p>
          <a:p>
            <a:endParaRPr lang="es-CO" sz="1400" dirty="0"/>
          </a:p>
        </p:txBody>
      </p:sp>
      <p:pic>
        <p:nvPicPr>
          <p:cNvPr id="7" name="6 Marcador de contenido"/>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83568" y="1484784"/>
            <a:ext cx="3096344" cy="4248472"/>
          </a:xfrm>
        </p:spPr>
      </p:pic>
    </p:spTree>
    <p:extLst>
      <p:ext uri="{BB962C8B-B14F-4D97-AF65-F5344CB8AC3E}">
        <p14:creationId xmlns:p14="http://schemas.microsoft.com/office/powerpoint/2010/main" val="2326107712"/>
      </p:ext>
    </p:extLst>
  </p:cSld>
  <p:clrMapOvr>
    <a:masterClrMapping/>
  </p:clrMapOvr>
  <mc:AlternateContent xmlns:mc="http://schemas.openxmlformats.org/markup-compatibility/2006" xmlns:p14="http://schemas.microsoft.com/office/powerpoint/2010/main">
    <mc:Choice Requires="p14">
      <p:transition spd="slow" p14:dur="1500" advTm="25867">
        <p14:window dir="vert"/>
      </p:transition>
    </mc:Choice>
    <mc:Fallback xmlns="">
      <p:transition spd="slow" advTm="25867">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23528" y="1484784"/>
            <a:ext cx="5472608" cy="4824536"/>
          </a:xfrm>
        </p:spPr>
        <p:txBody>
          <a:bodyPr/>
          <a:lstStyle/>
          <a:p>
            <a:pPr marL="0" indent="0" algn="just">
              <a:buNone/>
            </a:pPr>
            <a:r>
              <a:rPr lang="es-CO" sz="1400" b="1" i="1" dirty="0" smtClean="0">
                <a:latin typeface="Arial" pitchFamily="34" charset="0"/>
                <a:cs typeface="Arial" pitchFamily="34" charset="0"/>
              </a:rPr>
              <a:t>“</a:t>
            </a:r>
            <a:r>
              <a:rPr lang="es-CO" sz="1400" b="1" i="1" dirty="0">
                <a:latin typeface="Arial" pitchFamily="34" charset="0"/>
                <a:cs typeface="Arial" pitchFamily="34" charset="0"/>
              </a:rPr>
              <a:t>los servidores públicos respondan al modelo del ciudadano cumplidor de sus obligaciones legales y que no lesionen la imagen pública del Estado. Detrás de este objetivo pueden encontrarse varias razones: por un lado, que los funcionarios son la representación más visible del Estado y se espera que sus actuaciones concuerden con las visiones que se proponen acerca de la colectividad política y del papel de cada uno de los asociados dentro de ella; por otro lado, que los servidores públicos son los encargados de realizar las actividades estatales en beneficio de los ciudadanos y que, en consecuencia, deben brindar con su vida personal garantía de que en el desarrollo de sus labores responderán a los intereses generales de la comunidad; de otra parte, que, en la medida de lo posible, los servidores públicos estén liberados de los inconvenientes y los trastornos que generan las continuas reyertas y desavenencias derivadas del incumplimiento de las obligaciones privadas, de manera que puedan dedicarse de lleno a sus labores y que no involucren a las entidades estatales en esos conflictos; y, finalmente, que los funcionarios no se amparen en su calidad de servidores del Estado para cometer desafueros.</a:t>
            </a:r>
            <a:r>
              <a:rPr lang="es-CO" sz="1400" b="1" dirty="0">
                <a:latin typeface="Arial" pitchFamily="34" charset="0"/>
                <a:cs typeface="Arial" pitchFamily="34" charset="0"/>
              </a:rPr>
              <a:t>” (Sentencia C-728 de 2000)</a:t>
            </a:r>
          </a:p>
        </p:txBody>
      </p:sp>
      <p:pic>
        <p:nvPicPr>
          <p:cNvPr id="5" name="4 Marcador de contenido"/>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867400" y="1484784"/>
            <a:ext cx="3025080" cy="4248472"/>
          </a:xfrm>
        </p:spPr>
      </p:pic>
    </p:spTree>
    <p:extLst>
      <p:ext uri="{BB962C8B-B14F-4D97-AF65-F5344CB8AC3E}">
        <p14:creationId xmlns:p14="http://schemas.microsoft.com/office/powerpoint/2010/main" val="2928180715"/>
      </p:ext>
    </p:extLst>
  </p:cSld>
  <p:clrMapOvr>
    <a:masterClrMapping/>
  </p:clrMapOvr>
  <mc:AlternateContent xmlns:mc="http://schemas.openxmlformats.org/markup-compatibility/2006" xmlns:p14="http://schemas.microsoft.com/office/powerpoint/2010/main">
    <mc:Choice Requires="p14">
      <p:transition spd="slow" p14:dur="1500" advTm="43529">
        <p14:window dir="vert"/>
      </p:transition>
    </mc:Choice>
    <mc:Fallback xmlns="">
      <p:transition spd="slow" advTm="43529">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539552" y="1600201"/>
            <a:ext cx="5112568" cy="4133056"/>
          </a:xfrm>
        </p:spPr>
        <p:txBody>
          <a:bodyPr/>
          <a:lstStyle/>
          <a:p>
            <a:pPr marL="0" indent="0" algn="just">
              <a:buNone/>
            </a:pPr>
            <a:r>
              <a:rPr lang="es-CO" sz="1400" b="1" dirty="0"/>
              <a:t>¿</a:t>
            </a:r>
            <a:r>
              <a:rPr lang="es-CO" sz="1400" b="1" cap="all" dirty="0">
                <a:latin typeface="Arial" pitchFamily="34" charset="0"/>
                <a:cs typeface="Arial" pitchFamily="34" charset="0"/>
              </a:rPr>
              <a:t>Quién</a:t>
            </a:r>
            <a:r>
              <a:rPr lang="es-CO" sz="1400" b="1" dirty="0">
                <a:latin typeface="Arial" pitchFamily="34" charset="0"/>
                <a:cs typeface="Arial" pitchFamily="34" charset="0"/>
              </a:rPr>
              <a:t> TIENE LA TITULARIDAD DE LA ACCIÓN DISCIPLINARIA</a:t>
            </a:r>
            <a:r>
              <a:rPr lang="es-CO" sz="1400" b="1" dirty="0" smtClean="0">
                <a:latin typeface="Arial" pitchFamily="34" charset="0"/>
                <a:cs typeface="Arial" pitchFamily="34" charset="0"/>
              </a:rPr>
              <a:t>?</a:t>
            </a:r>
            <a:endParaRPr lang="es-CO" sz="1400" dirty="0">
              <a:latin typeface="Arial" pitchFamily="34" charset="0"/>
              <a:cs typeface="Arial" pitchFamily="34" charset="0"/>
            </a:endParaRPr>
          </a:p>
          <a:p>
            <a:pPr algn="just"/>
            <a:endParaRPr lang="es-CO" sz="1400" dirty="0">
              <a:latin typeface="Arial" pitchFamily="34" charset="0"/>
              <a:cs typeface="Arial" pitchFamily="34" charset="0"/>
            </a:endParaRPr>
          </a:p>
          <a:p>
            <a:pPr marL="0" indent="0" algn="just">
              <a:buNone/>
            </a:pPr>
            <a:r>
              <a:rPr lang="es-CO" sz="1400" dirty="0">
                <a:latin typeface="Arial" pitchFamily="34" charset="0"/>
                <a:cs typeface="Arial" pitchFamily="34" charset="0"/>
              </a:rPr>
              <a:t>Según el artículo 2° del Código Disciplinario Único. La titularidad preferente la tiene la PROCURADURIA GENERAL DE LA NACIÓN. En cuanto a las </a:t>
            </a:r>
            <a:r>
              <a:rPr lang="es-CO" sz="1400" cap="all" dirty="0">
                <a:latin typeface="Arial" pitchFamily="34" charset="0"/>
                <a:cs typeface="Arial" pitchFamily="34" charset="0"/>
              </a:rPr>
              <a:t>Oficinas de Control Disciplinario Interno</a:t>
            </a:r>
            <a:r>
              <a:rPr lang="es-CO" sz="1400" dirty="0">
                <a:latin typeface="Arial" pitchFamily="34" charset="0"/>
                <a:cs typeface="Arial" pitchFamily="34" charset="0"/>
              </a:rPr>
              <a:t> establece la norma expresamente que </a:t>
            </a:r>
            <a:r>
              <a:rPr lang="es-CO" sz="1400" i="1" dirty="0">
                <a:latin typeface="Arial" pitchFamily="34" charset="0"/>
                <a:cs typeface="Arial" pitchFamily="34" charset="0"/>
              </a:rPr>
              <a:t>“… corresponde a las oficinas de control disciplinario interno y a los funcionarios con potestad disciplinaria de las ramas, órganos y entidades del Estado, conocer de los asuntos disciplinarios contra los servidores públicos de sus dependencias</a:t>
            </a:r>
            <a:r>
              <a:rPr lang="es-CO" sz="1400" dirty="0">
                <a:latin typeface="Arial" pitchFamily="34" charset="0"/>
                <a:cs typeface="Arial" pitchFamily="34" charset="0"/>
              </a:rPr>
              <a:t>…”  Quiere </a:t>
            </a:r>
            <a:r>
              <a:rPr lang="es-CO" sz="1400" dirty="0" smtClean="0">
                <a:latin typeface="Arial" pitchFamily="34" charset="0"/>
                <a:cs typeface="Arial" pitchFamily="34" charset="0"/>
              </a:rPr>
              <a:t>esto decir                                                                                 que </a:t>
            </a:r>
            <a:r>
              <a:rPr lang="es-CO" sz="1400" dirty="0">
                <a:latin typeface="Arial" pitchFamily="34" charset="0"/>
                <a:cs typeface="Arial" pitchFamily="34" charset="0"/>
              </a:rPr>
              <a:t>el “juez natural disciplinario” de los servidores públicos es la Oficina de Control Disciplinario Interno de cada entidad y que por lo tanto, a esta dependencia le corresponde adelantar las investigaciones disciplinarias contra los servidores  y proferir las decisiones que en derecho corresponda, sin perjuicio de la garantía de la doble instancia. </a:t>
            </a:r>
            <a:endParaRPr lang="es-CO" sz="1400" dirty="0" smtClean="0">
              <a:latin typeface="Arial" pitchFamily="34" charset="0"/>
              <a:cs typeface="Arial" pitchFamily="34" charset="0"/>
            </a:endParaRPr>
          </a:p>
          <a:p>
            <a:pPr marL="0" indent="0" algn="just">
              <a:buNone/>
            </a:pPr>
            <a:endParaRPr lang="es-CO" sz="1300" dirty="0">
              <a:latin typeface="Arial" pitchFamily="34" charset="0"/>
              <a:cs typeface="Arial" pitchFamily="34" charset="0"/>
            </a:endParaRPr>
          </a:p>
          <a:p>
            <a:pPr marL="0" indent="0">
              <a:buNone/>
            </a:pPr>
            <a:endParaRPr lang="es-CO" sz="1200" dirty="0"/>
          </a:p>
        </p:txBody>
      </p:sp>
      <p:pic>
        <p:nvPicPr>
          <p:cNvPr id="1026" name="Picture 2" descr="C:\Users\mecastano\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484784"/>
            <a:ext cx="3024336"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7896112"/>
      </p:ext>
    </p:extLst>
  </p:cSld>
  <p:clrMapOvr>
    <a:masterClrMapping/>
  </p:clrMapOvr>
  <mc:AlternateContent xmlns:mc="http://schemas.openxmlformats.org/markup-compatibility/2006" xmlns:p14="http://schemas.microsoft.com/office/powerpoint/2010/main">
    <mc:Choice Requires="p14">
      <p:transition spd="slow" p14:dur="1500" advTm="21888">
        <p14:window dir="vert"/>
      </p:transition>
    </mc:Choice>
    <mc:Fallback xmlns="">
      <p:transition spd="slow" advTm="21888">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600201"/>
            <a:ext cx="4690864" cy="4421088"/>
          </a:xfrm>
        </p:spPr>
        <p:txBody>
          <a:bodyPr/>
          <a:lstStyle/>
          <a:p>
            <a:pPr marL="0" indent="0" algn="just">
              <a:buNone/>
            </a:pPr>
            <a:r>
              <a:rPr lang="es-CO" sz="1600" dirty="0">
                <a:latin typeface="Arial" pitchFamily="34" charset="0"/>
                <a:cs typeface="Arial" pitchFamily="34" charset="0"/>
              </a:rPr>
              <a:t>Lo anterior, ha sido aclarado en circular conjunta entre la DAFP-PGN No.001 del 2 de Abril de 2002 que ha dicho que OFICINAS DE CONTROL INTERNO DISCIPLINARIO, tiene competencia contra todos los servidores en ejercicio de la entidad así:  “</a:t>
            </a:r>
            <a:r>
              <a:rPr lang="es-CO" sz="1600" i="1" dirty="0">
                <a:latin typeface="Arial" pitchFamily="34" charset="0"/>
                <a:cs typeface="Arial" pitchFamily="34" charset="0"/>
              </a:rPr>
              <a:t>Esta competencia cubre a todos los servidores públicos del respectivo organismo o entidad, cualquiera sea la naturaleza del cargo (empleados públicos y trabajadores oficiales así como empleados de libre nombramiento y remoción, de carrera administrativa o provisionales) y cualquiera sea el nivel al cual corresponda el empleo, salvo las competencias propias de la Procuraduría General de la Nación y de otras autoridades, según lo dispuesto en la Constitución Política y en el mismo Código Disciplinario único”.</a:t>
            </a:r>
            <a:endParaRPr lang="es-CO" sz="1600" dirty="0">
              <a:latin typeface="Arial" pitchFamily="34" charset="0"/>
              <a:cs typeface="Arial" pitchFamily="34" charset="0"/>
            </a:endParaRPr>
          </a:p>
          <a:p>
            <a:pPr marL="0" indent="0">
              <a:buNone/>
            </a:pPr>
            <a:endParaRPr lang="es-CO" sz="1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628800"/>
            <a:ext cx="2857500" cy="192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http://lh5.googleusercontent.com/-8r-0c0Kw2tQ/U0VdWyPolVI/AAAAAAAAGms/11vTj4C8Lf4/s720/daf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80112" y="3861047"/>
            <a:ext cx="2857500" cy="1656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32237"/>
      </p:ext>
    </p:extLst>
  </p:cSld>
  <p:clrMapOvr>
    <a:masterClrMapping/>
  </p:clrMapOvr>
  <mc:AlternateContent xmlns:mc="http://schemas.openxmlformats.org/markup-compatibility/2006" xmlns:p14="http://schemas.microsoft.com/office/powerpoint/2010/main">
    <mc:Choice Requires="p14">
      <p:transition spd="slow" p14:dur="1500" advTm="18267">
        <p14:window dir="vert"/>
      </p:transition>
    </mc:Choice>
    <mc:Fallback xmlns="">
      <p:transition spd="slow" advTm="18267">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p:txBody>
          <a:bodyPr/>
          <a:lstStyle/>
          <a:p>
            <a:pPr marL="0" indent="0" algn="just">
              <a:buNone/>
            </a:pPr>
            <a:r>
              <a:rPr lang="es-CO" sz="2000" b="1" cap="all" dirty="0"/>
              <a:t>¿Entonces cuantos tipos de control disciplinario existen?</a:t>
            </a:r>
            <a:endParaRPr lang="es-CO" sz="2000" dirty="0"/>
          </a:p>
          <a:p>
            <a:pPr marL="0" indent="0">
              <a:buNone/>
            </a:pPr>
            <a:r>
              <a:rPr lang="es-CO" sz="2000" dirty="0"/>
              <a:t>Existen dos tipos de controles en el Derecho Disciplinario reconocidos.</a:t>
            </a:r>
          </a:p>
          <a:p>
            <a:pPr marL="0" indent="0">
              <a:buNone/>
            </a:pPr>
            <a:r>
              <a:rPr lang="es-CO" sz="2000" dirty="0"/>
              <a:t> </a:t>
            </a:r>
          </a:p>
          <a:p>
            <a:r>
              <a:rPr lang="es-CO" sz="2000" dirty="0"/>
              <a:t>El Control realizado por la Procuraduría General de la Nación y</a:t>
            </a:r>
          </a:p>
          <a:p>
            <a:r>
              <a:rPr lang="es-CO" sz="2000" dirty="0"/>
              <a:t>El control disciplinario interno que se aplica desde la Oficina de Control de Asuntos Disciplinarios.</a:t>
            </a:r>
          </a:p>
          <a:p>
            <a:endParaRPr lang="es-CO" sz="2000" dirty="0"/>
          </a:p>
        </p:txBody>
      </p:sp>
      <p:pic>
        <p:nvPicPr>
          <p:cNvPr id="5" name="4 Marcador de contenido"/>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88025" y="1556792"/>
            <a:ext cx="4104456" cy="4176464"/>
          </a:xfrm>
        </p:spPr>
      </p:pic>
    </p:spTree>
    <p:extLst>
      <p:ext uri="{BB962C8B-B14F-4D97-AF65-F5344CB8AC3E}">
        <p14:creationId xmlns:p14="http://schemas.microsoft.com/office/powerpoint/2010/main" val="520007680"/>
      </p:ext>
    </p:extLst>
  </p:cSld>
  <p:clrMapOvr>
    <a:masterClrMapping/>
  </p:clrMapOvr>
  <mc:AlternateContent xmlns:mc="http://schemas.openxmlformats.org/markup-compatibility/2006" xmlns:p14="http://schemas.microsoft.com/office/powerpoint/2010/main">
    <mc:Choice Requires="p14">
      <p:transition spd="slow" p14:dur="1500" advTm="5214">
        <p14:window dir="vert"/>
      </p:transition>
    </mc:Choice>
    <mc:Fallback xmlns="">
      <p:transition spd="slow" advTm="5214">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83568" y="1484784"/>
            <a:ext cx="3672408" cy="4248472"/>
          </a:xfrm>
        </p:spPr>
      </p:pic>
      <p:sp>
        <p:nvSpPr>
          <p:cNvPr id="4" name="3 Marcador de contenido"/>
          <p:cNvSpPr>
            <a:spLocks noGrp="1"/>
          </p:cNvSpPr>
          <p:nvPr>
            <p:ph sz="half" idx="2"/>
          </p:nvPr>
        </p:nvSpPr>
        <p:spPr>
          <a:xfrm>
            <a:off x="4499992" y="1484785"/>
            <a:ext cx="4392488" cy="4248472"/>
          </a:xfrm>
        </p:spPr>
        <p:txBody>
          <a:bodyPr/>
          <a:lstStyle/>
          <a:p>
            <a:pPr marL="0" indent="0" algn="just">
              <a:buNone/>
            </a:pPr>
            <a:r>
              <a:rPr lang="es-CO" sz="1400" b="1" cap="all" dirty="0">
                <a:latin typeface="Arial" pitchFamily="34" charset="0"/>
                <a:cs typeface="Arial" pitchFamily="34" charset="0"/>
              </a:rPr>
              <a:t>¿Qué otras formas de control disciplinario encontramos</a:t>
            </a:r>
            <a:r>
              <a:rPr lang="es-CO" sz="1400" b="1" cap="all" dirty="0" smtClean="0">
                <a:latin typeface="Arial" pitchFamily="34" charset="0"/>
                <a:cs typeface="Arial" pitchFamily="34" charset="0"/>
              </a:rPr>
              <a:t>?</a:t>
            </a:r>
            <a:endParaRPr lang="es-CO" sz="1400" dirty="0">
              <a:latin typeface="Arial" pitchFamily="34" charset="0"/>
              <a:cs typeface="Arial" pitchFamily="34" charset="0"/>
            </a:endParaRPr>
          </a:p>
          <a:p>
            <a:pPr marL="0" indent="0" algn="just">
              <a:buNone/>
            </a:pPr>
            <a:endParaRPr lang="es-CO" sz="1400" dirty="0" smtClean="0">
              <a:latin typeface="Arial" pitchFamily="34" charset="0"/>
              <a:cs typeface="Arial" pitchFamily="34" charset="0"/>
            </a:endParaRPr>
          </a:p>
          <a:p>
            <a:pPr marL="0" indent="0" algn="just">
              <a:buNone/>
            </a:pPr>
            <a:r>
              <a:rPr lang="es-CO" sz="1400" dirty="0" smtClean="0">
                <a:latin typeface="Arial" pitchFamily="34" charset="0"/>
                <a:cs typeface="Arial" pitchFamily="34" charset="0"/>
              </a:rPr>
              <a:t>Se </a:t>
            </a:r>
            <a:r>
              <a:rPr lang="es-CO" sz="1400" dirty="0">
                <a:latin typeface="Arial" pitchFamily="34" charset="0"/>
                <a:cs typeface="Arial" pitchFamily="34" charset="0"/>
              </a:rPr>
              <a:t>encuentra otra forma de control y esta forma de control está en cabeza de los Jefes inmediatos, este tipo de control busca preservar el orden interno de la institución y es aplicable en aquellos hechos que entorpecen en menor grado el orden administrativo.</a:t>
            </a:r>
          </a:p>
          <a:p>
            <a:pPr marL="0" indent="0" algn="just">
              <a:buNone/>
            </a:pPr>
            <a:r>
              <a:rPr lang="es-CO" sz="1400" dirty="0">
                <a:latin typeface="Arial" pitchFamily="34" charset="0"/>
                <a:cs typeface="Arial" pitchFamily="34" charset="0"/>
              </a:rPr>
              <a:t> </a:t>
            </a:r>
          </a:p>
          <a:p>
            <a:pPr marL="0" indent="0" algn="just">
              <a:buNone/>
            </a:pPr>
            <a:r>
              <a:rPr lang="es-CO" sz="1400" dirty="0">
                <a:latin typeface="Arial" pitchFamily="34" charset="0"/>
                <a:cs typeface="Arial" pitchFamily="34" charset="0"/>
              </a:rPr>
              <a:t>Es decir, para la preservación de un orden interno es necesario que cada Jefe de Dependencia y cada Director de programa realicen actos </a:t>
            </a:r>
            <a:r>
              <a:rPr lang="es-CO" sz="1400" dirty="0" smtClean="0">
                <a:latin typeface="Arial" pitchFamily="34" charset="0"/>
                <a:cs typeface="Arial" pitchFamily="34" charset="0"/>
              </a:rPr>
              <a:t>o </a:t>
            </a:r>
            <a:r>
              <a:rPr lang="es-CO" sz="1400" dirty="0">
                <a:latin typeface="Arial" pitchFamily="34" charset="0"/>
                <a:cs typeface="Arial" pitchFamily="34" charset="0"/>
              </a:rPr>
              <a:t>acciones que conduzcan a mejorar el clima organizacional y re-direccionar la conducta del servidor que está en contravía, de la armonía, la convivencia pacífica, el respeto y la tranquilidad de quienes compartimos un diario vivir.</a:t>
            </a:r>
          </a:p>
          <a:p>
            <a:pPr marL="0" indent="0" algn="just">
              <a:buNone/>
            </a:pPr>
            <a:endParaRPr lang="es-CO" sz="1400" dirty="0">
              <a:latin typeface="Arial" pitchFamily="34" charset="0"/>
              <a:cs typeface="Arial" pitchFamily="34" charset="0"/>
            </a:endParaRPr>
          </a:p>
        </p:txBody>
      </p:sp>
    </p:spTree>
    <p:extLst>
      <p:ext uri="{BB962C8B-B14F-4D97-AF65-F5344CB8AC3E}">
        <p14:creationId xmlns:p14="http://schemas.microsoft.com/office/powerpoint/2010/main" val="346393015"/>
      </p:ext>
    </p:extLst>
  </p:cSld>
  <p:clrMapOvr>
    <a:masterClrMapping/>
  </p:clrMapOvr>
  <mc:AlternateContent xmlns:mc="http://schemas.openxmlformats.org/markup-compatibility/2006" xmlns:p14="http://schemas.microsoft.com/office/powerpoint/2010/main">
    <mc:Choice Requires="p14">
      <p:transition spd="slow" p14:dur="1500" advTm="16320">
        <p14:window dir="vert"/>
      </p:transition>
    </mc:Choice>
    <mc:Fallback xmlns="">
      <p:transition spd="slow" advTm="1632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p:txBody>
          <a:bodyPr/>
          <a:lstStyle/>
          <a:p>
            <a:pPr marL="0" indent="0" algn="just">
              <a:buNone/>
            </a:pPr>
            <a:r>
              <a:rPr lang="es-CO" sz="1400" b="1" cap="all" dirty="0">
                <a:latin typeface="Arial" pitchFamily="34" charset="0"/>
                <a:cs typeface="Arial" pitchFamily="34" charset="0"/>
              </a:rPr>
              <a:t>¿</a:t>
            </a:r>
            <a:r>
              <a:rPr lang="es-CO" sz="1600" b="1" cap="all" dirty="0">
                <a:latin typeface="Arial" pitchFamily="34" charset="0"/>
                <a:cs typeface="Arial" pitchFamily="34" charset="0"/>
              </a:rPr>
              <a:t>Qué establece el artículo 51 de La Ley 734 de 2002?</a:t>
            </a:r>
            <a:endParaRPr lang="es-CO" sz="1600" dirty="0">
              <a:latin typeface="Arial" pitchFamily="34" charset="0"/>
              <a:cs typeface="Arial" pitchFamily="34" charset="0"/>
            </a:endParaRPr>
          </a:p>
          <a:p>
            <a:pPr marL="0" indent="0" algn="just">
              <a:buNone/>
            </a:pPr>
            <a:r>
              <a:rPr lang="es-CO" sz="1600" dirty="0">
                <a:latin typeface="Arial" pitchFamily="34" charset="0"/>
                <a:cs typeface="Arial" pitchFamily="34" charset="0"/>
              </a:rPr>
              <a:t> </a:t>
            </a:r>
          </a:p>
          <a:p>
            <a:pPr marL="0" indent="0" algn="just">
              <a:buNone/>
            </a:pPr>
            <a:r>
              <a:rPr lang="es-CO" sz="1600" i="1" dirty="0">
                <a:latin typeface="Arial" pitchFamily="34" charset="0"/>
                <a:cs typeface="Arial" pitchFamily="34" charset="0"/>
              </a:rPr>
              <a:t>“…Artículo  51. </a:t>
            </a:r>
            <a:r>
              <a:rPr lang="es-CO" sz="1600" b="1" i="1" dirty="0">
                <a:latin typeface="Arial" pitchFamily="34" charset="0"/>
                <a:cs typeface="Arial" pitchFamily="34" charset="0"/>
              </a:rPr>
              <a:t>Preservación del orden interno</a:t>
            </a:r>
            <a:r>
              <a:rPr lang="es-CO" sz="1600" i="1" dirty="0">
                <a:latin typeface="Arial" pitchFamily="34" charset="0"/>
                <a:cs typeface="Arial" pitchFamily="34" charset="0"/>
              </a:rPr>
              <a:t>. Cuando se trate de hechos que contraríen en menor grado el orden administrativo al interior de cada dependencia sin afectar sustancialmente los deberes funcionales, el jefe inmediato llamará  la atención al autor del hecho sin necesidad de acudir a formalismo procesal alguno. </a:t>
            </a:r>
            <a:endParaRPr lang="es-CO" sz="1600" dirty="0">
              <a:latin typeface="Arial" pitchFamily="34" charset="0"/>
              <a:cs typeface="Arial" pitchFamily="34" charset="0"/>
            </a:endParaRPr>
          </a:p>
          <a:p>
            <a:pPr marL="0" indent="0" algn="just">
              <a:buNone/>
            </a:pPr>
            <a:r>
              <a:rPr lang="es-CO" sz="1600" i="1" dirty="0">
                <a:latin typeface="Arial" pitchFamily="34" charset="0"/>
                <a:cs typeface="Arial" pitchFamily="34" charset="0"/>
              </a:rPr>
              <a:t> </a:t>
            </a:r>
            <a:endParaRPr lang="es-CO" sz="1600" dirty="0">
              <a:latin typeface="Arial" pitchFamily="34" charset="0"/>
              <a:cs typeface="Arial" pitchFamily="34" charset="0"/>
            </a:endParaRPr>
          </a:p>
          <a:p>
            <a:pPr marL="0" indent="0" algn="just">
              <a:buNone/>
            </a:pPr>
            <a:r>
              <a:rPr lang="es-CO" sz="1600" i="1" dirty="0">
                <a:latin typeface="Arial" pitchFamily="34" charset="0"/>
                <a:cs typeface="Arial" pitchFamily="34" charset="0"/>
              </a:rPr>
              <a:t>Este llamado de atención  y no generará antecedente disciplinario”.</a:t>
            </a:r>
            <a:r>
              <a:rPr lang="es-CO" sz="1600" b="1" i="1" dirty="0">
                <a:latin typeface="Arial" pitchFamily="34" charset="0"/>
                <a:cs typeface="Arial" pitchFamily="34" charset="0"/>
              </a:rPr>
              <a:t> </a:t>
            </a:r>
            <a:endParaRPr lang="es-CO" sz="1600" dirty="0">
              <a:latin typeface="Arial" pitchFamily="34" charset="0"/>
              <a:cs typeface="Arial" pitchFamily="34" charset="0"/>
            </a:endParaRPr>
          </a:p>
          <a:p>
            <a:pPr marL="0" indent="0" algn="just">
              <a:buNone/>
            </a:pPr>
            <a:r>
              <a:rPr lang="es-CO" sz="1600" dirty="0">
                <a:latin typeface="Arial" pitchFamily="34" charset="0"/>
                <a:cs typeface="Arial" pitchFamily="34" charset="0"/>
              </a:rPr>
              <a:t> </a:t>
            </a:r>
          </a:p>
          <a:p>
            <a:pPr marL="0" indent="0" algn="just">
              <a:buNone/>
            </a:pPr>
            <a:endParaRPr lang="es-CO" sz="1400" dirty="0">
              <a:latin typeface="Arial" pitchFamily="34" charset="0"/>
              <a:cs typeface="Arial" pitchFamily="34" charset="0"/>
            </a:endParaRPr>
          </a:p>
        </p:txBody>
      </p:sp>
      <p:pic>
        <p:nvPicPr>
          <p:cNvPr id="5" name="4 Marcador de contenido"/>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88024" y="1556792"/>
            <a:ext cx="4032448" cy="4104456"/>
          </a:xfrm>
        </p:spPr>
      </p:pic>
    </p:spTree>
    <p:extLst>
      <p:ext uri="{BB962C8B-B14F-4D97-AF65-F5344CB8AC3E}">
        <p14:creationId xmlns:p14="http://schemas.microsoft.com/office/powerpoint/2010/main" val="3395172729"/>
      </p:ext>
    </p:extLst>
  </p:cSld>
  <p:clrMapOvr>
    <a:masterClrMapping/>
  </p:clrMapOvr>
  <mc:AlternateContent xmlns:mc="http://schemas.openxmlformats.org/markup-compatibility/2006" xmlns:p14="http://schemas.microsoft.com/office/powerpoint/2010/main">
    <mc:Choice Requires="p14">
      <p:transition spd="slow" p14:dur="1500" advTm="16827">
        <p14:window dir="vert"/>
      </p:transition>
    </mc:Choice>
    <mc:Fallback xmlns="">
      <p:transition spd="slow" advTm="16827">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600201"/>
            <a:ext cx="4474840" cy="4349080"/>
          </a:xfrm>
        </p:spPr>
        <p:txBody>
          <a:bodyPr/>
          <a:lstStyle/>
          <a:p>
            <a:pPr marL="0" indent="0" algn="just">
              <a:buNone/>
            </a:pPr>
            <a:r>
              <a:rPr lang="es-CO" sz="1400" dirty="0">
                <a:latin typeface="Arial" pitchFamily="34" charset="0"/>
                <a:cs typeface="Arial" pitchFamily="34" charset="0"/>
              </a:rPr>
              <a:t>Este mecanismo conocido como la preservación del orden interno, es aplicable a quienes en MENOR GRADO contraríen el orden administrativo.   Y por lo tanto, el Jefe inmediato puede realizar el llamado de atención el cual procede ante infracciones menores que no ponen en real peligro el desarrollo eficaz de la misión de la dependencia o entidad.</a:t>
            </a:r>
          </a:p>
          <a:p>
            <a:pPr marL="0" indent="0" algn="just">
              <a:buNone/>
            </a:pPr>
            <a:r>
              <a:rPr lang="es-CO" sz="1400" dirty="0">
                <a:latin typeface="Arial" pitchFamily="34" charset="0"/>
                <a:cs typeface="Arial" pitchFamily="34" charset="0"/>
              </a:rPr>
              <a:t> </a:t>
            </a:r>
          </a:p>
          <a:p>
            <a:pPr marL="0" indent="0" algn="just">
              <a:buNone/>
            </a:pPr>
            <a:r>
              <a:rPr lang="es-CO" sz="1400" dirty="0">
                <a:latin typeface="Arial" pitchFamily="34" charset="0"/>
                <a:cs typeface="Arial" pitchFamily="34" charset="0"/>
              </a:rPr>
              <a:t>A los jefes inmediatos, entonces, les corresponde realizar el análisis de la conducta y definir si la  misma corresponde a una infracción menor que no afecta ostensiblemente el funcionamiento de la dependencia ni impacta negativamente la función social que corresponde al Estado.  Otro caso sería si la conducta desplegada por el servidor público vulnera sustancialmente los deberes funcionales por lo que se convierte en un deber del superior jerárquico informar de la ocurrencia de los hechos  a la Oficina Control de Asuntos Disciplinarios.</a:t>
            </a:r>
          </a:p>
          <a:p>
            <a:endParaRPr lang="es-CO" sz="1400" dirty="0"/>
          </a:p>
        </p:txBody>
      </p:sp>
      <p:pic>
        <p:nvPicPr>
          <p:cNvPr id="11" name="10 Marcador de contenido"/>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45500" y="1484784"/>
            <a:ext cx="3646980" cy="4248472"/>
          </a:xfrm>
        </p:spPr>
      </p:pic>
    </p:spTree>
    <p:extLst>
      <p:ext uri="{BB962C8B-B14F-4D97-AF65-F5344CB8AC3E}">
        <p14:creationId xmlns:p14="http://schemas.microsoft.com/office/powerpoint/2010/main" val="623306661"/>
      </p:ext>
    </p:extLst>
  </p:cSld>
  <p:clrMapOvr>
    <a:masterClrMapping/>
  </p:clrMapOvr>
  <mc:AlternateContent xmlns:mc="http://schemas.openxmlformats.org/markup-compatibility/2006" xmlns:p14="http://schemas.microsoft.com/office/powerpoint/2010/main">
    <mc:Choice Requires="p14">
      <p:transition spd="slow" p14:dur="1600" advTm="30519">
        <p14:gallery dir="l"/>
      </p:transition>
    </mc:Choice>
    <mc:Fallback xmlns="">
      <p:transition spd="slow" advTm="30519">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4648200" y="1600201"/>
            <a:ext cx="4244280" cy="4133055"/>
          </a:xfrm>
        </p:spPr>
        <p:txBody>
          <a:bodyPr/>
          <a:lstStyle/>
          <a:p>
            <a:pPr marL="0" indent="0" algn="just">
              <a:buNone/>
            </a:pPr>
            <a:r>
              <a:rPr lang="es-CO" sz="1800" b="1" dirty="0"/>
              <a:t>¿QUE ES EL ORDEN INTERNO?</a:t>
            </a:r>
            <a:endParaRPr lang="es-CO" sz="1800" dirty="0"/>
          </a:p>
          <a:p>
            <a:pPr marL="0" indent="0" algn="just">
              <a:buNone/>
            </a:pPr>
            <a:r>
              <a:rPr lang="es-CO" sz="1800" dirty="0"/>
              <a:t> </a:t>
            </a:r>
          </a:p>
          <a:p>
            <a:pPr marL="0" indent="0" algn="just">
              <a:buNone/>
            </a:pPr>
            <a:r>
              <a:rPr lang="es-CO" sz="1800" dirty="0"/>
              <a:t>Es la situación de normalidad, en las cual las autoridades </a:t>
            </a:r>
            <a:r>
              <a:rPr lang="es-CO" sz="1800" dirty="0" smtClean="0"/>
              <a:t>ejercen </a:t>
            </a:r>
            <a:r>
              <a:rPr lang="es-CO" sz="1800" dirty="0"/>
              <a:t>sus atribuciones y las personas sus derechos y libertades con sujeción a la normatividad existente, en procura del desarrollo equilibrado de las dependencias.   La norma por lo tanto, permite la realización de llamados de atención por parte del superior jerárquico inmediato sin necesidad de acudir a formalismos procesales, mas tampoco impide que los mismos sean escuchados haciendo uso de su derecho de defensa.</a:t>
            </a:r>
          </a:p>
          <a:p>
            <a:pPr marL="0" indent="0" algn="just">
              <a:buNone/>
            </a:pPr>
            <a:endParaRPr lang="es-CO" sz="1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484784"/>
            <a:ext cx="3456384"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7138388"/>
      </p:ext>
    </p:extLst>
  </p:cSld>
  <p:clrMapOvr>
    <a:masterClrMapping/>
  </p:clrMapOvr>
  <mc:AlternateContent xmlns:mc="http://schemas.openxmlformats.org/markup-compatibility/2006" xmlns:p14="http://schemas.microsoft.com/office/powerpoint/2010/main">
    <mc:Choice Requires="p14">
      <p:transition spd="slow" p14:dur="1500" advTm="14274">
        <p14:window dir="vert"/>
      </p:transition>
    </mc:Choice>
    <mc:Fallback xmlns="">
      <p:transition spd="slow" advTm="14274">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600200"/>
            <a:ext cx="5338936" cy="4525963"/>
          </a:xfrm>
        </p:spPr>
        <p:txBody>
          <a:bodyPr/>
          <a:lstStyle/>
          <a:p>
            <a:pPr marL="0" indent="0" algn="just">
              <a:buNone/>
            </a:pPr>
            <a:r>
              <a:rPr lang="es-CO" sz="1600" dirty="0"/>
              <a:t>La promoción del orden institucional se logra cuando se conoce la situación por la que está atravesando el servidor público, no sólo por referencia de terceros sino por medio que él mismo haga referencia.  Ha dicho la Corte Constitucional que “</a:t>
            </a:r>
            <a:r>
              <a:rPr lang="es-CO" sz="1600" i="1" dirty="0"/>
              <a:t>por más informal que sea ese llamado de atención, la promoción del orden institucional se logra si se conoce la situación por la que atravesó el servidor público, no sólo a través de las referencias de terceros sino por medio de la propia reseña que éste realice de lo ocurrido. Choca con la racionalidad de una democracia constitucional la realización de un llamado de atención que sea fruto de un acto unilateral de poder</a:t>
            </a:r>
            <a:r>
              <a:rPr lang="es-CO" sz="1600" dirty="0"/>
              <a:t> </a:t>
            </a:r>
            <a:r>
              <a:rPr lang="es-CO" sz="1600" i="1" dirty="0"/>
              <a:t>y no de una decisión razonable que tenga en cuenta y valore la situación del afectad</a:t>
            </a:r>
            <a:r>
              <a:rPr lang="es-CO" sz="1600" dirty="0"/>
              <a:t>o". </a:t>
            </a:r>
          </a:p>
        </p:txBody>
      </p:sp>
      <p:pic>
        <p:nvPicPr>
          <p:cNvPr id="5" name="4 Marcador de contenido"/>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84167" y="4005064"/>
            <a:ext cx="2619375" cy="1728192"/>
          </a:xfrm>
        </p:spPr>
      </p:pic>
      <p:pic>
        <p:nvPicPr>
          <p:cNvPr id="5122" name="Picture 2" descr="https://encrypted-tbn2.gstatic.com/images?q=tbn:ANd9GcTuYWeiqewXF2Gf3eFyuQ5SaTYuIqtxgP7WmkuzYr3VwSDiLA6Zv8E4I37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844824"/>
            <a:ext cx="2619375"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4561135"/>
      </p:ext>
    </p:extLst>
  </p:cSld>
  <p:clrMapOvr>
    <a:masterClrMapping/>
  </p:clrMapOvr>
  <mc:AlternateContent xmlns:mc="http://schemas.openxmlformats.org/markup-compatibility/2006" xmlns:p14="http://schemas.microsoft.com/office/powerpoint/2010/main">
    <mc:Choice Requires="p14">
      <p:transition spd="slow" p14:dur="1500" advTm="22697">
        <p14:window dir="vert"/>
      </p:transition>
    </mc:Choice>
    <mc:Fallback xmlns="">
      <p:transition spd="slow" advTm="22697">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p:txBody>
          <a:bodyPr/>
          <a:lstStyle/>
          <a:p>
            <a:pPr marL="0" indent="0" algn="just">
              <a:buNone/>
            </a:pPr>
            <a:r>
              <a:rPr lang="es-CO" sz="1600" dirty="0"/>
              <a:t>Lo que se busca es el diálogo abierto, el fomento del respeto hacia el otro, evitar futuros conflictos, lograr la armonía, la paz y el desarrollo de cada dependencia.  Pues choca con la sensatez los llamados de atención que sean producto de actos unilaterales de poder, sin tener en cuenta una evaluación sensata de la situación del afectado</a:t>
            </a:r>
            <a:r>
              <a:rPr lang="es-CO" sz="1600" dirty="0" smtClean="0"/>
              <a:t>.</a:t>
            </a:r>
            <a:endParaRPr lang="es-CO" sz="1600" dirty="0"/>
          </a:p>
          <a:p>
            <a:pPr marL="0" indent="0" algn="just">
              <a:buNone/>
            </a:pPr>
            <a:r>
              <a:rPr lang="es-CO" sz="1600" dirty="0"/>
              <a:t>Es necesario recordar que el estatuto general establece como principio, política y objetivo luchar por la conquista de la paz, la convivencia pacífica, la tolerancia y la búsqueda de una sociedad más solidaria, justa y democrática.  Y corresponde a todos y cada uno </a:t>
            </a:r>
            <a:r>
              <a:rPr lang="es-CO" sz="1600" dirty="0" smtClean="0"/>
              <a:t>de nosotros que </a:t>
            </a:r>
            <a:r>
              <a:rPr lang="es-CO" sz="1600" dirty="0"/>
              <a:t>esta política se desarrolle para lograr los fines de la institución.</a:t>
            </a:r>
          </a:p>
          <a:p>
            <a:pPr marL="0" indent="0" algn="just">
              <a:buNone/>
            </a:pPr>
            <a:endParaRPr lang="es-CO" sz="16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556792"/>
            <a:ext cx="4328492"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3379532"/>
      </p:ext>
    </p:extLst>
  </p:cSld>
  <p:clrMapOvr>
    <a:masterClrMapping/>
  </p:clrMapOvr>
  <mc:AlternateContent xmlns:mc="http://schemas.openxmlformats.org/markup-compatibility/2006" xmlns:p14="http://schemas.microsoft.com/office/powerpoint/2010/main">
    <mc:Choice Requires="p14">
      <p:transition spd="slow" p14:dur="1500" advTm="27780">
        <p14:window dir="vert"/>
      </p:transition>
    </mc:Choice>
    <mc:Fallback xmlns="">
      <p:transition spd="slow" advTm="2778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323528" y="1600200"/>
            <a:ext cx="4608512" cy="4525963"/>
          </a:xfrm>
        </p:spPr>
        <p:txBody>
          <a:bodyPr/>
          <a:lstStyle/>
          <a:p>
            <a:pPr marL="0" indent="0" algn="just">
              <a:buNone/>
            </a:pPr>
            <a:r>
              <a:rPr lang="es-CO" sz="1500" dirty="0" smtClean="0"/>
              <a:t>Es también importante recordarles que  en acatamiento de la Ley 1010 del 23 de Enero de 2006, en la búsqueda del fin institucional de preservar la paz, fomentar la convivencia pacífica, prevenir </a:t>
            </a:r>
            <a:r>
              <a:rPr lang="es-CO" sz="1500" dirty="0"/>
              <a:t>y corregir </a:t>
            </a:r>
            <a:r>
              <a:rPr lang="es-CO" sz="1500" dirty="0" smtClean="0"/>
              <a:t>conductas que podrían constituir acoso laboral y </a:t>
            </a:r>
            <a:r>
              <a:rPr lang="es-CO" sz="1500" dirty="0"/>
              <a:t>otros hostigamientos en el marco de </a:t>
            </a:r>
            <a:r>
              <a:rPr lang="es-CO" sz="1500" dirty="0" smtClean="0"/>
              <a:t>las relaciones laborales, la Universidad mediante la Resolución de Rectoría No. 438 del 5 de Junio de 2007, constituyó el COMITÉ DE CONVIVENCIA, cuyo fin es el de prevenir y corregir las diversas conductas que atenten contra la dignidad humana, mediante un proceso conciliatorio, y que mediante un ambiente amigable se superen las discordias y se resuelvan los conflictos.  </a:t>
            </a:r>
          </a:p>
          <a:p>
            <a:pPr marL="0" indent="0" algn="just">
              <a:buNone/>
            </a:pPr>
            <a:r>
              <a:rPr lang="es-CO" sz="1500" dirty="0" smtClean="0"/>
              <a:t>Lo anterior, puesto que de acuerdo a la Resolución No.438 de 2007, la oficina de Control de asuntos Disciplinarios conoce del proceso una vez no haya acuerdo conciliatorio y cuando la queja del acoso laboral carezca de fundamento.  </a:t>
            </a:r>
            <a:endParaRPr lang="es-CO" sz="1500" dirty="0"/>
          </a:p>
          <a:p>
            <a:pPr marL="0" indent="0" algn="just">
              <a:buNone/>
            </a:pPr>
            <a:endParaRPr lang="es-CO" sz="1600" dirty="0"/>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484784"/>
            <a:ext cx="3600400"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3310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67544" y="2636912"/>
            <a:ext cx="8229600" cy="1143000"/>
          </a:xfrm>
        </p:spPr>
        <p:txBody>
          <a:bodyPr/>
          <a:lstStyle/>
          <a:p>
            <a:r>
              <a:rPr lang="es-CO" dirty="0" smtClean="0"/>
              <a:t>GRACIAS POR SU ATENCIÓN</a:t>
            </a:r>
            <a:endParaRPr lang="es-CO" dirty="0"/>
          </a:p>
        </p:txBody>
      </p:sp>
    </p:spTree>
    <p:extLst>
      <p:ext uri="{BB962C8B-B14F-4D97-AF65-F5344CB8AC3E}">
        <p14:creationId xmlns:p14="http://schemas.microsoft.com/office/powerpoint/2010/main" val="3137639085"/>
      </p:ext>
    </p:extLst>
  </p:cSld>
  <p:clrMapOvr>
    <a:masterClrMapping/>
  </p:clrMapOvr>
  <mc:AlternateContent xmlns:mc="http://schemas.openxmlformats.org/markup-compatibility/2006" xmlns:p14="http://schemas.microsoft.com/office/powerpoint/2010/main">
    <mc:Choice Requires="p14">
      <p:transition spd="slow" p14:dur="1500" advTm="905">
        <p14:window dir="vert"/>
      </p:transition>
    </mc:Choice>
    <mc:Fallback xmlns="">
      <p:transition spd="slow" advTm="905">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HAPEID" val="InkrlxYPS4jAzciXk8ToAM"/>
</p:tagLst>
</file>

<file path=ppt/theme/theme1.xml><?xml version="1.0" encoding="utf-8"?>
<a:theme xmlns:a="http://schemas.openxmlformats.org/drawingml/2006/main" name="Tema de Office">
  <a:themeElements>
    <a:clrScheme name="Cuadrícula">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7F7ED20-3E7F-448A-8B7D-3421F815317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1191</Words>
  <Application>Microsoft Office PowerPoint</Application>
  <PresentationFormat>Presentación en pantalla (4:3)</PresentationFormat>
  <Paragraphs>76</Paragraphs>
  <Slides>18</Slides>
  <Notes>1</Notes>
  <HiddenSlides>0</HiddenSlides>
  <MMClips>0</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Tema de Office</vt:lpstr>
      <vt:lpstr>Diseño personalizado</vt:lpstr>
      <vt:lpstr>PRESERVACIÓN DEL ORDEN INTERNO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GRACIAS POR SU ATENCIÓN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2014-09-24T16:50:33Z</dcterms:created>
  <dcterms:modified xsi:type="dcterms:W3CDTF">2016-03-18T13:11:09Z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TC022643319991</vt:lpwstr>
  </property>
</Properties>
</file>