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3" r:id="rId3"/>
    <p:sldId id="263" r:id="rId4"/>
    <p:sldId id="269" r:id="rId5"/>
    <p:sldId id="268" r:id="rId6"/>
    <p:sldId id="267" r:id="rId7"/>
    <p:sldId id="266" r:id="rId8"/>
    <p:sldId id="264" r:id="rId9"/>
    <p:sldId id="270" r:id="rId10"/>
    <p:sldId id="271" r:id="rId11"/>
    <p:sldId id="272" r:id="rId12"/>
    <p:sldId id="265" r:id="rId13"/>
    <p:sldId id="262" r:id="rId14"/>
  </p:sldIdLst>
  <p:sldSz cx="12192000" cy="6858000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C227D"/>
    <a:srgbClr val="4592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52"/>
    <p:restoredTop sz="94780"/>
  </p:normalViewPr>
  <p:slideViewPr>
    <p:cSldViewPr snapToGrid="0" snapToObjects="1">
      <p:cViewPr varScale="1">
        <p:scale>
          <a:sx n="87" d="100"/>
          <a:sy n="87" d="100"/>
        </p:scale>
        <p:origin x="-582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_tradnl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3D3EF-5104-BD47-8E7C-72CD8AC40D6E}" type="datetimeFigureOut">
              <a:rPr lang="es-ES_tradnl" smtClean="0"/>
              <a:t>07/05/2016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46E67-BAE1-024A-9CAF-478B827382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15319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3D3EF-5104-BD47-8E7C-72CD8AC40D6E}" type="datetimeFigureOut">
              <a:rPr lang="es-ES_tradnl" smtClean="0"/>
              <a:t>07/05/2016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46E67-BAE1-024A-9CAF-478B827382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19821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3D3EF-5104-BD47-8E7C-72CD8AC40D6E}" type="datetimeFigureOut">
              <a:rPr lang="es-ES_tradnl" smtClean="0"/>
              <a:t>07/05/2016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46E67-BAE1-024A-9CAF-478B827382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852160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3D3EF-5104-BD47-8E7C-72CD8AC40D6E}" type="datetimeFigureOut">
              <a:rPr lang="es-ES_tradnl" smtClean="0"/>
              <a:t>07/05/2016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46E67-BAE1-024A-9CAF-478B827382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448512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3D3EF-5104-BD47-8E7C-72CD8AC40D6E}" type="datetimeFigureOut">
              <a:rPr lang="es-ES_tradnl" smtClean="0"/>
              <a:t>07/05/2016</a:t>
            </a:fld>
            <a:endParaRPr lang="es-ES_tradn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46E67-BAE1-024A-9CAF-478B827382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405217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3D3EF-5104-BD47-8E7C-72CD8AC40D6E}" type="datetimeFigureOut">
              <a:rPr lang="es-ES_tradnl" smtClean="0"/>
              <a:t>07/05/2016</a:t>
            </a:fld>
            <a:endParaRPr lang="es-ES_tradn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46E67-BAE1-024A-9CAF-478B827382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01756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3D3EF-5104-BD47-8E7C-72CD8AC40D6E}" type="datetimeFigureOut">
              <a:rPr lang="es-ES_tradnl" smtClean="0"/>
              <a:t>07/05/2016</a:t>
            </a:fld>
            <a:endParaRPr lang="es-ES_tradn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46E67-BAE1-024A-9CAF-478B827382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047310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3D3EF-5104-BD47-8E7C-72CD8AC40D6E}" type="datetimeFigureOut">
              <a:rPr lang="es-ES_tradnl" smtClean="0"/>
              <a:t>07/05/2016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46E67-BAE1-024A-9CAF-478B827382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439540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3D3EF-5104-BD47-8E7C-72CD8AC40D6E}" type="datetimeFigureOut">
              <a:rPr lang="es-ES_tradnl" smtClean="0"/>
              <a:t>07/05/2016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46E67-BAE1-024A-9CAF-478B827382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06622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3D3EF-5104-BD47-8E7C-72CD8AC40D6E}" type="datetimeFigureOut">
              <a:rPr lang="es-ES_tradnl" smtClean="0"/>
              <a:t>07/05/2016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46E67-BAE1-024A-9CAF-478B827382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356292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3D3EF-5104-BD47-8E7C-72CD8AC40D6E}" type="datetimeFigureOut">
              <a:rPr lang="es-ES_tradnl" smtClean="0"/>
              <a:t>07/05/2016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46E67-BAE1-024A-9CAF-478B827382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78322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03D3EF-5104-BD47-8E7C-72CD8AC40D6E}" type="datetimeFigureOut">
              <a:rPr lang="es-ES_tradnl" smtClean="0"/>
              <a:t>07/05/2016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346E67-BAE1-024A-9CAF-478B827382F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38549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4" y="0"/>
            <a:ext cx="12187066" cy="685800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482070" y="4246231"/>
            <a:ext cx="11500663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000" b="1" dirty="0" smtClean="0">
                <a:solidFill>
                  <a:srgbClr val="45923D"/>
                </a:solidFill>
                <a:latin typeface="Helvetica" charset="0"/>
                <a:ea typeface="Helvetica" charset="0"/>
                <a:cs typeface="Helvetica" charset="0"/>
              </a:rPr>
              <a:t>TITULO PASANTÍA:</a:t>
            </a:r>
          </a:p>
          <a:p>
            <a:pPr algn="ctr"/>
            <a:r>
              <a:rPr lang="es-CO" b="1" dirty="0" smtClean="0">
                <a:solidFill>
                  <a:srgbClr val="45923D"/>
                </a:solidFill>
                <a:latin typeface="Helvetica" charset="0"/>
                <a:ea typeface="Helvetica" charset="0"/>
                <a:cs typeface="Helvetica" charset="0"/>
              </a:rPr>
              <a:t>Xxxxxxxxxxxxxxxxxxxxxxxxxxxxxxxxxxxxxxxxxxxxxxxxxxxxxxxxxxxxxxxxxxxxxxxxxxxxxxxxxxx</a:t>
            </a:r>
          </a:p>
          <a:p>
            <a:pPr algn="ctr"/>
            <a:r>
              <a:rPr lang="es-CO" b="1" dirty="0" smtClean="0">
                <a:solidFill>
                  <a:srgbClr val="45923D"/>
                </a:solidFill>
                <a:latin typeface="Helvetica" charset="0"/>
                <a:ea typeface="Helvetica" charset="0"/>
                <a:cs typeface="Helvetica" charset="0"/>
              </a:rPr>
              <a:t>Xxxxxxxxxxxxxxxxxxxxxxxxxxxxxxxxxxxxxxxxxxxxxxxxxxxxxxxxxxxxxxxxxxxxxxxxxxxxxx</a:t>
            </a:r>
          </a:p>
          <a:p>
            <a:pPr algn="ctr"/>
            <a:r>
              <a:rPr lang="es-CO" b="1" dirty="0" smtClean="0">
                <a:solidFill>
                  <a:srgbClr val="45923D"/>
                </a:solidFill>
                <a:latin typeface="Helvetica" charset="0"/>
                <a:ea typeface="Helvetica" charset="0"/>
                <a:cs typeface="Helvetica" charset="0"/>
              </a:rPr>
              <a:t>xxxxxxxxxxxxxxxxxxxxxxxxxxxxxxxxxxxxxxxxxxxxxxxxxxxxxxxxxxxxxxxxxxxxxxxxxx</a:t>
            </a:r>
            <a:endParaRPr lang="es-ES_tradnl" b="1" dirty="0">
              <a:solidFill>
                <a:srgbClr val="45923D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5885" y="809177"/>
            <a:ext cx="1684891" cy="2071183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62" y="803266"/>
            <a:ext cx="2066759" cy="2077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598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7066" cy="6858000"/>
          </a:xfrm>
          <a:prstGeom prst="rect">
            <a:avLst/>
          </a:prstGeom>
        </p:spPr>
      </p:pic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1078172" y="365125"/>
            <a:ext cx="10275627" cy="779463"/>
          </a:xfrm>
        </p:spPr>
        <p:txBody>
          <a:bodyPr/>
          <a:lstStyle/>
          <a:p>
            <a:pPr algn="ctr"/>
            <a:r>
              <a:rPr lang="es-CO" b="1" dirty="0" smtClean="0">
                <a:solidFill>
                  <a:schemeClr val="bg1"/>
                </a:solidFill>
              </a:rPr>
              <a:t>INTRODUCCIÓN</a:t>
            </a:r>
            <a:endParaRPr lang="es-CO" b="1" dirty="0">
              <a:solidFill>
                <a:schemeClr val="bg1"/>
              </a:solidFill>
            </a:endParaRPr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Elipse 6"/>
          <p:cNvSpPr/>
          <p:nvPr/>
        </p:nvSpPr>
        <p:spPr>
          <a:xfrm>
            <a:off x="10726003" y="523756"/>
            <a:ext cx="1255594" cy="462200"/>
          </a:xfrm>
          <a:prstGeom prst="ellipse">
            <a:avLst/>
          </a:prstGeom>
          <a:solidFill>
            <a:srgbClr val="8C227D"/>
          </a:solidFill>
          <a:ln>
            <a:solidFill>
              <a:srgbClr val="8C227D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0309" y="365125"/>
            <a:ext cx="877645" cy="882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143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7066" cy="6858000"/>
          </a:xfrm>
          <a:prstGeom prst="rect">
            <a:avLst/>
          </a:prstGeom>
        </p:spPr>
      </p:pic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1078172" y="365125"/>
            <a:ext cx="10275627" cy="779463"/>
          </a:xfrm>
        </p:spPr>
        <p:txBody>
          <a:bodyPr/>
          <a:lstStyle/>
          <a:p>
            <a:pPr algn="ctr"/>
            <a:r>
              <a:rPr lang="es-CO" altLang="es-CO" b="1" dirty="0">
                <a:solidFill>
                  <a:schemeClr val="bg1"/>
                </a:solidFill>
                <a:latin typeface="Candara" panose="020E0502030303020204" pitchFamily="34" charset="0"/>
              </a:rPr>
              <a:t>PLANTEAMIENTO DEL PROBLEMA</a:t>
            </a:r>
            <a:endParaRPr lang="es-CO" b="1" dirty="0">
              <a:solidFill>
                <a:schemeClr val="bg1"/>
              </a:solidFill>
            </a:endParaRPr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Elipse 6"/>
          <p:cNvSpPr/>
          <p:nvPr/>
        </p:nvSpPr>
        <p:spPr>
          <a:xfrm>
            <a:off x="10726003" y="523756"/>
            <a:ext cx="1255594" cy="462200"/>
          </a:xfrm>
          <a:prstGeom prst="ellipse">
            <a:avLst/>
          </a:prstGeom>
          <a:solidFill>
            <a:srgbClr val="8C227D"/>
          </a:solidFill>
          <a:ln>
            <a:solidFill>
              <a:srgbClr val="8C227D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0309" y="365125"/>
            <a:ext cx="877645" cy="882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575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7066" cy="6858000"/>
          </a:xfrm>
          <a:prstGeom prst="rect">
            <a:avLst/>
          </a:prstGeom>
        </p:spPr>
      </p:pic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1078172" y="365125"/>
            <a:ext cx="10275627" cy="779463"/>
          </a:xfrm>
        </p:spPr>
        <p:txBody>
          <a:bodyPr/>
          <a:lstStyle/>
          <a:p>
            <a:pPr algn="ctr"/>
            <a:r>
              <a:rPr lang="es-CO" altLang="es-CO" b="1" dirty="0">
                <a:solidFill>
                  <a:schemeClr val="bg1"/>
                </a:solidFill>
                <a:latin typeface="Candara" panose="020E0502030303020204" pitchFamily="34" charset="0"/>
              </a:rPr>
              <a:t>OBJETIVOS GENERAL Y ESPECIFICOS</a:t>
            </a:r>
            <a:endParaRPr lang="es-CO" b="1" dirty="0">
              <a:solidFill>
                <a:schemeClr val="bg1"/>
              </a:solidFill>
            </a:endParaRPr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Elipse 6"/>
          <p:cNvSpPr/>
          <p:nvPr/>
        </p:nvSpPr>
        <p:spPr>
          <a:xfrm>
            <a:off x="10726003" y="523756"/>
            <a:ext cx="1255594" cy="462200"/>
          </a:xfrm>
          <a:prstGeom prst="ellipse">
            <a:avLst/>
          </a:prstGeom>
          <a:solidFill>
            <a:srgbClr val="8C227D"/>
          </a:solidFill>
          <a:ln>
            <a:solidFill>
              <a:srgbClr val="8C227D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0309" y="365125"/>
            <a:ext cx="877645" cy="882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184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7066" cy="6858000"/>
          </a:xfrm>
          <a:prstGeom prst="rect">
            <a:avLst/>
          </a:prstGeom>
        </p:spPr>
      </p:pic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1078172" y="365125"/>
            <a:ext cx="10275627" cy="779463"/>
          </a:xfrm>
        </p:spPr>
        <p:txBody>
          <a:bodyPr/>
          <a:lstStyle/>
          <a:p>
            <a:pPr algn="ctr"/>
            <a:r>
              <a:rPr lang="es-CO" altLang="es-CO" b="1" dirty="0">
                <a:solidFill>
                  <a:schemeClr val="bg1"/>
                </a:solidFill>
                <a:latin typeface="Candara" panose="020E0502030303020204" pitchFamily="34" charset="0"/>
              </a:rPr>
              <a:t>OBJ. ESPECIFICO # </a:t>
            </a:r>
            <a:r>
              <a:rPr lang="es-CO" altLang="es-CO" b="1" dirty="0" smtClean="0">
                <a:solidFill>
                  <a:schemeClr val="bg1"/>
                </a:solidFill>
                <a:latin typeface="Candara" panose="020E0502030303020204" pitchFamily="34" charset="0"/>
              </a:rPr>
              <a:t>1 </a:t>
            </a:r>
            <a:r>
              <a:rPr lang="es-CO" altLang="es-CO" sz="4000" b="1" dirty="0" smtClean="0">
                <a:solidFill>
                  <a:schemeClr val="bg1"/>
                </a:solidFill>
                <a:latin typeface="Candara" panose="020E0502030303020204" pitchFamily="34" charset="0"/>
              </a:rPr>
              <a:t>(ENTREGABLES)</a:t>
            </a:r>
            <a:endParaRPr lang="es-CO" b="1" dirty="0">
              <a:solidFill>
                <a:schemeClr val="bg1"/>
              </a:solidFill>
            </a:endParaRPr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Elipse 6"/>
          <p:cNvSpPr/>
          <p:nvPr/>
        </p:nvSpPr>
        <p:spPr>
          <a:xfrm>
            <a:off x="10726003" y="523756"/>
            <a:ext cx="1255594" cy="462200"/>
          </a:xfrm>
          <a:prstGeom prst="ellipse">
            <a:avLst/>
          </a:prstGeom>
          <a:solidFill>
            <a:srgbClr val="8C227D"/>
          </a:solidFill>
          <a:ln>
            <a:solidFill>
              <a:srgbClr val="8C227D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0309" y="365125"/>
            <a:ext cx="877645" cy="882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053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7066" cy="6858000"/>
          </a:xfrm>
          <a:prstGeom prst="rect">
            <a:avLst/>
          </a:prstGeom>
        </p:spPr>
      </p:pic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1078172" y="365125"/>
            <a:ext cx="10275627" cy="779463"/>
          </a:xfrm>
        </p:spPr>
        <p:txBody>
          <a:bodyPr/>
          <a:lstStyle/>
          <a:p>
            <a:pPr algn="ctr"/>
            <a:r>
              <a:rPr lang="es-CO" altLang="es-CO" b="1" dirty="0">
                <a:latin typeface="Candara" panose="020E0502030303020204" pitchFamily="34" charset="0"/>
              </a:rPr>
              <a:t> </a:t>
            </a:r>
            <a:r>
              <a:rPr lang="es-CO" altLang="es-CO" b="1" dirty="0">
                <a:solidFill>
                  <a:schemeClr val="bg1"/>
                </a:solidFill>
                <a:latin typeface="Candara" panose="020E0502030303020204" pitchFamily="34" charset="0"/>
              </a:rPr>
              <a:t>OBJ. ESPECIFICO # </a:t>
            </a:r>
            <a:r>
              <a:rPr lang="es-CO" altLang="es-CO" b="1" dirty="0" smtClean="0">
                <a:solidFill>
                  <a:schemeClr val="bg1"/>
                </a:solidFill>
                <a:latin typeface="Candara" panose="020E0502030303020204" pitchFamily="34" charset="0"/>
              </a:rPr>
              <a:t>2 </a:t>
            </a:r>
            <a:r>
              <a:rPr lang="es-CO" altLang="es-CO" sz="4000" b="1" dirty="0" smtClean="0">
                <a:solidFill>
                  <a:schemeClr val="bg1"/>
                </a:solidFill>
                <a:latin typeface="Candara" panose="020E0502030303020204" pitchFamily="34" charset="0"/>
              </a:rPr>
              <a:t>(ENTREGABLES)</a:t>
            </a:r>
            <a:endParaRPr lang="es-CO" b="1" dirty="0">
              <a:solidFill>
                <a:schemeClr val="bg1"/>
              </a:solidFill>
            </a:endParaRPr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Elipse 6"/>
          <p:cNvSpPr/>
          <p:nvPr/>
        </p:nvSpPr>
        <p:spPr>
          <a:xfrm>
            <a:off x="10726003" y="523756"/>
            <a:ext cx="1255594" cy="462200"/>
          </a:xfrm>
          <a:prstGeom prst="ellipse">
            <a:avLst/>
          </a:prstGeom>
          <a:solidFill>
            <a:srgbClr val="8C227D"/>
          </a:solidFill>
          <a:ln>
            <a:solidFill>
              <a:srgbClr val="8C227D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0309" y="365125"/>
            <a:ext cx="877645" cy="882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908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7066" cy="6858000"/>
          </a:xfrm>
          <a:prstGeom prst="rect">
            <a:avLst/>
          </a:prstGeom>
        </p:spPr>
      </p:pic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1078172" y="365125"/>
            <a:ext cx="10275627" cy="779463"/>
          </a:xfrm>
        </p:spPr>
        <p:txBody>
          <a:bodyPr/>
          <a:lstStyle/>
          <a:p>
            <a:pPr algn="ctr"/>
            <a:r>
              <a:rPr lang="es-CO" altLang="es-CO" b="1" dirty="0">
                <a:solidFill>
                  <a:schemeClr val="bg1"/>
                </a:solidFill>
                <a:latin typeface="Candara" panose="020E0502030303020204" pitchFamily="34" charset="0"/>
              </a:rPr>
              <a:t>OBJ. ESPECIFICO # </a:t>
            </a:r>
            <a:r>
              <a:rPr lang="es-CO" altLang="es-CO" b="1" dirty="0" smtClean="0">
                <a:solidFill>
                  <a:schemeClr val="bg1"/>
                </a:solidFill>
                <a:latin typeface="Candara" panose="020E0502030303020204" pitchFamily="34" charset="0"/>
              </a:rPr>
              <a:t>3</a:t>
            </a:r>
            <a:r>
              <a:rPr lang="es-CO" altLang="es-CO" sz="4000" b="1" dirty="0" smtClean="0">
                <a:solidFill>
                  <a:schemeClr val="bg1"/>
                </a:solidFill>
                <a:latin typeface="Candara" panose="020E0502030303020204" pitchFamily="34" charset="0"/>
              </a:rPr>
              <a:t> (ENTREGABLES)</a:t>
            </a:r>
            <a:endParaRPr lang="es-CO" b="1" dirty="0">
              <a:solidFill>
                <a:schemeClr val="bg1"/>
              </a:solidFill>
            </a:endParaRPr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Elipse 6"/>
          <p:cNvSpPr/>
          <p:nvPr/>
        </p:nvSpPr>
        <p:spPr>
          <a:xfrm>
            <a:off x="10726003" y="523756"/>
            <a:ext cx="1255594" cy="462200"/>
          </a:xfrm>
          <a:prstGeom prst="ellipse">
            <a:avLst/>
          </a:prstGeom>
          <a:solidFill>
            <a:srgbClr val="8C227D"/>
          </a:solidFill>
          <a:ln>
            <a:solidFill>
              <a:srgbClr val="8C227D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0309" y="365125"/>
            <a:ext cx="877645" cy="882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348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7066" cy="6858000"/>
          </a:xfrm>
          <a:prstGeom prst="rect">
            <a:avLst/>
          </a:prstGeom>
        </p:spPr>
      </p:pic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1078172" y="365125"/>
            <a:ext cx="10275627" cy="779463"/>
          </a:xfrm>
        </p:spPr>
        <p:txBody>
          <a:bodyPr>
            <a:normAutofit/>
          </a:bodyPr>
          <a:lstStyle/>
          <a:p>
            <a:pPr algn="ctr"/>
            <a:r>
              <a:rPr lang="es-CO" altLang="es-CO" b="1" dirty="0" smtClean="0">
                <a:solidFill>
                  <a:schemeClr val="bg1"/>
                </a:solidFill>
                <a:latin typeface="Candara" panose="020E0502030303020204" pitchFamily="34" charset="0"/>
              </a:rPr>
              <a:t>VALOR AGREGADO </a:t>
            </a:r>
            <a:r>
              <a:rPr lang="es-CO" altLang="es-CO" b="1" dirty="0">
                <a:solidFill>
                  <a:schemeClr val="bg1"/>
                </a:solidFill>
              </a:rPr>
              <a:t>(ANTES Y DESPUÉS)</a:t>
            </a:r>
            <a:endParaRPr lang="es-CO" b="1" dirty="0">
              <a:solidFill>
                <a:schemeClr val="bg1"/>
              </a:solidFill>
            </a:endParaRPr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Elipse 6"/>
          <p:cNvSpPr/>
          <p:nvPr/>
        </p:nvSpPr>
        <p:spPr>
          <a:xfrm>
            <a:off x="10726003" y="523756"/>
            <a:ext cx="1255594" cy="462200"/>
          </a:xfrm>
          <a:prstGeom prst="ellipse">
            <a:avLst/>
          </a:prstGeom>
          <a:solidFill>
            <a:srgbClr val="8C227D"/>
          </a:solidFill>
          <a:ln>
            <a:solidFill>
              <a:srgbClr val="8C227D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0309" y="365125"/>
            <a:ext cx="877645" cy="882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224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7066" cy="6858000"/>
          </a:xfrm>
          <a:prstGeom prst="rect">
            <a:avLst/>
          </a:prstGeom>
        </p:spPr>
      </p:pic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1078172" y="365125"/>
            <a:ext cx="10275627" cy="779463"/>
          </a:xfrm>
        </p:spPr>
        <p:txBody>
          <a:bodyPr/>
          <a:lstStyle/>
          <a:p>
            <a:pPr algn="ctr"/>
            <a:r>
              <a:rPr lang="es-CO" altLang="es-CO" b="1" dirty="0">
                <a:solidFill>
                  <a:schemeClr val="bg1"/>
                </a:solidFill>
                <a:latin typeface="Candara" panose="020E0502030303020204" pitchFamily="34" charset="0"/>
              </a:rPr>
              <a:t>CONCLUSIONES </a:t>
            </a:r>
            <a:endParaRPr lang="es-CO" b="1" dirty="0">
              <a:solidFill>
                <a:schemeClr val="bg1"/>
              </a:solidFill>
            </a:endParaRPr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Elipse 6"/>
          <p:cNvSpPr/>
          <p:nvPr/>
        </p:nvSpPr>
        <p:spPr>
          <a:xfrm>
            <a:off x="10726003" y="523756"/>
            <a:ext cx="1255594" cy="462200"/>
          </a:xfrm>
          <a:prstGeom prst="ellipse">
            <a:avLst/>
          </a:prstGeom>
          <a:solidFill>
            <a:srgbClr val="8C227D"/>
          </a:solidFill>
          <a:ln>
            <a:solidFill>
              <a:srgbClr val="8C227D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0309" y="365125"/>
            <a:ext cx="877645" cy="882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929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7066" cy="6858000"/>
          </a:xfrm>
          <a:prstGeom prst="rect">
            <a:avLst/>
          </a:prstGeom>
        </p:spPr>
      </p:pic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1078172" y="365125"/>
            <a:ext cx="10275627" cy="779463"/>
          </a:xfrm>
        </p:spPr>
        <p:txBody>
          <a:bodyPr/>
          <a:lstStyle/>
          <a:p>
            <a:pPr algn="ctr"/>
            <a:r>
              <a:rPr lang="es-CO" altLang="es-CO" b="1" dirty="0">
                <a:solidFill>
                  <a:schemeClr val="bg1"/>
                </a:solidFill>
                <a:latin typeface="Candara" panose="020E0502030303020204" pitchFamily="34" charset="0"/>
              </a:rPr>
              <a:t>RECOMENDACIONES </a:t>
            </a:r>
            <a:endParaRPr lang="es-CO" b="1" dirty="0">
              <a:solidFill>
                <a:schemeClr val="bg1"/>
              </a:solidFill>
            </a:endParaRPr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Elipse 6"/>
          <p:cNvSpPr/>
          <p:nvPr/>
        </p:nvSpPr>
        <p:spPr>
          <a:xfrm>
            <a:off x="10726003" y="523756"/>
            <a:ext cx="1255594" cy="462200"/>
          </a:xfrm>
          <a:prstGeom prst="ellipse">
            <a:avLst/>
          </a:prstGeom>
          <a:solidFill>
            <a:srgbClr val="8C227D"/>
          </a:solidFill>
          <a:ln>
            <a:solidFill>
              <a:srgbClr val="8C227D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0309" y="365125"/>
            <a:ext cx="877645" cy="882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165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7066" cy="6858000"/>
          </a:xfrm>
          <a:prstGeom prst="rect">
            <a:avLst/>
          </a:prstGeom>
        </p:spPr>
      </p:pic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1078172" y="365125"/>
            <a:ext cx="10275627" cy="779463"/>
          </a:xfrm>
        </p:spPr>
        <p:txBody>
          <a:bodyPr/>
          <a:lstStyle/>
          <a:p>
            <a:pPr algn="ctr"/>
            <a:r>
              <a:rPr lang="es-CO" altLang="es-CO" b="1" dirty="0">
                <a:solidFill>
                  <a:schemeClr val="bg1"/>
                </a:solidFill>
              </a:rPr>
              <a:t>USARLA DONDE SE REQUIERA</a:t>
            </a:r>
            <a:endParaRPr lang="es-CO" b="1" dirty="0">
              <a:solidFill>
                <a:schemeClr val="bg1"/>
              </a:solidFill>
            </a:endParaRPr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Elipse 6"/>
          <p:cNvSpPr/>
          <p:nvPr/>
        </p:nvSpPr>
        <p:spPr>
          <a:xfrm>
            <a:off x="10726003" y="523756"/>
            <a:ext cx="1255594" cy="462200"/>
          </a:xfrm>
          <a:prstGeom prst="ellipse">
            <a:avLst/>
          </a:prstGeom>
          <a:solidFill>
            <a:srgbClr val="8C227D"/>
          </a:solidFill>
          <a:ln>
            <a:solidFill>
              <a:srgbClr val="8C227D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0309" y="365125"/>
            <a:ext cx="877645" cy="882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796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4" y="0"/>
            <a:ext cx="12187066" cy="6858000"/>
          </a:xfrm>
          <a:prstGeom prst="rect">
            <a:avLst/>
          </a:prstGeom>
        </p:spPr>
      </p:pic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1078172" y="365125"/>
            <a:ext cx="10275627" cy="779463"/>
          </a:xfrm>
        </p:spPr>
        <p:txBody>
          <a:bodyPr/>
          <a:lstStyle/>
          <a:p>
            <a:pPr algn="ctr"/>
            <a:r>
              <a:rPr lang="es-CO" altLang="es-CO" b="1" dirty="0">
                <a:solidFill>
                  <a:schemeClr val="bg1"/>
                </a:solidFill>
              </a:rPr>
              <a:t>USARLA DONDE SE REQUIERA</a:t>
            </a:r>
            <a:endParaRPr lang="es-CO" b="1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Elipse 6"/>
          <p:cNvSpPr/>
          <p:nvPr/>
        </p:nvSpPr>
        <p:spPr>
          <a:xfrm>
            <a:off x="10726003" y="523756"/>
            <a:ext cx="1255594" cy="462200"/>
          </a:xfrm>
          <a:prstGeom prst="ellipse">
            <a:avLst/>
          </a:prstGeom>
          <a:solidFill>
            <a:srgbClr val="8C227D"/>
          </a:solidFill>
          <a:ln>
            <a:solidFill>
              <a:srgbClr val="8C227D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0309" y="365125"/>
            <a:ext cx="877645" cy="882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967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99"/>
            <a:ext cx="12187066" cy="6858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3798820" y="5239825"/>
            <a:ext cx="45943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400" b="1" dirty="0">
                <a:solidFill>
                  <a:schemeClr val="bg1"/>
                </a:solidFill>
                <a:latin typeface="Helvetica" charset="0"/>
                <a:ea typeface="Helvetica" charset="0"/>
                <a:cs typeface="Helvetica" charset="0"/>
              </a:rPr>
              <a:t>Facultad de Ciencias Económicas y </a:t>
            </a:r>
            <a:r>
              <a:rPr lang="es-ES_tradnl" sz="1400" b="1" dirty="0" smtClean="0">
                <a:solidFill>
                  <a:schemeClr val="bg1"/>
                </a:solidFill>
                <a:latin typeface="Helvetica" charset="0"/>
                <a:ea typeface="Helvetica" charset="0"/>
                <a:cs typeface="Helvetica" charset="0"/>
              </a:rPr>
              <a:t>Administrativas</a:t>
            </a:r>
          </a:p>
          <a:p>
            <a:pPr algn="ctr"/>
            <a:r>
              <a:rPr lang="es-ES_tradnl" sz="1400" b="1" dirty="0" smtClean="0">
                <a:solidFill>
                  <a:schemeClr val="bg1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endParaRPr lang="es-ES_tradnl" sz="1400" dirty="0">
              <a:solidFill>
                <a:schemeClr val="bg1"/>
              </a:solidFill>
              <a:latin typeface="Helvetica" charset="0"/>
              <a:ea typeface="Helvetica" charset="0"/>
              <a:cs typeface="Helvetica" charset="0"/>
            </a:endParaRPr>
          </a:p>
          <a:p>
            <a:pPr algn="ctr"/>
            <a:r>
              <a:rPr lang="es-ES_tradnl" sz="1400" dirty="0">
                <a:solidFill>
                  <a:schemeClr val="bg1"/>
                </a:solidFill>
                <a:latin typeface="Helvetica" charset="0"/>
                <a:ea typeface="Helvetica" charset="0"/>
                <a:cs typeface="Helvetica" charset="0"/>
              </a:rPr>
              <a:t>Tel: (57) 6 7 35 9300 Ext 383</a:t>
            </a:r>
          </a:p>
          <a:p>
            <a:pPr algn="ctr"/>
            <a:r>
              <a:rPr lang="es-ES_tradnl" sz="1400" dirty="0">
                <a:solidFill>
                  <a:schemeClr val="bg1"/>
                </a:solidFill>
                <a:latin typeface="Helvetica" charset="0"/>
                <a:ea typeface="Helvetica" charset="0"/>
                <a:cs typeface="Helvetica" charset="0"/>
              </a:rPr>
              <a:t>Carrera 15 Calle 12 Norte</a:t>
            </a:r>
          </a:p>
          <a:p>
            <a:pPr algn="ctr"/>
            <a:r>
              <a:rPr lang="es-ES_tradnl" sz="1400" dirty="0">
                <a:solidFill>
                  <a:schemeClr val="bg1"/>
                </a:solidFill>
                <a:latin typeface="Helvetica" charset="0"/>
                <a:ea typeface="Helvetica" charset="0"/>
                <a:cs typeface="Helvetica" charset="0"/>
              </a:rPr>
              <a:t>Armenia, Quindío - Colombia</a:t>
            </a:r>
          </a:p>
          <a:p>
            <a:pPr algn="ctr"/>
            <a:r>
              <a:rPr lang="es-ES_tradnl" sz="1400" dirty="0" err="1">
                <a:solidFill>
                  <a:schemeClr val="bg1"/>
                </a:solidFill>
                <a:latin typeface="Helvetica" charset="0"/>
                <a:ea typeface="Helvetica" charset="0"/>
                <a:cs typeface="Helvetica" charset="0"/>
              </a:rPr>
              <a:t>economicas@uniquindio.edu.co</a:t>
            </a:r>
            <a:endParaRPr lang="es-ES_tradnl" sz="1400" dirty="0" smtClean="0">
              <a:solidFill>
                <a:schemeClr val="bg1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7" name="Rectángulo 6"/>
          <p:cNvSpPr/>
          <p:nvPr/>
        </p:nvSpPr>
        <p:spPr>
          <a:xfrm flipV="1">
            <a:off x="3927231" y="5561540"/>
            <a:ext cx="433167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38495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85</Words>
  <Application>Microsoft Office PowerPoint</Application>
  <PresentationFormat>Personalizado</PresentationFormat>
  <Paragraphs>21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4" baseType="lpstr">
      <vt:lpstr>Tema de Office</vt:lpstr>
      <vt:lpstr>Presentación de PowerPoint</vt:lpstr>
      <vt:lpstr>INTRODUCCIÓN</vt:lpstr>
      <vt:lpstr>PLANTEAMIENTO DEL PROBLEMA</vt:lpstr>
      <vt:lpstr>OBJETIVOS GENERAL Y ESPECIFICOS</vt:lpstr>
      <vt:lpstr>OBJ. ESPECIFICO # 1 (ENTREGABLES)</vt:lpstr>
      <vt:lpstr> OBJ. ESPECIFICO # 2 (ENTREGABLES)</vt:lpstr>
      <vt:lpstr>OBJ. ESPECIFICO # 3 (ENTREGABLES)</vt:lpstr>
      <vt:lpstr>VALOR AGREGADO (ANTES Y DESPUÉS)</vt:lpstr>
      <vt:lpstr>CONCLUSIONES </vt:lpstr>
      <vt:lpstr>RECOMENDACIONES </vt:lpstr>
      <vt:lpstr>USARLA DONDE SE REQUIERA</vt:lpstr>
      <vt:lpstr>USARLA DONDE SE REQUIERA</vt:lpstr>
      <vt:lpstr>Presentación de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 de Microsoft Office</dc:creator>
  <cp:lastModifiedBy>Denis Marcela</cp:lastModifiedBy>
  <cp:revision>54</cp:revision>
  <dcterms:created xsi:type="dcterms:W3CDTF">2016-02-23T16:04:15Z</dcterms:created>
  <dcterms:modified xsi:type="dcterms:W3CDTF">2016-05-08T02:04:36Z</dcterms:modified>
</cp:coreProperties>
</file>