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 snapToGrid="0">
      <p:cViewPr varScale="1">
        <p:scale>
          <a:sx n="79" d="100"/>
          <a:sy n="79" d="100"/>
        </p:scale>
        <p:origin x="16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29871A-D404-40DA-8376-91D744A3B0E8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03F818EA-6CF3-4611-A52D-3A5B042A5A55}">
      <dgm:prSet phldrT="[Texto]"/>
      <dgm:spPr/>
      <dgm:t>
        <a:bodyPr/>
        <a:lstStyle/>
        <a:p>
          <a:r>
            <a:rPr lang="es-CO" dirty="0" smtClean="0"/>
            <a:t>Redacción, Argumentación y Ortografía</a:t>
          </a:r>
          <a:endParaRPr lang="es-CO" dirty="0"/>
        </a:p>
      </dgm:t>
    </dgm:pt>
    <dgm:pt modelId="{EB90A6AA-F0BA-4FDC-8134-AE437803BE05}" type="parTrans" cxnId="{0033E2FA-CB13-4F55-8CE6-6B3DCB52E61B}">
      <dgm:prSet/>
      <dgm:spPr/>
      <dgm:t>
        <a:bodyPr/>
        <a:lstStyle/>
        <a:p>
          <a:endParaRPr lang="es-CO"/>
        </a:p>
      </dgm:t>
    </dgm:pt>
    <dgm:pt modelId="{70703B92-2DD1-4A37-AEB1-6A5EE7C7DBC6}" type="sibTrans" cxnId="{0033E2FA-CB13-4F55-8CE6-6B3DCB52E61B}">
      <dgm:prSet/>
      <dgm:spPr/>
      <dgm:t>
        <a:bodyPr/>
        <a:lstStyle/>
        <a:p>
          <a:endParaRPr lang="es-CO"/>
        </a:p>
      </dgm:t>
    </dgm:pt>
    <dgm:pt modelId="{EF218FE6-3D10-4AF6-BC90-2144795F5689}">
      <dgm:prSet phldrT="[Texto]"/>
      <dgm:spPr/>
      <dgm:t>
        <a:bodyPr/>
        <a:lstStyle/>
        <a:p>
          <a:r>
            <a:rPr lang="es-CO" dirty="0" smtClean="0"/>
            <a:t>Impactos Positivo para el estudiante y el Programa</a:t>
          </a:r>
          <a:endParaRPr lang="es-CO" dirty="0"/>
        </a:p>
      </dgm:t>
    </dgm:pt>
    <dgm:pt modelId="{0413FB4C-B53D-4311-AA23-0C44031BAF83}" type="parTrans" cxnId="{48D59AE9-5FD7-400C-B0D2-63123ECE7479}">
      <dgm:prSet/>
      <dgm:spPr/>
      <dgm:t>
        <a:bodyPr/>
        <a:lstStyle/>
        <a:p>
          <a:endParaRPr lang="es-CO"/>
        </a:p>
      </dgm:t>
    </dgm:pt>
    <dgm:pt modelId="{DF340CD8-3D9F-4AB2-AEAF-82522F9955E0}" type="sibTrans" cxnId="{48D59AE9-5FD7-400C-B0D2-63123ECE7479}">
      <dgm:prSet/>
      <dgm:spPr/>
      <dgm:t>
        <a:bodyPr/>
        <a:lstStyle/>
        <a:p>
          <a:endParaRPr lang="es-CO"/>
        </a:p>
      </dgm:t>
    </dgm:pt>
    <dgm:pt modelId="{7210E4E0-2846-4506-AE86-A0F137631CC5}">
      <dgm:prSet phldrT="[Texto]"/>
      <dgm:spPr/>
      <dgm:t>
        <a:bodyPr/>
        <a:lstStyle/>
        <a:p>
          <a:r>
            <a:rPr lang="es-CO" dirty="0" smtClean="0"/>
            <a:t>Contenidos según el Tema</a:t>
          </a:r>
          <a:endParaRPr lang="es-CO" dirty="0"/>
        </a:p>
      </dgm:t>
    </dgm:pt>
    <dgm:pt modelId="{7E84816B-8F97-4ECB-B734-FAD4308CB5EC}" type="parTrans" cxnId="{DF84EA0E-3654-47C1-9C76-EA0A794A1112}">
      <dgm:prSet/>
      <dgm:spPr/>
      <dgm:t>
        <a:bodyPr/>
        <a:lstStyle/>
        <a:p>
          <a:endParaRPr lang="es-CO"/>
        </a:p>
      </dgm:t>
    </dgm:pt>
    <dgm:pt modelId="{3BB04B6D-181E-4FF9-B183-0146A3B76F18}" type="sibTrans" cxnId="{DF84EA0E-3654-47C1-9C76-EA0A794A1112}">
      <dgm:prSet/>
      <dgm:spPr/>
      <dgm:t>
        <a:bodyPr/>
        <a:lstStyle/>
        <a:p>
          <a:endParaRPr lang="es-CO"/>
        </a:p>
      </dgm:t>
    </dgm:pt>
    <dgm:pt modelId="{5FAB6842-0DC3-49B1-B2B5-94215DCA0F60}">
      <dgm:prSet phldrT="[Texto]"/>
      <dgm:spPr/>
      <dgm:t>
        <a:bodyPr/>
        <a:lstStyle/>
        <a:p>
          <a:r>
            <a:rPr lang="es-CO" dirty="0" smtClean="0"/>
            <a:t>Aplicación de Conocimientos de la carrera</a:t>
          </a:r>
          <a:endParaRPr lang="es-CO" dirty="0"/>
        </a:p>
      </dgm:t>
    </dgm:pt>
    <dgm:pt modelId="{CBF4B001-96AA-4E41-965E-336D12E5BEE6}" type="parTrans" cxnId="{1EBBC931-CF42-4529-A545-4DFFFC32051D}">
      <dgm:prSet/>
      <dgm:spPr/>
      <dgm:t>
        <a:bodyPr/>
        <a:lstStyle/>
        <a:p>
          <a:endParaRPr lang="es-CO"/>
        </a:p>
      </dgm:t>
    </dgm:pt>
    <dgm:pt modelId="{6416B9DA-0EF5-4B98-B1AD-033396122791}" type="sibTrans" cxnId="{1EBBC931-CF42-4529-A545-4DFFFC32051D}">
      <dgm:prSet/>
      <dgm:spPr/>
      <dgm:t>
        <a:bodyPr/>
        <a:lstStyle/>
        <a:p>
          <a:endParaRPr lang="es-CO"/>
        </a:p>
      </dgm:t>
    </dgm:pt>
    <dgm:pt modelId="{1A1416BD-51C1-4A5F-9EE6-01DA3945327F}">
      <dgm:prSet phldrT="[Texto]"/>
      <dgm:spPr/>
      <dgm:t>
        <a:bodyPr/>
        <a:lstStyle/>
        <a:p>
          <a:r>
            <a:rPr lang="es-CO" dirty="0" smtClean="0"/>
            <a:t>Alcance lograble por el estudiante</a:t>
          </a:r>
          <a:endParaRPr lang="es-CO" dirty="0"/>
        </a:p>
      </dgm:t>
    </dgm:pt>
    <dgm:pt modelId="{652B4662-5B7A-41FF-B6BA-2B2B1952D3B7}" type="parTrans" cxnId="{83964045-671B-4A50-90D6-D316EC59E7D9}">
      <dgm:prSet/>
      <dgm:spPr/>
      <dgm:t>
        <a:bodyPr/>
        <a:lstStyle/>
        <a:p>
          <a:endParaRPr lang="es-CO"/>
        </a:p>
      </dgm:t>
    </dgm:pt>
    <dgm:pt modelId="{2AEBC2ED-3541-4207-9231-0F91CAED584F}" type="sibTrans" cxnId="{83964045-671B-4A50-90D6-D316EC59E7D9}">
      <dgm:prSet/>
      <dgm:spPr/>
      <dgm:t>
        <a:bodyPr/>
        <a:lstStyle/>
        <a:p>
          <a:endParaRPr lang="es-CO"/>
        </a:p>
      </dgm:t>
    </dgm:pt>
    <dgm:pt modelId="{2DC2BD1C-87FC-435E-82BA-968556B09164}" type="pres">
      <dgm:prSet presAssocID="{3E29871A-D404-40DA-8376-91D744A3B0E8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85412702-9F8C-4613-9187-A0A959E0220E}" type="pres">
      <dgm:prSet presAssocID="{03F818EA-6CF3-4611-A52D-3A5B042A5A55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F7CB7203-AEC3-4674-B18C-C457BBCEF504}" type="pres">
      <dgm:prSet presAssocID="{03F818EA-6CF3-4611-A52D-3A5B042A5A55}" presName="spNode" presStyleCnt="0"/>
      <dgm:spPr/>
    </dgm:pt>
    <dgm:pt modelId="{137F12EC-8470-41B0-BA1F-5EB9B1A2E7D4}" type="pres">
      <dgm:prSet presAssocID="{70703B92-2DD1-4A37-AEB1-6A5EE7C7DBC6}" presName="sibTrans" presStyleLbl="sibTrans1D1" presStyleIdx="0" presStyleCnt="5"/>
      <dgm:spPr/>
      <dgm:t>
        <a:bodyPr/>
        <a:lstStyle/>
        <a:p>
          <a:endParaRPr lang="es-CO"/>
        </a:p>
      </dgm:t>
    </dgm:pt>
    <dgm:pt modelId="{C2D3720B-E848-4E04-88B9-AFD16E9AEDE9}" type="pres">
      <dgm:prSet presAssocID="{EF218FE6-3D10-4AF6-BC90-2144795F568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2A430C2C-E21B-41E2-BA52-7A7409C61AF9}" type="pres">
      <dgm:prSet presAssocID="{EF218FE6-3D10-4AF6-BC90-2144795F5689}" presName="spNode" presStyleCnt="0"/>
      <dgm:spPr/>
    </dgm:pt>
    <dgm:pt modelId="{AA7C1694-E929-487F-8FF1-C1BB1B38CADD}" type="pres">
      <dgm:prSet presAssocID="{DF340CD8-3D9F-4AB2-AEAF-82522F9955E0}" presName="sibTrans" presStyleLbl="sibTrans1D1" presStyleIdx="1" presStyleCnt="5"/>
      <dgm:spPr/>
      <dgm:t>
        <a:bodyPr/>
        <a:lstStyle/>
        <a:p>
          <a:endParaRPr lang="es-CO"/>
        </a:p>
      </dgm:t>
    </dgm:pt>
    <dgm:pt modelId="{769EA464-08B2-4235-A78C-E0AE6D09604E}" type="pres">
      <dgm:prSet presAssocID="{7210E4E0-2846-4506-AE86-A0F137631CC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7B152A8A-70C4-4218-A22C-24396175F0E4}" type="pres">
      <dgm:prSet presAssocID="{7210E4E0-2846-4506-AE86-A0F137631CC5}" presName="spNode" presStyleCnt="0"/>
      <dgm:spPr/>
    </dgm:pt>
    <dgm:pt modelId="{BAA3BDB2-0B0A-4CB5-8F2A-6C2F0567D20D}" type="pres">
      <dgm:prSet presAssocID="{3BB04B6D-181E-4FF9-B183-0146A3B76F18}" presName="sibTrans" presStyleLbl="sibTrans1D1" presStyleIdx="2" presStyleCnt="5"/>
      <dgm:spPr/>
      <dgm:t>
        <a:bodyPr/>
        <a:lstStyle/>
        <a:p>
          <a:endParaRPr lang="es-CO"/>
        </a:p>
      </dgm:t>
    </dgm:pt>
    <dgm:pt modelId="{B87C60A8-E708-4F90-9872-D8FFFC01458C}" type="pres">
      <dgm:prSet presAssocID="{5FAB6842-0DC3-49B1-B2B5-94215DCA0F60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3882C1B4-DDD0-4259-8E7A-7597DA675293}" type="pres">
      <dgm:prSet presAssocID="{5FAB6842-0DC3-49B1-B2B5-94215DCA0F60}" presName="spNode" presStyleCnt="0"/>
      <dgm:spPr/>
    </dgm:pt>
    <dgm:pt modelId="{D22FF8C2-E625-4F5C-AF42-2887FD996B53}" type="pres">
      <dgm:prSet presAssocID="{6416B9DA-0EF5-4B98-B1AD-033396122791}" presName="sibTrans" presStyleLbl="sibTrans1D1" presStyleIdx="3" presStyleCnt="5"/>
      <dgm:spPr/>
      <dgm:t>
        <a:bodyPr/>
        <a:lstStyle/>
        <a:p>
          <a:endParaRPr lang="es-CO"/>
        </a:p>
      </dgm:t>
    </dgm:pt>
    <dgm:pt modelId="{FCA0F1F2-7343-4EEE-BA6F-5933F78D10CD}" type="pres">
      <dgm:prSet presAssocID="{1A1416BD-51C1-4A5F-9EE6-01DA3945327F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00DA94D7-3B76-48A7-ACB5-320722769C92}" type="pres">
      <dgm:prSet presAssocID="{1A1416BD-51C1-4A5F-9EE6-01DA3945327F}" presName="spNode" presStyleCnt="0"/>
      <dgm:spPr/>
    </dgm:pt>
    <dgm:pt modelId="{28A6EFD5-F4A8-4AD4-BA38-F8637C3B17A3}" type="pres">
      <dgm:prSet presAssocID="{2AEBC2ED-3541-4207-9231-0F91CAED584F}" presName="sibTrans" presStyleLbl="sibTrans1D1" presStyleIdx="4" presStyleCnt="5"/>
      <dgm:spPr/>
      <dgm:t>
        <a:bodyPr/>
        <a:lstStyle/>
        <a:p>
          <a:endParaRPr lang="es-CO"/>
        </a:p>
      </dgm:t>
    </dgm:pt>
  </dgm:ptLst>
  <dgm:cxnLst>
    <dgm:cxn modelId="{1F4CF284-C992-477C-AF9D-42500C5C2F35}" type="presOf" srcId="{03F818EA-6CF3-4611-A52D-3A5B042A5A55}" destId="{85412702-9F8C-4613-9187-A0A959E0220E}" srcOrd="0" destOrd="0" presId="urn:microsoft.com/office/officeart/2005/8/layout/cycle6"/>
    <dgm:cxn modelId="{0033E2FA-CB13-4F55-8CE6-6B3DCB52E61B}" srcId="{3E29871A-D404-40DA-8376-91D744A3B0E8}" destId="{03F818EA-6CF3-4611-A52D-3A5B042A5A55}" srcOrd="0" destOrd="0" parTransId="{EB90A6AA-F0BA-4FDC-8134-AE437803BE05}" sibTransId="{70703B92-2DD1-4A37-AEB1-6A5EE7C7DBC6}"/>
    <dgm:cxn modelId="{3774A769-BB80-4199-BBA2-8365DEB92EED}" type="presOf" srcId="{3BB04B6D-181E-4FF9-B183-0146A3B76F18}" destId="{BAA3BDB2-0B0A-4CB5-8F2A-6C2F0567D20D}" srcOrd="0" destOrd="0" presId="urn:microsoft.com/office/officeart/2005/8/layout/cycle6"/>
    <dgm:cxn modelId="{48D59AE9-5FD7-400C-B0D2-63123ECE7479}" srcId="{3E29871A-D404-40DA-8376-91D744A3B0E8}" destId="{EF218FE6-3D10-4AF6-BC90-2144795F5689}" srcOrd="1" destOrd="0" parTransId="{0413FB4C-B53D-4311-AA23-0C44031BAF83}" sibTransId="{DF340CD8-3D9F-4AB2-AEAF-82522F9955E0}"/>
    <dgm:cxn modelId="{1434DD56-1DBD-453F-BAAC-3161983289DE}" type="presOf" srcId="{1A1416BD-51C1-4A5F-9EE6-01DA3945327F}" destId="{FCA0F1F2-7343-4EEE-BA6F-5933F78D10CD}" srcOrd="0" destOrd="0" presId="urn:microsoft.com/office/officeart/2005/8/layout/cycle6"/>
    <dgm:cxn modelId="{179A121C-4FF0-48F9-9C1F-FA666AF1B157}" type="presOf" srcId="{6416B9DA-0EF5-4B98-B1AD-033396122791}" destId="{D22FF8C2-E625-4F5C-AF42-2887FD996B53}" srcOrd="0" destOrd="0" presId="urn:microsoft.com/office/officeart/2005/8/layout/cycle6"/>
    <dgm:cxn modelId="{A08B7FB3-C47A-4A8E-B6C7-7D1B305A05D0}" type="presOf" srcId="{DF340CD8-3D9F-4AB2-AEAF-82522F9955E0}" destId="{AA7C1694-E929-487F-8FF1-C1BB1B38CADD}" srcOrd="0" destOrd="0" presId="urn:microsoft.com/office/officeart/2005/8/layout/cycle6"/>
    <dgm:cxn modelId="{D85A6B77-8BE6-4BE5-B283-7DA53F9816A8}" type="presOf" srcId="{3E29871A-D404-40DA-8376-91D744A3B0E8}" destId="{2DC2BD1C-87FC-435E-82BA-968556B09164}" srcOrd="0" destOrd="0" presId="urn:microsoft.com/office/officeart/2005/8/layout/cycle6"/>
    <dgm:cxn modelId="{B824DC61-14FF-4B92-B793-C366038A39B0}" type="presOf" srcId="{EF218FE6-3D10-4AF6-BC90-2144795F5689}" destId="{C2D3720B-E848-4E04-88B9-AFD16E9AEDE9}" srcOrd="0" destOrd="0" presId="urn:microsoft.com/office/officeart/2005/8/layout/cycle6"/>
    <dgm:cxn modelId="{68FDAC25-8969-45D9-ACA2-495CBA095A55}" type="presOf" srcId="{7210E4E0-2846-4506-AE86-A0F137631CC5}" destId="{769EA464-08B2-4235-A78C-E0AE6D09604E}" srcOrd="0" destOrd="0" presId="urn:microsoft.com/office/officeart/2005/8/layout/cycle6"/>
    <dgm:cxn modelId="{5D361608-86FA-45B0-AB1C-E868DF292709}" type="presOf" srcId="{5FAB6842-0DC3-49B1-B2B5-94215DCA0F60}" destId="{B87C60A8-E708-4F90-9872-D8FFFC01458C}" srcOrd="0" destOrd="0" presId="urn:microsoft.com/office/officeart/2005/8/layout/cycle6"/>
    <dgm:cxn modelId="{83964045-671B-4A50-90D6-D316EC59E7D9}" srcId="{3E29871A-D404-40DA-8376-91D744A3B0E8}" destId="{1A1416BD-51C1-4A5F-9EE6-01DA3945327F}" srcOrd="4" destOrd="0" parTransId="{652B4662-5B7A-41FF-B6BA-2B2B1952D3B7}" sibTransId="{2AEBC2ED-3541-4207-9231-0F91CAED584F}"/>
    <dgm:cxn modelId="{1C096301-E3DD-405F-AF79-2635F4B9B9E6}" type="presOf" srcId="{70703B92-2DD1-4A37-AEB1-6A5EE7C7DBC6}" destId="{137F12EC-8470-41B0-BA1F-5EB9B1A2E7D4}" srcOrd="0" destOrd="0" presId="urn:microsoft.com/office/officeart/2005/8/layout/cycle6"/>
    <dgm:cxn modelId="{A4D80CC0-BAB0-411C-9723-245CF0A4EB40}" type="presOf" srcId="{2AEBC2ED-3541-4207-9231-0F91CAED584F}" destId="{28A6EFD5-F4A8-4AD4-BA38-F8637C3B17A3}" srcOrd="0" destOrd="0" presId="urn:microsoft.com/office/officeart/2005/8/layout/cycle6"/>
    <dgm:cxn modelId="{1EBBC931-CF42-4529-A545-4DFFFC32051D}" srcId="{3E29871A-D404-40DA-8376-91D744A3B0E8}" destId="{5FAB6842-0DC3-49B1-B2B5-94215DCA0F60}" srcOrd="3" destOrd="0" parTransId="{CBF4B001-96AA-4E41-965E-336D12E5BEE6}" sibTransId="{6416B9DA-0EF5-4B98-B1AD-033396122791}"/>
    <dgm:cxn modelId="{DF84EA0E-3654-47C1-9C76-EA0A794A1112}" srcId="{3E29871A-D404-40DA-8376-91D744A3B0E8}" destId="{7210E4E0-2846-4506-AE86-A0F137631CC5}" srcOrd="2" destOrd="0" parTransId="{7E84816B-8F97-4ECB-B734-FAD4308CB5EC}" sibTransId="{3BB04B6D-181E-4FF9-B183-0146A3B76F18}"/>
    <dgm:cxn modelId="{8F61F5A4-7C8A-4885-9B7F-6090FF8FACD9}" type="presParOf" srcId="{2DC2BD1C-87FC-435E-82BA-968556B09164}" destId="{85412702-9F8C-4613-9187-A0A959E0220E}" srcOrd="0" destOrd="0" presId="urn:microsoft.com/office/officeart/2005/8/layout/cycle6"/>
    <dgm:cxn modelId="{85D228A6-FCB3-4D0B-80F0-8DD948A45CBE}" type="presParOf" srcId="{2DC2BD1C-87FC-435E-82BA-968556B09164}" destId="{F7CB7203-AEC3-4674-B18C-C457BBCEF504}" srcOrd="1" destOrd="0" presId="urn:microsoft.com/office/officeart/2005/8/layout/cycle6"/>
    <dgm:cxn modelId="{8A2F47F4-7136-47E7-B0EF-E9D1F941EDD7}" type="presParOf" srcId="{2DC2BD1C-87FC-435E-82BA-968556B09164}" destId="{137F12EC-8470-41B0-BA1F-5EB9B1A2E7D4}" srcOrd="2" destOrd="0" presId="urn:microsoft.com/office/officeart/2005/8/layout/cycle6"/>
    <dgm:cxn modelId="{F22BE4CD-7894-4AF6-BCD8-54FF8FB540F4}" type="presParOf" srcId="{2DC2BD1C-87FC-435E-82BA-968556B09164}" destId="{C2D3720B-E848-4E04-88B9-AFD16E9AEDE9}" srcOrd="3" destOrd="0" presId="urn:microsoft.com/office/officeart/2005/8/layout/cycle6"/>
    <dgm:cxn modelId="{2C54F61A-49D0-4DF5-9687-03783774266C}" type="presParOf" srcId="{2DC2BD1C-87FC-435E-82BA-968556B09164}" destId="{2A430C2C-E21B-41E2-BA52-7A7409C61AF9}" srcOrd="4" destOrd="0" presId="urn:microsoft.com/office/officeart/2005/8/layout/cycle6"/>
    <dgm:cxn modelId="{64E68B84-154C-412A-BA5F-4848C2290D84}" type="presParOf" srcId="{2DC2BD1C-87FC-435E-82BA-968556B09164}" destId="{AA7C1694-E929-487F-8FF1-C1BB1B38CADD}" srcOrd="5" destOrd="0" presId="urn:microsoft.com/office/officeart/2005/8/layout/cycle6"/>
    <dgm:cxn modelId="{A34F0512-10D8-4D91-B19E-0DA5F078A6AF}" type="presParOf" srcId="{2DC2BD1C-87FC-435E-82BA-968556B09164}" destId="{769EA464-08B2-4235-A78C-E0AE6D09604E}" srcOrd="6" destOrd="0" presId="urn:microsoft.com/office/officeart/2005/8/layout/cycle6"/>
    <dgm:cxn modelId="{EB3E30FF-D5DF-404F-8A55-7EB416A04BBD}" type="presParOf" srcId="{2DC2BD1C-87FC-435E-82BA-968556B09164}" destId="{7B152A8A-70C4-4218-A22C-24396175F0E4}" srcOrd="7" destOrd="0" presId="urn:microsoft.com/office/officeart/2005/8/layout/cycle6"/>
    <dgm:cxn modelId="{B7004DD9-A96E-443B-B628-5E30FD93296D}" type="presParOf" srcId="{2DC2BD1C-87FC-435E-82BA-968556B09164}" destId="{BAA3BDB2-0B0A-4CB5-8F2A-6C2F0567D20D}" srcOrd="8" destOrd="0" presId="urn:microsoft.com/office/officeart/2005/8/layout/cycle6"/>
    <dgm:cxn modelId="{215BA5ED-EFBD-42A1-AFEC-92D194B715CD}" type="presParOf" srcId="{2DC2BD1C-87FC-435E-82BA-968556B09164}" destId="{B87C60A8-E708-4F90-9872-D8FFFC01458C}" srcOrd="9" destOrd="0" presId="urn:microsoft.com/office/officeart/2005/8/layout/cycle6"/>
    <dgm:cxn modelId="{405AC512-9FDB-4707-9FAD-EB2CFF11064C}" type="presParOf" srcId="{2DC2BD1C-87FC-435E-82BA-968556B09164}" destId="{3882C1B4-DDD0-4259-8E7A-7597DA675293}" srcOrd="10" destOrd="0" presId="urn:microsoft.com/office/officeart/2005/8/layout/cycle6"/>
    <dgm:cxn modelId="{B9528BB3-0646-4C86-9EE7-A676E61BF622}" type="presParOf" srcId="{2DC2BD1C-87FC-435E-82BA-968556B09164}" destId="{D22FF8C2-E625-4F5C-AF42-2887FD996B53}" srcOrd="11" destOrd="0" presId="urn:microsoft.com/office/officeart/2005/8/layout/cycle6"/>
    <dgm:cxn modelId="{F582115F-98AA-4A0A-AAEA-1E18B15DE0B4}" type="presParOf" srcId="{2DC2BD1C-87FC-435E-82BA-968556B09164}" destId="{FCA0F1F2-7343-4EEE-BA6F-5933F78D10CD}" srcOrd="12" destOrd="0" presId="urn:microsoft.com/office/officeart/2005/8/layout/cycle6"/>
    <dgm:cxn modelId="{51623C9F-C122-4835-80C7-1F4D341F80E3}" type="presParOf" srcId="{2DC2BD1C-87FC-435E-82BA-968556B09164}" destId="{00DA94D7-3B76-48A7-ACB5-320722769C92}" srcOrd="13" destOrd="0" presId="urn:microsoft.com/office/officeart/2005/8/layout/cycle6"/>
    <dgm:cxn modelId="{9E85DD14-91A5-4093-A01B-971DFB562D46}" type="presParOf" srcId="{2DC2BD1C-87FC-435E-82BA-968556B09164}" destId="{28A6EFD5-F4A8-4AD4-BA38-F8637C3B17A3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412702-9F8C-4613-9187-A0A959E0220E}">
      <dsp:nvSpPr>
        <dsp:cNvPr id="0" name=""/>
        <dsp:cNvSpPr/>
      </dsp:nvSpPr>
      <dsp:spPr>
        <a:xfrm>
          <a:off x="3998285" y="1970"/>
          <a:ext cx="1464421" cy="9518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400" kern="1200" dirty="0" smtClean="0"/>
            <a:t>Redacción, Argumentación y Ortografía</a:t>
          </a:r>
          <a:endParaRPr lang="es-CO" sz="1400" kern="1200" dirty="0"/>
        </a:p>
      </dsp:txBody>
      <dsp:txXfrm>
        <a:off x="4044752" y="48437"/>
        <a:ext cx="1371487" cy="858939"/>
      </dsp:txXfrm>
    </dsp:sp>
    <dsp:sp modelId="{137F12EC-8470-41B0-BA1F-5EB9B1A2E7D4}">
      <dsp:nvSpPr>
        <dsp:cNvPr id="0" name=""/>
        <dsp:cNvSpPr/>
      </dsp:nvSpPr>
      <dsp:spPr>
        <a:xfrm>
          <a:off x="2830381" y="477907"/>
          <a:ext cx="3800228" cy="3800228"/>
        </a:xfrm>
        <a:custGeom>
          <a:avLst/>
          <a:gdLst/>
          <a:ahLst/>
          <a:cxnLst/>
          <a:rect l="0" t="0" r="0" b="0"/>
          <a:pathLst>
            <a:path>
              <a:moveTo>
                <a:pt x="2642364" y="150971"/>
              </a:moveTo>
              <a:arcTo wR="1900114" hR="1900114" stAng="17579639" swAng="195940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D3720B-E848-4E04-88B9-AFD16E9AEDE9}">
      <dsp:nvSpPr>
        <dsp:cNvPr id="0" name=""/>
        <dsp:cNvSpPr/>
      </dsp:nvSpPr>
      <dsp:spPr>
        <a:xfrm>
          <a:off x="5805401" y="1314917"/>
          <a:ext cx="1464421" cy="9518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400" kern="1200" dirty="0" smtClean="0"/>
            <a:t>Impactos Positivo para el estudiante y el Programa</a:t>
          </a:r>
          <a:endParaRPr lang="es-CO" sz="1400" kern="1200" dirty="0"/>
        </a:p>
      </dsp:txBody>
      <dsp:txXfrm>
        <a:off x="5851868" y="1361384"/>
        <a:ext cx="1371487" cy="858939"/>
      </dsp:txXfrm>
    </dsp:sp>
    <dsp:sp modelId="{AA7C1694-E929-487F-8FF1-C1BB1B38CADD}">
      <dsp:nvSpPr>
        <dsp:cNvPr id="0" name=""/>
        <dsp:cNvSpPr/>
      </dsp:nvSpPr>
      <dsp:spPr>
        <a:xfrm>
          <a:off x="2830381" y="477907"/>
          <a:ext cx="3800228" cy="3800228"/>
        </a:xfrm>
        <a:custGeom>
          <a:avLst/>
          <a:gdLst/>
          <a:ahLst/>
          <a:cxnLst/>
          <a:rect l="0" t="0" r="0" b="0"/>
          <a:pathLst>
            <a:path>
              <a:moveTo>
                <a:pt x="3797642" y="1801020"/>
              </a:moveTo>
              <a:arcTo wR="1900114" hR="1900114" stAng="21420636" swAng="219466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69EA464-08B2-4235-A78C-E0AE6D09604E}">
      <dsp:nvSpPr>
        <dsp:cNvPr id="0" name=""/>
        <dsp:cNvSpPr/>
      </dsp:nvSpPr>
      <dsp:spPr>
        <a:xfrm>
          <a:off x="5115144" y="3439309"/>
          <a:ext cx="1464421" cy="9518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400" kern="1200" dirty="0" smtClean="0"/>
            <a:t>Contenidos según el Tema</a:t>
          </a:r>
          <a:endParaRPr lang="es-CO" sz="1400" kern="1200" dirty="0"/>
        </a:p>
      </dsp:txBody>
      <dsp:txXfrm>
        <a:off x="5161611" y="3485776"/>
        <a:ext cx="1371487" cy="858939"/>
      </dsp:txXfrm>
    </dsp:sp>
    <dsp:sp modelId="{BAA3BDB2-0B0A-4CB5-8F2A-6C2F0567D20D}">
      <dsp:nvSpPr>
        <dsp:cNvPr id="0" name=""/>
        <dsp:cNvSpPr/>
      </dsp:nvSpPr>
      <dsp:spPr>
        <a:xfrm>
          <a:off x="2830381" y="477907"/>
          <a:ext cx="3800228" cy="3800228"/>
        </a:xfrm>
        <a:custGeom>
          <a:avLst/>
          <a:gdLst/>
          <a:ahLst/>
          <a:cxnLst/>
          <a:rect l="0" t="0" r="0" b="0"/>
          <a:pathLst>
            <a:path>
              <a:moveTo>
                <a:pt x="2277225" y="3762430"/>
              </a:moveTo>
              <a:arcTo wR="1900114" hR="1900114" stAng="4713157" swAng="1373686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7C60A8-E708-4F90-9872-D8FFFC01458C}">
      <dsp:nvSpPr>
        <dsp:cNvPr id="0" name=""/>
        <dsp:cNvSpPr/>
      </dsp:nvSpPr>
      <dsp:spPr>
        <a:xfrm>
          <a:off x="2881426" y="3439309"/>
          <a:ext cx="1464421" cy="9518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400" kern="1200" dirty="0" smtClean="0"/>
            <a:t>Aplicación de Conocimientos de la carrera</a:t>
          </a:r>
          <a:endParaRPr lang="es-CO" sz="1400" kern="1200" dirty="0"/>
        </a:p>
      </dsp:txBody>
      <dsp:txXfrm>
        <a:off x="2927893" y="3485776"/>
        <a:ext cx="1371487" cy="858939"/>
      </dsp:txXfrm>
    </dsp:sp>
    <dsp:sp modelId="{D22FF8C2-E625-4F5C-AF42-2887FD996B53}">
      <dsp:nvSpPr>
        <dsp:cNvPr id="0" name=""/>
        <dsp:cNvSpPr/>
      </dsp:nvSpPr>
      <dsp:spPr>
        <a:xfrm>
          <a:off x="2830381" y="477907"/>
          <a:ext cx="3800228" cy="3800228"/>
        </a:xfrm>
        <a:custGeom>
          <a:avLst/>
          <a:gdLst/>
          <a:ahLst/>
          <a:cxnLst/>
          <a:rect l="0" t="0" r="0" b="0"/>
          <a:pathLst>
            <a:path>
              <a:moveTo>
                <a:pt x="317253" y="2951297"/>
              </a:moveTo>
              <a:arcTo wR="1900114" hR="1900114" stAng="8784704" swAng="219466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A0F1F2-7343-4EEE-BA6F-5933F78D10CD}">
      <dsp:nvSpPr>
        <dsp:cNvPr id="0" name=""/>
        <dsp:cNvSpPr/>
      </dsp:nvSpPr>
      <dsp:spPr>
        <a:xfrm>
          <a:off x="2191169" y="1314917"/>
          <a:ext cx="1464421" cy="9518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400" kern="1200" dirty="0" smtClean="0"/>
            <a:t>Alcance lograble por el estudiante</a:t>
          </a:r>
          <a:endParaRPr lang="es-CO" sz="1400" kern="1200" dirty="0"/>
        </a:p>
      </dsp:txBody>
      <dsp:txXfrm>
        <a:off x="2237636" y="1361384"/>
        <a:ext cx="1371487" cy="858939"/>
      </dsp:txXfrm>
    </dsp:sp>
    <dsp:sp modelId="{28A6EFD5-F4A8-4AD4-BA38-F8637C3B17A3}">
      <dsp:nvSpPr>
        <dsp:cNvPr id="0" name=""/>
        <dsp:cNvSpPr/>
      </dsp:nvSpPr>
      <dsp:spPr>
        <a:xfrm>
          <a:off x="2830381" y="477907"/>
          <a:ext cx="3800228" cy="3800228"/>
        </a:xfrm>
        <a:custGeom>
          <a:avLst/>
          <a:gdLst/>
          <a:ahLst/>
          <a:cxnLst/>
          <a:rect l="0" t="0" r="0" b="0"/>
          <a:pathLst>
            <a:path>
              <a:moveTo>
                <a:pt x="331355" y="827998"/>
              </a:moveTo>
              <a:arcTo wR="1900114" hR="1900114" stAng="12860961" swAng="195940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12/2/2015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12/2/2015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12/2/2015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O" sz="3600" dirty="0" smtClean="0"/>
              <a:t>MANUAL PARA EL PROCESO DE EVALUACION DE PROPUESTAS DE PASANTIAS</a:t>
            </a:r>
            <a:endParaRPr lang="es-CO" sz="36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692398" y="3657596"/>
            <a:ext cx="6815669" cy="1536195"/>
          </a:xfrm>
        </p:spPr>
        <p:txBody>
          <a:bodyPr>
            <a:normAutofit/>
          </a:bodyPr>
          <a:lstStyle/>
          <a:p>
            <a:r>
              <a:rPr lang="es-CO" dirty="0" smtClean="0"/>
              <a:t>Programa Administración de Negocios</a:t>
            </a:r>
          </a:p>
          <a:p>
            <a:endParaRPr lang="es-CO" dirty="0" smtClean="0"/>
          </a:p>
          <a:p>
            <a:r>
              <a:rPr lang="es-CO" dirty="0" smtClean="0"/>
              <a:t>Área de Pasantías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564003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1121664" y="841248"/>
            <a:ext cx="980236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dirty="0" smtClean="0"/>
              <a:t>Señor docente, como evaluador ha asumido la responsabilidad de revisar con criterio y rigurosidad los documentos presentados por los estudiantes que esperan ingresar al proceso de pasantía para optar por su titulo de Grado bajo esta opción. </a:t>
            </a:r>
          </a:p>
          <a:p>
            <a:pPr algn="just"/>
            <a:endParaRPr lang="es-CO" dirty="0"/>
          </a:p>
          <a:p>
            <a:pPr algn="just"/>
            <a:r>
              <a:rPr lang="es-CO" dirty="0" smtClean="0"/>
              <a:t>Debido al nivel de importancia de dicho documento, ya que este fundamenta los alcances y parámetros a seguir por el estudiante al desarrollar su pasantía, se debe establecer si dicho trabajo puede ser realizado y sus posibles correcciones al respecto. Es por esto que este manual pretende dar una serie de estándares básicos que faciliten su función de evaluador y se obtenga un proceso satisfactorio para todos.</a:t>
            </a:r>
          </a:p>
          <a:p>
            <a:pPr algn="just"/>
            <a:endParaRPr lang="es-CO" dirty="0"/>
          </a:p>
          <a:p>
            <a:pPr algn="just"/>
            <a:r>
              <a:rPr lang="es-CO" dirty="0" smtClean="0"/>
              <a:t>De antemano agradecemos su apoyo y compromiso con este proceso ya que usted ha sido seleccionado para este proceso debido a que cuenta con las competencias y conocimientos necesarios para determinar que trabajos y pasantías beneficiaran al desarrollo integral del Programa en el sector empresarial y Social.</a:t>
            </a:r>
          </a:p>
          <a:p>
            <a:pPr algn="just"/>
            <a:endParaRPr lang="es-CO" dirty="0"/>
          </a:p>
          <a:p>
            <a:pPr algn="just"/>
            <a:r>
              <a:rPr lang="es-CO" dirty="0" smtClean="0"/>
              <a:t>Esperamos este instrumento sea de su ayuda</a:t>
            </a:r>
          </a:p>
          <a:p>
            <a:endParaRPr lang="es-CO" dirty="0" smtClean="0"/>
          </a:p>
          <a:p>
            <a:r>
              <a:rPr lang="es-CO" dirty="0" smtClean="0"/>
              <a:t>														Cordialmente </a:t>
            </a:r>
          </a:p>
          <a:p>
            <a:endParaRPr lang="es-CO" dirty="0"/>
          </a:p>
          <a:p>
            <a:r>
              <a:rPr lang="es-CO" dirty="0" smtClean="0"/>
              <a:t>														Equipo de Pasantías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68608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19328" y="2487168"/>
            <a:ext cx="10863072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600" dirty="0" smtClean="0"/>
              <a:t>Teniendo en cuenta el protocolo Guía de Pasantía, Los estudiantes deben presentar un documento en el cual resumen el trabajo académico y practico que desarrollaran en la empresa a escoger con el fin de estudiar la viabilidad de desarrollar su pasantía en la organización, este documento cuenta con un formato establecido que los estudiantes deben de diligenciar a cabalidad y siguiendo las instrucciones planteadas.</a:t>
            </a:r>
          </a:p>
          <a:p>
            <a:endParaRPr lang="es-CO" sz="1600" dirty="0" smtClean="0"/>
          </a:p>
          <a:p>
            <a:r>
              <a:rPr lang="es-CO" sz="1600" dirty="0" smtClean="0"/>
              <a:t>Esta propuesta cuenta con los siguientes componentes:</a:t>
            </a:r>
          </a:p>
          <a:p>
            <a:endParaRPr lang="es-CO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z="1600" dirty="0" smtClean="0"/>
              <a:t>Nombre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z="1600" dirty="0" smtClean="0"/>
              <a:t>Titulo de la Pasantía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z="1600" dirty="0" smtClean="0"/>
              <a:t>Introducción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z="1600" dirty="0" smtClean="0"/>
              <a:t>Justificación: Teórica y Practica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z="1600" dirty="0" smtClean="0"/>
              <a:t>Objetivos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z="1600" dirty="0" smtClean="0"/>
              <a:t>Componentes y Productos Finales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z="1600" dirty="0" smtClean="0"/>
              <a:t>Presupuesto y Duración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z="1600" dirty="0" smtClean="0"/>
              <a:t>Impactos Esperados</a:t>
            </a:r>
          </a:p>
          <a:p>
            <a:endParaRPr lang="es-CO" dirty="0"/>
          </a:p>
          <a:p>
            <a:endParaRPr lang="es-CO" dirty="0"/>
          </a:p>
        </p:txBody>
      </p:sp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LA PROPUESTA</a:t>
            </a:r>
            <a:endParaRPr lang="es-CO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102" y="3660648"/>
            <a:ext cx="3722370" cy="2233422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3291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5251" y="292607"/>
            <a:ext cx="4891600" cy="6292977"/>
          </a:xfrm>
          <a:prstGeom prst="rect">
            <a:avLst/>
          </a:prstGeom>
        </p:spPr>
      </p:pic>
      <p:sp>
        <p:nvSpPr>
          <p:cNvPr id="3" name="Llamada rectangular redondeada 2"/>
          <p:cNvSpPr/>
          <p:nvPr/>
        </p:nvSpPr>
        <p:spPr>
          <a:xfrm>
            <a:off x="8778240" y="1072896"/>
            <a:ext cx="2414016" cy="1694688"/>
          </a:xfrm>
          <a:prstGeom prst="wedgeRoundRectCallout">
            <a:avLst>
              <a:gd name="adj1" fmla="val -149295"/>
              <a:gd name="adj2" fmla="val 4628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Este Formato es de </a:t>
            </a:r>
            <a:r>
              <a:rPr lang="es-CO" dirty="0" smtClean="0"/>
              <a:t>Tipo </a:t>
            </a:r>
            <a:r>
              <a:rPr lang="es-CO" dirty="0" smtClean="0"/>
              <a:t>Tutorial, es decir, se indica en cada lugar que se debe relacionar</a:t>
            </a:r>
            <a:endParaRPr lang="es-CO" dirty="0"/>
          </a:p>
        </p:txBody>
      </p:sp>
      <p:sp>
        <p:nvSpPr>
          <p:cNvPr id="4" name="Llamada rectangular redondeada 3"/>
          <p:cNvSpPr/>
          <p:nvPr/>
        </p:nvSpPr>
        <p:spPr>
          <a:xfrm>
            <a:off x="853440" y="1316736"/>
            <a:ext cx="1853184" cy="3486912"/>
          </a:xfrm>
          <a:prstGeom prst="wedgeRoundRectCallout">
            <a:avLst>
              <a:gd name="adj1" fmla="val 139638"/>
              <a:gd name="adj2" fmla="val 640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600" dirty="0" smtClean="0"/>
              <a:t>Los estudiantes pueden Presentar propuestas en diferentes áreas como Calidad, Negocios, Turismo. </a:t>
            </a:r>
          </a:p>
          <a:p>
            <a:pPr algn="ctr"/>
            <a:endParaRPr lang="es-CO" sz="1600" dirty="0"/>
          </a:p>
          <a:p>
            <a:pPr algn="ctr"/>
            <a:r>
              <a:rPr lang="es-CO" sz="1600" dirty="0" smtClean="0"/>
              <a:t>El objetivo es que se cumplan los requerimientos planteados en el modelo</a:t>
            </a:r>
            <a:endParaRPr lang="es-CO" sz="1600" dirty="0"/>
          </a:p>
        </p:txBody>
      </p:sp>
      <p:sp>
        <p:nvSpPr>
          <p:cNvPr id="5" name="Llamada de nube 4"/>
          <p:cNvSpPr/>
          <p:nvPr/>
        </p:nvSpPr>
        <p:spPr>
          <a:xfrm>
            <a:off x="8534400" y="3925824"/>
            <a:ext cx="3011424" cy="2157984"/>
          </a:xfrm>
          <a:prstGeom prst="cloudCallout">
            <a:avLst>
              <a:gd name="adj1" fmla="val -51602"/>
              <a:gd name="adj2" fmla="val 5648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600" dirty="0" smtClean="0"/>
              <a:t>Este Formato será entregado a usted en la reunión de inducción o puede solicitarlo al correo de Pasantías</a:t>
            </a:r>
            <a:endParaRPr lang="es-CO" sz="1600" dirty="0"/>
          </a:p>
        </p:txBody>
      </p:sp>
    </p:spTree>
    <p:extLst>
      <p:ext uri="{BB962C8B-B14F-4D97-AF65-F5344CB8AC3E}">
        <p14:creationId xmlns:p14="http://schemas.microsoft.com/office/powerpoint/2010/main" val="909803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914400" y="914400"/>
            <a:ext cx="104607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 smtClean="0"/>
              <a:t>Las propuestas enviadas a su cargo deben de cumplir con los parámetros en el formato teniendo en cuenta los siguientes requisitos implícitos:</a:t>
            </a:r>
          </a:p>
          <a:p>
            <a:endParaRPr lang="es-CO" dirty="0"/>
          </a:p>
        </p:txBody>
      </p:sp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437207002"/>
              </p:ext>
            </p:extLst>
          </p:nvPr>
        </p:nvGraphicFramePr>
        <p:xfrm>
          <a:off x="1389888" y="1682496"/>
          <a:ext cx="9460992" cy="4455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Imagen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50490" y="3282695"/>
            <a:ext cx="1388555" cy="1388555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816864" y="2561879"/>
            <a:ext cx="25237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Además debe tener en cuenta la estructura de los objetivos, ya que estos deben cumplir con los criterios de medible y cuantificable para poder continuar con el proceso de pasantía.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8205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DOCUMENTOS DE APOYO</a:t>
            </a:r>
            <a:endParaRPr lang="es-CO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877824" y="2556932"/>
            <a:ext cx="10399776" cy="3563452"/>
          </a:xfrm>
        </p:spPr>
        <p:txBody>
          <a:bodyPr/>
          <a:lstStyle/>
          <a:p>
            <a:pPr marL="0" indent="0" algn="just">
              <a:buNone/>
            </a:pPr>
            <a:r>
              <a:rPr lang="es-CO" sz="2000" dirty="0" smtClean="0"/>
              <a:t>Con el objetivo de tener un mejor dominio de los conceptos y competencias para evaluar efectivamente las propuestas de Pasantía recomendamos leer los siguientes documentos:</a:t>
            </a:r>
          </a:p>
          <a:p>
            <a:pPr algn="just"/>
            <a:r>
              <a:rPr lang="es-CO" sz="2000" dirty="0" smtClean="0"/>
              <a:t>Protocolo Guía de Estructuración de Proyectos de Grado: En este documento se exponen las alternativas de grado que ofrece el programa, incluida pasantías. Además puede analizar los requerimientos que se tiene para documentos como Plan de Mejoramiento y Plan de Negocios.</a:t>
            </a:r>
          </a:p>
          <a:p>
            <a:pPr algn="just"/>
            <a:r>
              <a:rPr lang="es-CO" sz="2000" dirty="0" smtClean="0"/>
              <a:t>Protocolo Guía de Pasantías: En este se definen los diferentes roles del proceso y tiempos establecidos para el cumplimiento de las actividades.</a:t>
            </a:r>
          </a:p>
          <a:p>
            <a:pPr algn="just"/>
            <a:r>
              <a:rPr lang="es-CO" sz="2000" dirty="0" smtClean="0"/>
              <a:t>Libro Metodología de la Investigación de Carlos Eduardo Méndez: Libro Guía establecido por el programa para la estructuración de Proyectos.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65622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841248" y="755904"/>
            <a:ext cx="104851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dirty="0" smtClean="0"/>
              <a:t>Luego de analizar la propuesta debe respaldar su decisión a través del </a:t>
            </a:r>
            <a:r>
              <a:rPr lang="es-CO" b="1" dirty="0" smtClean="0"/>
              <a:t>FORMATO DE EVALUACION DE PROPUESTA DE PASANTIA</a:t>
            </a:r>
            <a:r>
              <a:rPr lang="es-CO" dirty="0" smtClean="0"/>
              <a:t>. En este formato debe argumentar en cada uno de los componentes si el estudiante y su documento cumplen, no cumplen o deben ajustar para obtener un mejor resultados.</a:t>
            </a:r>
          </a:p>
          <a:p>
            <a:pPr algn="just"/>
            <a:endParaRPr lang="es-CO" dirty="0"/>
          </a:p>
          <a:p>
            <a:pPr algn="just"/>
            <a:endParaRPr lang="es-CO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t="17399"/>
          <a:stretch/>
        </p:blipFill>
        <p:spPr>
          <a:xfrm>
            <a:off x="4023360" y="1812100"/>
            <a:ext cx="3657599" cy="4794844"/>
          </a:xfrm>
          <a:prstGeom prst="rect">
            <a:avLst/>
          </a:prstGeom>
        </p:spPr>
      </p:pic>
      <p:sp>
        <p:nvSpPr>
          <p:cNvPr id="4" name="Llamada rectangular redondeada 3"/>
          <p:cNvSpPr/>
          <p:nvPr/>
        </p:nvSpPr>
        <p:spPr>
          <a:xfrm>
            <a:off x="8534399" y="3255264"/>
            <a:ext cx="3035809" cy="1945112"/>
          </a:xfrm>
          <a:prstGeom prst="wedgeRoundRectCallout">
            <a:avLst>
              <a:gd name="adj1" fmla="val -109990"/>
              <a:gd name="adj2" fmla="val -5078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Utilice este espacio para Argumentar si Cumple, no Cumple o si debe ajustar. En el caso de Ajustes indique cuales seria los cambios a realizar para obtener un mejor resultado</a:t>
            </a:r>
            <a:endParaRPr lang="es-CO" dirty="0"/>
          </a:p>
        </p:txBody>
      </p:sp>
      <p:sp>
        <p:nvSpPr>
          <p:cNvPr id="5" name="Llamada ovalada 4"/>
          <p:cNvSpPr/>
          <p:nvPr/>
        </p:nvSpPr>
        <p:spPr>
          <a:xfrm>
            <a:off x="975360" y="2233232"/>
            <a:ext cx="2523744" cy="3450336"/>
          </a:xfrm>
          <a:prstGeom prst="wedgeEllipseCallout">
            <a:avLst>
              <a:gd name="adj1" fmla="val 71283"/>
              <a:gd name="adj2" fmla="val 6816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Al Final del formato debe Marcar con Una X si considera aprobado o no el documento. Además debe indicar si el estudiante debe hacer ajustes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793619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877824" y="890016"/>
            <a:ext cx="104241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dirty="0" smtClean="0"/>
              <a:t>Tenga en cuenta que el documento puede ser aprobado y tener ajustes a realizar. Este Formato será enviado al estudiante para que realice dichas sugerencias, contando con un plazo de </a:t>
            </a:r>
            <a:r>
              <a:rPr lang="es-CO" dirty="0" smtClean="0"/>
              <a:t>5 </a:t>
            </a:r>
            <a:r>
              <a:rPr lang="es-CO" dirty="0" smtClean="0"/>
              <a:t>días Calendario para regresar el documento ya corregido al Área de Pasantías. El área reenviara dicho documento a usted con el objetivo de revisar si se ajusto y si ya cuenta con los parámetros necesarios para ser totalmente Aprobado. Usted cuenta con </a:t>
            </a:r>
            <a:r>
              <a:rPr lang="es-CO" dirty="0" smtClean="0"/>
              <a:t>5 </a:t>
            </a:r>
            <a:r>
              <a:rPr lang="es-CO" dirty="0" smtClean="0"/>
              <a:t>días calendario para de nuevo emitir su concepto.</a:t>
            </a:r>
          </a:p>
          <a:p>
            <a:pPr algn="just"/>
            <a:endParaRPr lang="es-CO" dirty="0"/>
          </a:p>
          <a:p>
            <a:pPr algn="just"/>
            <a:r>
              <a:rPr lang="es-CO" dirty="0" smtClean="0"/>
              <a:t>Este proceso de Evaluación solo puede durar Máximo 3 correcciones con el fin de ahorrar tiempos para todas las partes.</a:t>
            </a:r>
          </a:p>
          <a:p>
            <a:pPr algn="just"/>
            <a:endParaRPr lang="es-CO" dirty="0" smtClean="0"/>
          </a:p>
          <a:p>
            <a:pPr algn="just"/>
            <a:r>
              <a:rPr lang="es-CO" dirty="0" smtClean="0"/>
              <a:t>Su proceso de Evaluación Finaliza cuando se envía el formato de evaluación aprobado y sin ajustes ASI: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0562" y="3909822"/>
            <a:ext cx="8798684" cy="96037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877824" y="5193792"/>
            <a:ext cx="10424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 smtClean="0"/>
              <a:t>Por Ultimo, el comité de Pasantías se reúne para revisar las propuesta ya evaluadas y definir el desarrollo de las pasantías a iniciar.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249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 rot="20557948">
            <a:off x="359147" y="882503"/>
            <a:ext cx="41585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RECUERDE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1328928" y="2072640"/>
            <a:ext cx="99608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 smtClean="0"/>
              <a:t>Realizar un ejercicio ordenado y con exigencia </a:t>
            </a:r>
            <a:r>
              <a:rPr lang="es-CO" dirty="0" smtClean="0"/>
              <a:t>Académica </a:t>
            </a:r>
            <a:r>
              <a:rPr lang="es-CO" dirty="0" smtClean="0"/>
              <a:t>ya que este documento es el pilar para el desarrollo de las Pasantías y lo compromete como evaluador.</a:t>
            </a:r>
          </a:p>
          <a:p>
            <a:endParaRPr lang="es-CO" dirty="0"/>
          </a:p>
          <a:p>
            <a:r>
              <a:rPr lang="es-CO" dirty="0" smtClean="0"/>
              <a:t>Argumentar de manera </a:t>
            </a:r>
            <a:r>
              <a:rPr lang="es-CO" dirty="0" smtClean="0"/>
              <a:t>detallada </a:t>
            </a:r>
            <a:r>
              <a:rPr lang="es-CO" dirty="0" smtClean="0"/>
              <a:t>los cambios necesarios, si los hay, con el objetivo de que el estudiante los pueda realizar de manera rápida y efectiva.</a:t>
            </a:r>
          </a:p>
          <a:p>
            <a:endParaRPr lang="es-CO" dirty="0"/>
          </a:p>
          <a:p>
            <a:r>
              <a:rPr lang="es-CO" dirty="0" smtClean="0"/>
              <a:t>Estar pendiente de los tiempos y plazos establecidos para enviar los conceptos de Evaluación, debido a que el incumplimiento genera retrasos en los procesos siguientes. Estos plazos los establece el área de Pasantías y se envían a su correo institucional.</a:t>
            </a:r>
          </a:p>
          <a:p>
            <a:endParaRPr lang="es-CO" dirty="0" smtClean="0"/>
          </a:p>
          <a:p>
            <a:endParaRPr lang="es-CO" dirty="0"/>
          </a:p>
          <a:p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9360" y="4535425"/>
            <a:ext cx="2740636" cy="1705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37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963168" y="1097280"/>
            <a:ext cx="10290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Cuente con el equipo de pasantías para resolver inquietudes, preguntas y sugerencias a través del correo:</a:t>
            </a:r>
          </a:p>
          <a:p>
            <a:endParaRPr lang="es-CO" dirty="0"/>
          </a:p>
        </p:txBody>
      </p:sp>
      <p:sp>
        <p:nvSpPr>
          <p:cNvPr id="3" name="Rectángulo 2"/>
          <p:cNvSpPr/>
          <p:nvPr/>
        </p:nvSpPr>
        <p:spPr>
          <a:xfrm>
            <a:off x="963168" y="1666625"/>
            <a:ext cx="1029640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pasantiasnegocios@uniquindio.edu.co</a:t>
            </a:r>
            <a:endParaRPr lang="es-ES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969528" y="2761886"/>
            <a:ext cx="10290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Por el teléfono Oficial:</a:t>
            </a:r>
          </a:p>
          <a:p>
            <a:endParaRPr lang="es-CO" dirty="0"/>
          </a:p>
        </p:txBody>
      </p:sp>
      <p:sp>
        <p:nvSpPr>
          <p:cNvPr id="5" name="Rectángulo 4"/>
          <p:cNvSpPr/>
          <p:nvPr/>
        </p:nvSpPr>
        <p:spPr>
          <a:xfrm>
            <a:off x="4614863" y="3408217"/>
            <a:ext cx="298030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3148451300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179446" y="4608576"/>
            <a:ext cx="9851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O si desea lo atenderemos con gusto en las Oficinas del Programa de Administración de Negocios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076244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5905" y="1467802"/>
            <a:ext cx="5028925" cy="3469958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194816" y="1475232"/>
            <a:ext cx="420624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3200" b="1" dirty="0" smtClean="0"/>
              <a:t>ESPERAMOS ESTA SEA UNA EXPERIENCIA SIGNIFICATIVA PARA USTED Y PUEDA REALIZAR DICHO PROCESO CON EXITO</a:t>
            </a:r>
            <a:endParaRPr lang="es-CO" sz="3200" b="1" dirty="0"/>
          </a:p>
        </p:txBody>
      </p:sp>
    </p:spTree>
    <p:extLst>
      <p:ext uri="{BB962C8B-B14F-4D97-AF65-F5344CB8AC3E}">
        <p14:creationId xmlns:p14="http://schemas.microsoft.com/office/powerpoint/2010/main" val="146949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ánico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509</TotalTime>
  <Words>961</Words>
  <Application>Microsoft Office PowerPoint</Application>
  <PresentationFormat>Panorámica</PresentationFormat>
  <Paragraphs>67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4" baseType="lpstr">
      <vt:lpstr>Arial</vt:lpstr>
      <vt:lpstr>Garamond</vt:lpstr>
      <vt:lpstr>Orgánico</vt:lpstr>
      <vt:lpstr>MANUAL PARA EL PROCESO DE EVALUACION DE PROPUESTAS DE PASANTIAS</vt:lpstr>
      <vt:lpstr>Presentación de PowerPoint</vt:lpstr>
      <vt:lpstr>LA PROPUESTA</vt:lpstr>
      <vt:lpstr>Presentación de PowerPoint</vt:lpstr>
      <vt:lpstr>Presentación de PowerPoint</vt:lpstr>
      <vt:lpstr>DOCUMENTOS DE APOYO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MANUAL PARA EL PROCESO DE EVALUACION DE PROPUESTAS DE PASANTIAS</dc:title>
  <dc:creator>admin</dc:creator>
  <cp:lastModifiedBy>admin</cp:lastModifiedBy>
  <cp:revision>25</cp:revision>
  <dcterms:created xsi:type="dcterms:W3CDTF">2015-12-01T03:43:23Z</dcterms:created>
  <dcterms:modified xsi:type="dcterms:W3CDTF">2015-12-02T21:03:45Z</dcterms:modified>
</cp:coreProperties>
</file>