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62" r:id="rId2"/>
    <p:sldId id="257" r:id="rId3"/>
    <p:sldId id="258" r:id="rId4"/>
    <p:sldId id="259" r:id="rId5"/>
    <p:sldId id="265" r:id="rId6"/>
    <p:sldId id="287" r:id="rId7"/>
    <p:sldId id="288" r:id="rId8"/>
    <p:sldId id="286" r:id="rId9"/>
    <p:sldId id="289" r:id="rId10"/>
    <p:sldId id="290" r:id="rId11"/>
    <p:sldId id="291" r:id="rId12"/>
    <p:sldId id="292" r:id="rId13"/>
    <p:sldId id="293" r:id="rId14"/>
    <p:sldId id="294" r:id="rId15"/>
    <p:sldId id="295" r:id="rId16"/>
    <p:sldId id="266" r:id="rId17"/>
    <p:sldId id="296" r:id="rId18"/>
    <p:sldId id="297" r:id="rId19"/>
    <p:sldId id="298" r:id="rId20"/>
    <p:sldId id="299" r:id="rId21"/>
    <p:sldId id="300" r:id="rId22"/>
    <p:sldId id="301" r:id="rId23"/>
    <p:sldId id="261" r:id="rId24"/>
  </p:sldIdLst>
  <p:sldSz cx="12188825" cy="6858000"/>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672C"/>
    <a:srgbClr val="0F732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88" d="100"/>
          <a:sy n="88" d="100"/>
        </p:scale>
        <p:origin x="-96" y="96"/>
      </p:cViewPr>
      <p:guideLst>
        <p:guide orient="horz" pos="2160"/>
        <p:guide pos="383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665F90-3A4B-401F-A4C1-45CCE2FBD4CC}" type="datetimeFigureOut">
              <a:rPr lang="es-CO" smtClean="0"/>
              <a:t>13/07/2016</a:t>
            </a:fld>
            <a:endParaRPr lang="es-CO"/>
          </a:p>
        </p:txBody>
      </p:sp>
      <p:sp>
        <p:nvSpPr>
          <p:cNvPr id="4" name="3 Marcador de imagen de diapositiva"/>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59E87D-A357-4DE2-9895-CFF4A29019B7}" type="slidenum">
              <a:rPr lang="es-CO" smtClean="0"/>
              <a:t>‹Nº›</a:t>
            </a:fld>
            <a:endParaRPr lang="es-CO"/>
          </a:p>
        </p:txBody>
      </p:sp>
    </p:spTree>
    <p:extLst>
      <p:ext uri="{BB962C8B-B14F-4D97-AF65-F5344CB8AC3E}">
        <p14:creationId xmlns:p14="http://schemas.microsoft.com/office/powerpoint/2010/main" val="3814307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162" y="2130426"/>
            <a:ext cx="10360501" cy="1470025"/>
          </a:xfrm>
        </p:spPr>
        <p:txBody>
          <a:bodyPr/>
          <a:lstStyle/>
          <a:p>
            <a:r>
              <a:rPr lang="es-ES_tradnl" smtClean="0"/>
              <a:t>Clic para editar título</a:t>
            </a:r>
            <a:endParaRPr lang="es-ES"/>
          </a:p>
        </p:txBody>
      </p:sp>
      <p:sp>
        <p:nvSpPr>
          <p:cNvPr id="3" name="Subtítulo 2"/>
          <p:cNvSpPr>
            <a:spLocks noGrp="1"/>
          </p:cNvSpPr>
          <p:nvPr>
            <p:ph type="subTitle" idx="1"/>
          </p:nvPr>
        </p:nvSpPr>
        <p:spPr>
          <a:xfrm>
            <a:off x="1828324" y="3886200"/>
            <a:ext cx="853217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3777319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64997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962833" y="4406901"/>
            <a:ext cx="10360501"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962833" y="2906713"/>
            <a:ext cx="1036050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518918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812589" y="1600201"/>
            <a:ext cx="720960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8225341" y="1600201"/>
            <a:ext cx="72096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fecha 4"/>
          <p:cNvSpPr>
            <a:spLocks noGrp="1"/>
          </p:cNvSpPr>
          <p:nvPr>
            <p:ph type="dt" sz="half" idx="10"/>
          </p:nvPr>
        </p:nvSpPr>
        <p:spPr/>
        <p:txBody>
          <a:bodyPr/>
          <a:lstStyle/>
          <a:p>
            <a:fld id="{2886B753-FE81-1C49-BB56-2933D0E6D2DB}" type="datetimeFigureOut">
              <a:rPr lang="es-ES" smtClean="0"/>
              <a:t>13/07/2016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471659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09441" y="274638"/>
            <a:ext cx="10969943" cy="1143000"/>
          </a:xfrm>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609441" y="1535113"/>
            <a:ext cx="538551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609441" y="2174875"/>
            <a:ext cx="538551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6191754" y="1535113"/>
            <a:ext cx="538763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6191754" y="2174875"/>
            <a:ext cx="538763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Marcador de fecha 6"/>
          <p:cNvSpPr>
            <a:spLocks noGrp="1"/>
          </p:cNvSpPr>
          <p:nvPr>
            <p:ph type="dt" sz="half" idx="10"/>
          </p:nvPr>
        </p:nvSpPr>
        <p:spPr/>
        <p:txBody>
          <a:bodyPr/>
          <a:lstStyle/>
          <a:p>
            <a:fld id="{2886B753-FE81-1C49-BB56-2933D0E6D2DB}" type="datetimeFigureOut">
              <a:rPr lang="es-ES" smtClean="0"/>
              <a:t>13/07/2016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75323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fecha 2"/>
          <p:cNvSpPr>
            <a:spLocks noGrp="1"/>
          </p:cNvSpPr>
          <p:nvPr>
            <p:ph type="dt" sz="half" idx="10"/>
          </p:nvPr>
        </p:nvSpPr>
        <p:spPr/>
        <p:txBody>
          <a:bodyPr/>
          <a:lstStyle/>
          <a:p>
            <a:fld id="{2886B753-FE81-1C49-BB56-2933D0E6D2DB}" type="datetimeFigureOut">
              <a:rPr lang="es-ES" smtClean="0"/>
              <a:t>13/07/2016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571421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886B753-FE81-1C49-BB56-2933D0E6D2DB}" type="datetimeFigureOut">
              <a:rPr lang="es-ES" smtClean="0"/>
              <a:t>13/07/2016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471560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442" y="273050"/>
            <a:ext cx="4010039" cy="1162050"/>
          </a:xfrm>
        </p:spPr>
        <p:txBody>
          <a:bodyPr anchor="b"/>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4765492" y="273051"/>
            <a:ext cx="681389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609442" y="1435101"/>
            <a:ext cx="401003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13/07/2016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2818471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2389095" y="4800600"/>
            <a:ext cx="7313295" cy="566738"/>
          </a:xfrm>
        </p:spPr>
        <p:txBody>
          <a:bodyPr anchor="b"/>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2389095" y="612775"/>
            <a:ext cx="731329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2389095" y="5367338"/>
            <a:ext cx="731329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Marcador de fecha 4"/>
          <p:cNvSpPr>
            <a:spLocks noGrp="1"/>
          </p:cNvSpPr>
          <p:nvPr>
            <p:ph type="dt" sz="half" idx="10"/>
          </p:nvPr>
        </p:nvSpPr>
        <p:spPr/>
        <p:txBody>
          <a:bodyPr/>
          <a:lstStyle/>
          <a:p>
            <a:fld id="{2886B753-FE81-1C49-BB56-2933D0E6D2DB}" type="datetimeFigureOut">
              <a:rPr lang="es-ES" smtClean="0"/>
              <a:t>13/07/2016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3013092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892448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11780415" y="274639"/>
            <a:ext cx="3654531" cy="5851525"/>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812589" y="274639"/>
            <a:ext cx="10764680" cy="5851525"/>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10"/>
          </p:nvPr>
        </p:nvSpPr>
        <p:spPr/>
        <p:txBody>
          <a:bodyPr/>
          <a:lstStyle/>
          <a:p>
            <a:fld id="{2886B753-FE81-1C49-BB56-2933D0E6D2DB}" type="datetimeFigureOut">
              <a:rPr lang="es-ES" smtClean="0"/>
              <a:t>13/07/2016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BC43AD7-FF55-CA41-AFDE-3E020E66E583}" type="slidenum">
              <a:rPr lang="es-ES" smtClean="0"/>
              <a:t>‹Nº›</a:t>
            </a:fld>
            <a:endParaRPr lang="es-ES"/>
          </a:p>
        </p:txBody>
      </p:sp>
    </p:spTree>
    <p:extLst>
      <p:ext uri="{BB962C8B-B14F-4D97-AF65-F5344CB8AC3E}">
        <p14:creationId xmlns:p14="http://schemas.microsoft.com/office/powerpoint/2010/main" val="1081934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09441" y="274638"/>
            <a:ext cx="10969943" cy="1143000"/>
          </a:xfrm>
          <a:prstGeom prst="rect">
            <a:avLst/>
          </a:prstGeom>
        </p:spPr>
        <p:txBody>
          <a:bodyPr vert="horz" lIns="91440" tIns="45720" rIns="91440" bIns="45720" rtlCol="0" anchor="ctr">
            <a:normAutofit/>
          </a:bodyPr>
          <a:lstStyle/>
          <a:p>
            <a:r>
              <a:rPr lang="es-ES_tradnl" smtClean="0"/>
              <a:t>Clic para editar título</a:t>
            </a:r>
            <a:endParaRPr lang="es-ES"/>
          </a:p>
        </p:txBody>
      </p:sp>
      <p:sp>
        <p:nvSpPr>
          <p:cNvPr id="3" name="Marcador de texto 2"/>
          <p:cNvSpPr>
            <a:spLocks noGrp="1"/>
          </p:cNvSpPr>
          <p:nvPr>
            <p:ph type="body" idx="1"/>
          </p:nvPr>
        </p:nvSpPr>
        <p:spPr>
          <a:xfrm>
            <a:off x="609441" y="1600201"/>
            <a:ext cx="10969943" cy="4525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fecha 3"/>
          <p:cNvSpPr>
            <a:spLocks noGrp="1"/>
          </p:cNvSpPr>
          <p:nvPr>
            <p:ph type="dt" sz="half" idx="2"/>
          </p:nvPr>
        </p:nvSpPr>
        <p:spPr>
          <a:xfrm>
            <a:off x="609441" y="6356351"/>
            <a:ext cx="284405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86B753-FE81-1C49-BB56-2933D0E6D2DB}" type="datetimeFigureOut">
              <a:rPr lang="es-ES" smtClean="0"/>
              <a:t>13/07/2016</a:t>
            </a:fld>
            <a:endParaRPr lang="es-ES"/>
          </a:p>
        </p:txBody>
      </p:sp>
      <p:sp>
        <p:nvSpPr>
          <p:cNvPr id="5" name="Marcador de pie de página 4"/>
          <p:cNvSpPr>
            <a:spLocks noGrp="1"/>
          </p:cNvSpPr>
          <p:nvPr>
            <p:ph type="ftr" sz="quarter" idx="3"/>
          </p:nvPr>
        </p:nvSpPr>
        <p:spPr>
          <a:xfrm>
            <a:off x="4164515" y="6356351"/>
            <a:ext cx="385979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735325" y="6356351"/>
            <a:ext cx="284405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C43AD7-FF55-CA41-AFDE-3E020E66E583}" type="slidenum">
              <a:rPr lang="es-ES" smtClean="0"/>
              <a:t>‹Nº›</a:t>
            </a:fld>
            <a:endParaRPr lang="es-ES"/>
          </a:p>
        </p:txBody>
      </p:sp>
    </p:spTree>
    <p:extLst>
      <p:ext uri="{BB962C8B-B14F-4D97-AF65-F5344CB8AC3E}">
        <p14:creationId xmlns:p14="http://schemas.microsoft.com/office/powerpoint/2010/main" val="2055141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Plantillas Institucionales-0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561" y="1"/>
            <a:ext cx="12776738" cy="6858000"/>
          </a:xfrm>
          <a:prstGeom prst="rect">
            <a:avLst/>
          </a:prstGeom>
        </p:spPr>
      </p:pic>
      <p:sp>
        <p:nvSpPr>
          <p:cNvPr id="11" name="CuadroTexto 10"/>
          <p:cNvSpPr txBox="1"/>
          <p:nvPr/>
        </p:nvSpPr>
        <p:spPr>
          <a:xfrm>
            <a:off x="293076" y="2670035"/>
            <a:ext cx="11513703" cy="1477328"/>
          </a:xfrm>
          <a:prstGeom prst="rect">
            <a:avLst/>
          </a:prstGeom>
          <a:noFill/>
        </p:spPr>
        <p:txBody>
          <a:bodyPr wrap="square" rtlCol="0">
            <a:spAutoFit/>
          </a:bodyPr>
          <a:lstStyle/>
          <a:p>
            <a:pPr algn="ctr"/>
            <a:r>
              <a:rPr lang="es-ES" sz="5000" b="1" dirty="0" smtClean="0">
                <a:latin typeface="Helvetica"/>
                <a:cs typeface="Helvetica"/>
              </a:rPr>
              <a:t>Universidad del Quindío</a:t>
            </a:r>
          </a:p>
          <a:p>
            <a:pPr algn="ctr"/>
            <a:r>
              <a:rPr lang="es-ES" sz="4000" b="1" dirty="0" smtClean="0">
                <a:solidFill>
                  <a:srgbClr val="0D672C"/>
                </a:solidFill>
                <a:latin typeface="Helvetica"/>
                <a:cs typeface="Helvetica"/>
              </a:rPr>
              <a:t>Oficina de Control Asuntos Disciplinarios</a:t>
            </a:r>
            <a:endParaRPr lang="es-ES" sz="3000" b="1" dirty="0" smtClean="0">
              <a:solidFill>
                <a:srgbClr val="0D672C"/>
              </a:solidFill>
              <a:latin typeface="Helvetica"/>
              <a:cs typeface="Helvetica"/>
            </a:endParaRPr>
          </a:p>
        </p:txBody>
      </p:sp>
    </p:spTree>
    <p:extLst>
      <p:ext uri="{BB962C8B-B14F-4D97-AF65-F5344CB8AC3E}">
        <p14:creationId xmlns:p14="http://schemas.microsoft.com/office/powerpoint/2010/main" val="1264728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293076" y="2456412"/>
            <a:ext cx="11513703" cy="1754326"/>
          </a:xfrm>
          <a:prstGeom prst="rect">
            <a:avLst/>
          </a:prstGeom>
          <a:noFill/>
        </p:spPr>
        <p:txBody>
          <a:bodyPr wrap="square" rtlCol="0">
            <a:spAutoFit/>
          </a:bodyPr>
          <a:lstStyle/>
          <a:p>
            <a:pPr algn="ctr">
              <a:defRPr/>
            </a:pPr>
            <a:r>
              <a:rPr lang="es-ES" sz="5400" b="1" dirty="0">
                <a:solidFill>
                  <a:schemeClr val="accent1">
                    <a:lumMod val="50000"/>
                  </a:schemeClr>
                </a:solidFill>
                <a:latin typeface="Arial" charset="0"/>
                <a:cs typeface="Arial" charset="0"/>
              </a:rPr>
              <a:t>REGIMEN DISCIPLINARIO DE LOS  SERVIDORES PÚBLICOS</a:t>
            </a:r>
            <a:endParaRPr lang="es-ES_tradnl" sz="5400" dirty="0">
              <a:solidFill>
                <a:schemeClr val="accent1">
                  <a:lumMod val="50000"/>
                </a:schemeClr>
              </a:solidFill>
            </a:endParaRPr>
          </a:p>
        </p:txBody>
      </p:sp>
    </p:spTree>
    <p:extLst>
      <p:ext uri="{BB962C8B-B14F-4D97-AF65-F5344CB8AC3E}">
        <p14:creationId xmlns:p14="http://schemas.microsoft.com/office/powerpoint/2010/main" val="35373570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77"/>
          <p:cNvSpPr/>
          <p:nvPr/>
        </p:nvSpPr>
        <p:spPr>
          <a:xfrm>
            <a:off x="2711624" y="404664"/>
            <a:ext cx="2520280" cy="6299801"/>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lgn="dist">
              <a:defRPr sz="1800" b="0"/>
            </a:pPr>
            <a:r>
              <a:rPr lang="es-CO" sz="40000" b="0" dirty="0" smtClean="0">
                <a:solidFill>
                  <a:schemeClr val="bg1">
                    <a:lumMod val="85000"/>
                  </a:schemeClr>
                </a:solidFill>
                <a:latin typeface="Helvetica"/>
                <a:cs typeface="Helvetica"/>
              </a:rPr>
              <a:t>1</a:t>
            </a:r>
            <a:endParaRPr sz="40000" b="0" dirty="0">
              <a:solidFill>
                <a:schemeClr val="bg1">
                  <a:lumMod val="85000"/>
                </a:schemeClr>
              </a:solidFill>
              <a:latin typeface="Helvetica"/>
              <a:cs typeface="Helvetica"/>
            </a:endParaRPr>
          </a:p>
        </p:txBody>
      </p:sp>
      <p:sp>
        <p:nvSpPr>
          <p:cNvPr id="10" name="Shape 77"/>
          <p:cNvSpPr/>
          <p:nvPr/>
        </p:nvSpPr>
        <p:spPr>
          <a:xfrm>
            <a:off x="968829" y="1746409"/>
            <a:ext cx="9818914" cy="1252265"/>
          </a:xfrm>
          <a:prstGeom prst="rect">
            <a:avLst/>
          </a:prstGeom>
          <a:ln w="12700">
            <a:miter lim="400000"/>
          </a:ln>
          <a:extLst>
            <a:ext uri="{C572A759-6A51-4108-AA02-DFA0A04FC94B}">
              <ma14:wrappingTextBoxFlag xmlns:ma14="http://schemas.microsoft.com/office/mac/drawingml/2011/main" xmlns="" val="1"/>
            </a:ext>
          </a:extLst>
        </p:spPr>
        <p:txBody>
          <a:bodyPr wrap="square" lIns="71437" tIns="71437" rIns="71437" bIns="71437" anchor="ctr">
            <a:spAutoFit/>
          </a:bodyPr>
          <a:lstStyle>
            <a:lvl1pPr algn="ctr" defTabSz="584200">
              <a:defRPr sz="7000" b="1">
                <a:latin typeface="Helvetica Light"/>
                <a:ea typeface="Helvetica Light"/>
                <a:cs typeface="Helvetica Light"/>
                <a:sym typeface="Helvetica Light"/>
              </a:defRPr>
            </a:lvl1pPr>
          </a:lstStyle>
          <a:p>
            <a:pPr lvl="0">
              <a:defRPr sz="1800" b="0"/>
            </a:pPr>
            <a:r>
              <a:rPr lang="es-CO" sz="2400" b="0" dirty="0" smtClean="0">
                <a:effectLst>
                  <a:outerShdw blurRad="50800" dist="38100" dir="8100000" algn="tr" rotWithShape="0">
                    <a:prstClr val="black">
                      <a:alpha val="40000"/>
                    </a:prstClr>
                  </a:outerShdw>
                </a:effectLst>
                <a:latin typeface="Helvetica"/>
                <a:cs typeface="Helvetica"/>
              </a:rPr>
              <a:t>OBJETIVO</a:t>
            </a:r>
            <a:endParaRPr lang="es-CO" sz="2400" b="0" dirty="0" smtClean="0">
              <a:effectLst>
                <a:outerShdw blurRad="50800" dist="38100" dir="8100000" algn="tr" rotWithShape="0">
                  <a:prstClr val="black">
                    <a:alpha val="40000"/>
                  </a:prstClr>
                </a:outerShdw>
              </a:effectLst>
              <a:latin typeface="Helvetica"/>
              <a:cs typeface="Helvetica"/>
            </a:endParaRPr>
          </a:p>
          <a:p>
            <a:r>
              <a:rPr lang="es-CO" sz="2400" dirty="0">
                <a:latin typeface="Calibri" pitchFamily="34" charset="0"/>
              </a:rPr>
              <a:t>B</a:t>
            </a:r>
            <a:r>
              <a:rPr lang="es-CO" sz="2400" dirty="0" smtClean="0">
                <a:latin typeface="Calibri" pitchFamily="34" charset="0"/>
              </a:rPr>
              <a:t>rindar </a:t>
            </a:r>
            <a:r>
              <a:rPr lang="es-CO" sz="2400" dirty="0">
                <a:latin typeface="Calibri" pitchFamily="34" charset="0"/>
              </a:rPr>
              <a:t>a los docentes Universidad del Quindío una aproximación en términos sencillos y prácticos a la </a:t>
            </a:r>
            <a:r>
              <a:rPr lang="es-CO" sz="2400" dirty="0" smtClean="0">
                <a:latin typeface="Calibri" pitchFamily="34" charset="0"/>
              </a:rPr>
              <a:t>Ley Disciplinaria</a:t>
            </a:r>
            <a:r>
              <a:rPr lang="es-CO" sz="2400" dirty="0">
                <a:latin typeface="Calibri" pitchFamily="34" charset="0"/>
              </a:rPr>
              <a:t>.</a:t>
            </a:r>
            <a:endParaRPr lang="es-CO" sz="2400" b="0" dirty="0"/>
          </a:p>
        </p:txBody>
      </p:sp>
    </p:spTree>
    <p:extLst>
      <p:ext uri="{BB962C8B-B14F-4D97-AF65-F5344CB8AC3E}">
        <p14:creationId xmlns:p14="http://schemas.microsoft.com/office/powerpoint/2010/main" val="4074911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530606" y="303183"/>
            <a:ext cx="6305624" cy="4524315"/>
          </a:xfrm>
          <a:prstGeom prst="rect">
            <a:avLst/>
          </a:prstGeom>
          <a:noFill/>
        </p:spPr>
        <p:txBody>
          <a:bodyPr wrap="square" rtlCol="0">
            <a:spAutoFit/>
          </a:bodyPr>
          <a:lstStyle/>
          <a:p>
            <a:endParaRPr lang="es-CO" sz="2400" dirty="0"/>
          </a:p>
          <a:p>
            <a:endParaRPr lang="es-CO" sz="2400" dirty="0"/>
          </a:p>
          <a:p>
            <a:pPr marL="68580" indent="0">
              <a:buNone/>
            </a:pPr>
            <a:endParaRPr lang="es-CO" sz="2400" b="1" dirty="0" smtClean="0">
              <a:latin typeface="Arial" pitchFamily="34" charset="0"/>
              <a:cs typeface="Arial" pitchFamily="34" charset="0"/>
            </a:endParaRPr>
          </a:p>
          <a:p>
            <a:pPr marL="68580" indent="0">
              <a:buNone/>
            </a:pPr>
            <a:endParaRPr lang="es-CO" sz="2400" b="1" dirty="0">
              <a:latin typeface="Arial" pitchFamily="34" charset="0"/>
              <a:cs typeface="Arial" pitchFamily="34" charset="0"/>
            </a:endParaRPr>
          </a:p>
          <a:p>
            <a:pPr marL="68580" indent="0">
              <a:buNone/>
            </a:pPr>
            <a:r>
              <a:rPr lang="es-CO" sz="2400" b="1" dirty="0" smtClean="0">
                <a:latin typeface="Arial" pitchFamily="34" charset="0"/>
                <a:cs typeface="Arial" pitchFamily="34" charset="0"/>
              </a:rPr>
              <a:t>MARCO </a:t>
            </a:r>
            <a:r>
              <a:rPr lang="es-CO" sz="2400" b="1" dirty="0">
                <a:latin typeface="Arial" pitchFamily="34" charset="0"/>
                <a:cs typeface="Arial" pitchFamily="34" charset="0"/>
              </a:rPr>
              <a:t>LEGAL</a:t>
            </a:r>
          </a:p>
          <a:p>
            <a:pPr marL="68580" indent="0">
              <a:buNone/>
            </a:pPr>
            <a:endParaRPr lang="es-CO" sz="2400" dirty="0" smtClean="0">
              <a:latin typeface="Arial" pitchFamily="34" charset="0"/>
              <a:cs typeface="Arial" pitchFamily="34" charset="0"/>
            </a:endParaRPr>
          </a:p>
          <a:p>
            <a:pPr marL="68580" indent="0">
              <a:buNone/>
            </a:pPr>
            <a:r>
              <a:rPr lang="es-CO" sz="2400" dirty="0" smtClean="0">
                <a:latin typeface="Arial" pitchFamily="34" charset="0"/>
                <a:cs typeface="Arial" pitchFamily="34" charset="0"/>
              </a:rPr>
              <a:t>Constitución </a:t>
            </a:r>
            <a:r>
              <a:rPr lang="es-CO" sz="2400" dirty="0">
                <a:latin typeface="Arial" pitchFamily="34" charset="0"/>
                <a:cs typeface="Arial" pitchFamily="34" charset="0"/>
              </a:rPr>
              <a:t>Política.  </a:t>
            </a:r>
          </a:p>
          <a:p>
            <a:pPr marL="68580" indent="0">
              <a:buNone/>
            </a:pPr>
            <a:r>
              <a:rPr lang="es-CO" sz="2400" dirty="0">
                <a:latin typeface="Arial" pitchFamily="34" charset="0"/>
                <a:cs typeface="Arial" pitchFamily="34" charset="0"/>
              </a:rPr>
              <a:t>Ley 734 de 2002. </a:t>
            </a:r>
          </a:p>
          <a:p>
            <a:pPr marL="68580" indent="0">
              <a:buNone/>
            </a:pPr>
            <a:r>
              <a:rPr lang="es-CO" sz="2400" dirty="0">
                <a:latin typeface="Arial" pitchFamily="34" charset="0"/>
                <a:cs typeface="Arial" pitchFamily="34" charset="0"/>
              </a:rPr>
              <a:t>Ley 30 de </a:t>
            </a:r>
            <a:r>
              <a:rPr lang="es-CO" sz="2400" dirty="0" smtClean="0">
                <a:latin typeface="Arial" pitchFamily="34" charset="0"/>
                <a:cs typeface="Arial" pitchFamily="34" charset="0"/>
              </a:rPr>
              <a:t>1992.</a:t>
            </a:r>
            <a:endParaRPr lang="es-CO" sz="2400" dirty="0">
              <a:latin typeface="Arial" pitchFamily="34" charset="0"/>
              <a:cs typeface="Arial" pitchFamily="34" charset="0"/>
            </a:endParaRPr>
          </a:p>
          <a:p>
            <a:pPr marL="68580" indent="0">
              <a:buNone/>
            </a:pPr>
            <a:r>
              <a:rPr lang="es-CO" sz="2400" dirty="0">
                <a:latin typeface="Arial" pitchFamily="34" charset="0"/>
                <a:cs typeface="Arial" pitchFamily="34" charset="0"/>
              </a:rPr>
              <a:t>Estatuto General Universidad del </a:t>
            </a:r>
            <a:r>
              <a:rPr lang="es-CO" sz="2400" dirty="0" smtClean="0">
                <a:latin typeface="Arial" pitchFamily="34" charset="0"/>
                <a:cs typeface="Arial" pitchFamily="34" charset="0"/>
              </a:rPr>
              <a:t>Quindío.</a:t>
            </a:r>
            <a:endParaRPr lang="es-CO" sz="2400" dirty="0">
              <a:latin typeface="Arial" pitchFamily="34" charset="0"/>
              <a:cs typeface="Arial" pitchFamily="34" charset="0"/>
            </a:endParaRPr>
          </a:p>
          <a:p>
            <a:pPr marL="68580" indent="0">
              <a:buNone/>
            </a:pPr>
            <a:r>
              <a:rPr lang="es-CO" sz="2400" dirty="0">
                <a:latin typeface="Arial" pitchFamily="34" charset="0"/>
                <a:cs typeface="Arial" pitchFamily="34" charset="0"/>
              </a:rPr>
              <a:t>Estatuto Docente Universidad del </a:t>
            </a:r>
            <a:r>
              <a:rPr lang="es-CO" sz="2400" dirty="0" smtClean="0">
                <a:latin typeface="Arial" pitchFamily="34" charset="0"/>
                <a:cs typeface="Arial" pitchFamily="34" charset="0"/>
              </a:rPr>
              <a:t>Quindío.</a:t>
            </a:r>
            <a:endParaRPr lang="es-CO" sz="2400" dirty="0">
              <a:latin typeface="Arial" pitchFamily="34" charset="0"/>
              <a:cs typeface="Arial" pitchFamily="34" charset="0"/>
            </a:endParaRPr>
          </a:p>
          <a:p>
            <a:endParaRPr lang="es-ES" sz="2400" dirty="0" smtClean="0">
              <a:latin typeface="Helvetica"/>
              <a:cs typeface="Helvetica"/>
            </a:endParaRPr>
          </a:p>
        </p:txBody>
      </p:sp>
      <p:pic>
        <p:nvPicPr>
          <p:cNvPr id="3" name="Picture 2" descr="C:\Users\mecastano\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7992" y="555306"/>
            <a:ext cx="3384376" cy="3886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75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sz="quarter" idx="4"/>
          </p:nvPr>
        </p:nvSpPr>
        <p:spPr>
          <a:xfrm>
            <a:off x="5527725" y="1417638"/>
            <a:ext cx="5387630" cy="4591050"/>
          </a:xfrm>
        </p:spPr>
        <p:txBody>
          <a:bodyPr/>
          <a:lstStyle/>
          <a:p>
            <a:pPr algn="just"/>
            <a:r>
              <a:rPr lang="es-ES" b="1" dirty="0">
                <a:solidFill>
                  <a:srgbClr val="006600"/>
                </a:solidFill>
                <a:latin typeface="Arial" pitchFamily="34" charset="0"/>
                <a:cs typeface="Arial" pitchFamily="34" charset="0"/>
              </a:rPr>
              <a:t>Es aquella disposición o precepto jurídico dirigido a regular el debido ejercicio de la función pública y a sancionar las consecuencias que genera el incumplimiento. Nos señala cómo debe ser, el actuar del servidor público, prohíbe la realización de determinadas conductas y las consecuencias de no observar tales prohibiciones. </a:t>
            </a:r>
          </a:p>
          <a:p>
            <a:pPr algn="just"/>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441" y="1828800"/>
            <a:ext cx="4681016" cy="40930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6 Título"/>
          <p:cNvSpPr>
            <a:spLocks noGrp="1"/>
          </p:cNvSpPr>
          <p:nvPr>
            <p:ph type="title"/>
          </p:nvPr>
        </p:nvSpPr>
        <p:spPr>
          <a:xfrm>
            <a:off x="609441" y="274638"/>
            <a:ext cx="10969943" cy="955448"/>
          </a:xfrm>
        </p:spPr>
        <p:txBody>
          <a:bodyPr>
            <a:normAutofit/>
          </a:bodyPr>
          <a:lstStyle/>
          <a:p>
            <a:r>
              <a:rPr lang="es-ES" b="1" dirty="0" smtClean="0">
                <a:solidFill>
                  <a:srgbClr val="006600"/>
                </a:solidFill>
                <a:cs typeface="Arial" pitchFamily="34" charset="0"/>
              </a:rPr>
              <a:t>¿</a:t>
            </a:r>
            <a:r>
              <a:rPr lang="es-ES" b="1" dirty="0">
                <a:solidFill>
                  <a:srgbClr val="006600"/>
                </a:solidFill>
                <a:cs typeface="Arial" pitchFamily="34" charset="0"/>
              </a:rPr>
              <a:t>QUÉ ES UNA LEY DISCIPLINARIA</a:t>
            </a:r>
            <a:r>
              <a:rPr lang="es-ES" b="1" dirty="0" smtClean="0">
                <a:solidFill>
                  <a:srgbClr val="006600"/>
                </a:solidFill>
                <a:cs typeface="Arial" pitchFamily="34" charset="0"/>
              </a:rPr>
              <a:t>?</a:t>
            </a:r>
            <a:endParaRPr lang="es-CO" dirty="0"/>
          </a:p>
        </p:txBody>
      </p:sp>
    </p:spTree>
    <p:extLst>
      <p:ext uri="{BB962C8B-B14F-4D97-AF65-F5344CB8AC3E}">
        <p14:creationId xmlns:p14="http://schemas.microsoft.com/office/powerpoint/2010/main" val="9329228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609441" y="707571"/>
            <a:ext cx="5385514" cy="5418592"/>
          </a:xfrm>
        </p:spPr>
        <p:txBody>
          <a:bodyPr>
            <a:normAutofit fontScale="77500" lnSpcReduction="20000"/>
          </a:bodyPr>
          <a:lstStyle/>
          <a:p>
            <a:r>
              <a:rPr lang="es-ES" b="1" dirty="0">
                <a:solidFill>
                  <a:srgbClr val="006600"/>
                </a:solidFill>
                <a:latin typeface="Calibri" pitchFamily="34" charset="0"/>
              </a:rPr>
              <a:t>¿QUÉ ES EL  DERECHO DISCIPLINARIO</a:t>
            </a:r>
            <a:r>
              <a:rPr lang="es-ES" b="1" dirty="0" smtClean="0">
                <a:solidFill>
                  <a:srgbClr val="006600"/>
                </a:solidFill>
                <a:latin typeface="Calibri" pitchFamily="34" charset="0"/>
              </a:rPr>
              <a:t>?</a:t>
            </a:r>
          </a:p>
          <a:p>
            <a:pPr marL="0" indent="0" algn="just">
              <a:lnSpc>
                <a:spcPct val="90000"/>
              </a:lnSpc>
              <a:spcBef>
                <a:spcPct val="0"/>
              </a:spcBef>
              <a:buNone/>
            </a:pPr>
            <a:endParaRPr lang="es-ES" dirty="0" smtClean="0">
              <a:solidFill>
                <a:schemeClr val="tx1">
                  <a:lumMod val="75000"/>
                  <a:lumOff val="25000"/>
                </a:schemeClr>
              </a:solidFill>
              <a:cs typeface="Arial" panose="020B0604020202020204" pitchFamily="34" charset="0"/>
            </a:endParaRPr>
          </a:p>
          <a:p>
            <a:pPr marL="0" indent="0" algn="just">
              <a:lnSpc>
                <a:spcPct val="90000"/>
              </a:lnSpc>
              <a:spcBef>
                <a:spcPct val="0"/>
              </a:spcBef>
              <a:buNone/>
            </a:pPr>
            <a:r>
              <a:rPr lang="es-ES" dirty="0" smtClean="0">
                <a:solidFill>
                  <a:schemeClr val="tx1">
                    <a:lumMod val="75000"/>
                    <a:lumOff val="25000"/>
                  </a:schemeClr>
                </a:solidFill>
                <a:cs typeface="Arial" panose="020B0604020202020204" pitchFamily="34" charset="0"/>
              </a:rPr>
              <a:t>Conjunto </a:t>
            </a:r>
            <a:r>
              <a:rPr lang="es-ES" dirty="0">
                <a:solidFill>
                  <a:schemeClr val="tx1">
                    <a:lumMod val="75000"/>
                    <a:lumOff val="25000"/>
                  </a:schemeClr>
                </a:solidFill>
                <a:cs typeface="Arial" panose="020B0604020202020204" pitchFamily="34" charset="0"/>
              </a:rPr>
              <a:t>de principios y normas jurídicas que permiten al ESTADO dentro del marco de garantías fundamentales ejecutar la facultad SANCIONATORIA, no sólo sobre los </a:t>
            </a:r>
            <a:r>
              <a:rPr lang="es-ES" i="1" u="sng" dirty="0">
                <a:solidFill>
                  <a:schemeClr val="tx1">
                    <a:lumMod val="75000"/>
                    <a:lumOff val="25000"/>
                  </a:schemeClr>
                </a:solidFill>
                <a:cs typeface="Arial" panose="020B0604020202020204" pitchFamily="34" charset="0"/>
              </a:rPr>
              <a:t>servidores públicos</a:t>
            </a:r>
            <a:r>
              <a:rPr lang="es-ES" u="sng" dirty="0">
                <a:solidFill>
                  <a:schemeClr val="tx1">
                    <a:lumMod val="75000"/>
                    <a:lumOff val="25000"/>
                  </a:schemeClr>
                </a:solidFill>
                <a:cs typeface="Arial" panose="020B0604020202020204" pitchFamily="34" charset="0"/>
              </a:rPr>
              <a:t>,</a:t>
            </a:r>
            <a:r>
              <a:rPr lang="es-ES" dirty="0">
                <a:solidFill>
                  <a:schemeClr val="tx1">
                    <a:lumMod val="75000"/>
                    <a:lumOff val="25000"/>
                  </a:schemeClr>
                </a:solidFill>
                <a:cs typeface="Arial" panose="020B0604020202020204" pitchFamily="34" charset="0"/>
              </a:rPr>
              <a:t> sino también sobre </a:t>
            </a:r>
            <a:r>
              <a:rPr lang="es-ES" i="1" u="sng" dirty="0">
                <a:solidFill>
                  <a:schemeClr val="tx1">
                    <a:lumMod val="75000"/>
                    <a:lumOff val="25000"/>
                  </a:schemeClr>
                </a:solidFill>
                <a:cs typeface="Arial" panose="020B0604020202020204" pitchFamily="34" charset="0"/>
              </a:rPr>
              <a:t>particulares </a:t>
            </a:r>
            <a:r>
              <a:rPr lang="es-ES" i="1" dirty="0">
                <a:solidFill>
                  <a:schemeClr val="tx1">
                    <a:lumMod val="75000"/>
                    <a:lumOff val="25000"/>
                  </a:schemeClr>
                </a:solidFill>
                <a:cs typeface="Arial" panose="020B0604020202020204" pitchFamily="34" charset="0"/>
              </a:rPr>
              <a:t>que cumplan funciones públicas</a:t>
            </a:r>
            <a:r>
              <a:rPr lang="es-ES" dirty="0">
                <a:solidFill>
                  <a:schemeClr val="tx1">
                    <a:lumMod val="75000"/>
                    <a:lumOff val="25000"/>
                  </a:schemeClr>
                </a:solidFill>
                <a:cs typeface="Arial" panose="020B0604020202020204" pitchFamily="34" charset="0"/>
              </a:rPr>
              <a:t>, cuando con su conducta incurran en Faltas Disciplinarias ya sea por acción u omisión en el cumplimiento de sus funciones. </a:t>
            </a:r>
          </a:p>
          <a:p>
            <a:pPr marL="0" indent="0" algn="just">
              <a:lnSpc>
                <a:spcPct val="90000"/>
              </a:lnSpc>
              <a:spcBef>
                <a:spcPct val="0"/>
              </a:spcBef>
            </a:pPr>
            <a:endParaRPr lang="es-ES" dirty="0">
              <a:solidFill>
                <a:schemeClr val="tx1">
                  <a:lumMod val="75000"/>
                  <a:lumOff val="25000"/>
                </a:schemeClr>
              </a:solidFill>
              <a:cs typeface="Arial" panose="020B0604020202020204" pitchFamily="34" charset="0"/>
            </a:endParaRPr>
          </a:p>
          <a:p>
            <a:pPr marL="0" indent="0" algn="just">
              <a:lnSpc>
                <a:spcPct val="90000"/>
              </a:lnSpc>
              <a:spcBef>
                <a:spcPct val="0"/>
              </a:spcBef>
              <a:buNone/>
            </a:pPr>
            <a:r>
              <a:rPr lang="es-ES" dirty="0">
                <a:solidFill>
                  <a:schemeClr val="tx1">
                    <a:lumMod val="75000"/>
                    <a:lumOff val="25000"/>
                  </a:schemeClr>
                </a:solidFill>
                <a:cs typeface="Arial" panose="020B0604020202020204" pitchFamily="34" charset="0"/>
              </a:rPr>
              <a:t>¿</a:t>
            </a:r>
            <a:r>
              <a:rPr lang="es-ES" b="1" dirty="0">
                <a:solidFill>
                  <a:schemeClr val="tx1">
                    <a:lumMod val="75000"/>
                    <a:lumOff val="25000"/>
                  </a:schemeClr>
                </a:solidFill>
                <a:cs typeface="Arial" panose="020B0604020202020204" pitchFamily="34" charset="0"/>
              </a:rPr>
              <a:t>Qué establece la Ley 734 de 2002?</a:t>
            </a:r>
          </a:p>
          <a:p>
            <a:pPr marL="0" indent="0" algn="just"/>
            <a:endParaRPr lang="es-ES" dirty="0">
              <a:solidFill>
                <a:schemeClr val="tx1">
                  <a:lumMod val="75000"/>
                  <a:lumOff val="25000"/>
                </a:schemeClr>
              </a:solidFill>
              <a:cs typeface="Arial" panose="020B0604020202020204" pitchFamily="34" charset="0"/>
            </a:endParaRPr>
          </a:p>
          <a:p>
            <a:pPr marL="0" indent="0" algn="just"/>
            <a:r>
              <a:rPr lang="es-ES" i="1" dirty="0">
                <a:solidFill>
                  <a:schemeClr val="tx1">
                    <a:lumMod val="75000"/>
                    <a:lumOff val="25000"/>
                  </a:schemeClr>
                </a:solidFill>
                <a:cs typeface="Arial" panose="020B0604020202020204" pitchFamily="34" charset="0"/>
              </a:rPr>
              <a:t>“ </a:t>
            </a:r>
            <a:r>
              <a:rPr lang="es-CO" i="1" dirty="0">
                <a:solidFill>
                  <a:schemeClr val="tx1">
                    <a:lumMod val="75000"/>
                    <a:lumOff val="25000"/>
                  </a:schemeClr>
                </a:solidFill>
                <a:cs typeface="Arial" panose="020B0604020202020204" pitchFamily="34" charset="0"/>
              </a:rPr>
              <a:t>Artículo 27. Acción y omisión. Las faltas disciplinarias se realizan por acción u omisión en el cumplimiento de los deberes propios del cargo o función, o con ocasión de ellos, o por extralimitación de sus funciones.</a:t>
            </a:r>
          </a:p>
          <a:p>
            <a:pPr marL="0" indent="0" algn="just"/>
            <a:endParaRPr lang="es-CO" i="1" dirty="0">
              <a:solidFill>
                <a:schemeClr val="tx1">
                  <a:lumMod val="75000"/>
                  <a:lumOff val="25000"/>
                </a:schemeClr>
              </a:solidFill>
              <a:cs typeface="Arial" panose="020B0604020202020204" pitchFamily="34" charset="0"/>
            </a:endParaRPr>
          </a:p>
          <a:p>
            <a:pPr marL="0" indent="0" algn="just"/>
            <a:r>
              <a:rPr lang="es-CO" i="1" dirty="0">
                <a:solidFill>
                  <a:schemeClr val="tx1">
                    <a:lumMod val="75000"/>
                    <a:lumOff val="25000"/>
                  </a:schemeClr>
                </a:solidFill>
                <a:cs typeface="Arial" panose="020B0604020202020204" pitchFamily="34" charset="0"/>
              </a:rPr>
              <a:t>Cuando se tiene el deber jurídico de impedir un resultado, no evitarlo, pudiendo hacerlo, equivale a producirlo.”</a:t>
            </a:r>
          </a:p>
          <a:p>
            <a:endParaRPr lang="es-CO" dirty="0"/>
          </a:p>
        </p:txBody>
      </p:sp>
      <p:pic>
        <p:nvPicPr>
          <p:cNvPr id="7" name="8 Marcador de contenido"/>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6422571" y="892629"/>
            <a:ext cx="4071257" cy="4713513"/>
          </a:xfrm>
          <a:prstGeom prst="rect">
            <a:avLst/>
          </a:prstGeom>
        </p:spPr>
      </p:pic>
    </p:spTree>
    <p:extLst>
      <p:ext uri="{BB962C8B-B14F-4D97-AF65-F5344CB8AC3E}">
        <p14:creationId xmlns:p14="http://schemas.microsoft.com/office/powerpoint/2010/main" val="2958945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609440" y="1491343"/>
            <a:ext cx="10363359" cy="4634820"/>
          </a:xfrm>
        </p:spPr>
        <p:txBody>
          <a:bodyPr>
            <a:normAutofit/>
          </a:bodyPr>
          <a:lstStyle/>
          <a:p>
            <a:r>
              <a:rPr lang="es-CO" i="1" dirty="0"/>
              <a:t>Es importante anotar que:   “La Constitución Política establece en el artículo 6° que los servidores públicos deben responder ante las autoridades tanto por la violación de la Constitución Política y la ley como por omisión o extralimitación en el ejercicio de sus funciones; fundamento de responsabilidad que se articula con las relaciones especiales de sujeción surgidas entre el Estado y </a:t>
            </a:r>
            <a:r>
              <a:rPr lang="es-CO" i="1" u="sng" dirty="0"/>
              <a:t>el servidor público o el particular </a:t>
            </a:r>
            <a:r>
              <a:rPr lang="es-CO" i="1" dirty="0"/>
              <a:t>que cumpla funciones públicas, las cuales están orientadas a la consecución o materialización de los fines del Estado.”</a:t>
            </a:r>
            <a:endParaRPr lang="es-CO" dirty="0"/>
          </a:p>
          <a:p>
            <a:endParaRPr lang="es-CO" dirty="0"/>
          </a:p>
        </p:txBody>
      </p:sp>
    </p:spTree>
    <p:extLst>
      <p:ext uri="{BB962C8B-B14F-4D97-AF65-F5344CB8AC3E}">
        <p14:creationId xmlns:p14="http://schemas.microsoft.com/office/powerpoint/2010/main" val="945927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609441" y="1643743"/>
            <a:ext cx="5385514" cy="4482420"/>
          </a:xfrm>
        </p:spPr>
        <p:txBody>
          <a:bodyPr>
            <a:normAutofit fontScale="92500" lnSpcReduction="10000"/>
          </a:bodyPr>
          <a:lstStyle/>
          <a:p>
            <a:pPr algn="just">
              <a:defRPr/>
            </a:pPr>
            <a:r>
              <a:rPr lang="es-CO" dirty="0"/>
              <a:t>La legalidad, ilicitud sustancial, debido proceso, efecto general e inmediato de las normas procesales, reconocimiento de la dignidad humana, presunción de inocencia, gratuidad de la actuación, ejecutoriedad, celeridad, culpabilidad, favorabilidad, igualdad ante la ley, proporcionalidad y el derecho a la defensa son algunos de los principios rectores de la Ley Disciplinaria, que fundamentan los procedimientos para el control disciplinario. Éstos se encuentran regulados en los Artículos 1 al 21 del Código.</a:t>
            </a:r>
            <a:endParaRPr lang="es-ES_tradnl" dirty="0"/>
          </a:p>
        </p:txBody>
      </p:sp>
      <p:sp>
        <p:nvSpPr>
          <p:cNvPr id="7" name="6 Título"/>
          <p:cNvSpPr>
            <a:spLocks noGrp="1"/>
          </p:cNvSpPr>
          <p:nvPr>
            <p:ph type="title"/>
          </p:nvPr>
        </p:nvSpPr>
        <p:spPr/>
        <p:txBody>
          <a:bodyPr/>
          <a:lstStyle/>
          <a:p>
            <a:r>
              <a:rPr lang="es-CO" dirty="0" smtClean="0"/>
              <a:t>Principios</a:t>
            </a:r>
            <a:endParaRPr lang="es-CO" dirty="0"/>
          </a:p>
        </p:txBody>
      </p:sp>
      <p:pic>
        <p:nvPicPr>
          <p:cNvPr id="8" name="Picture 4" descr="C:\Users\clopez\Desktop\FOTOS CONSUELO\muñequitos exposición\leyes.jpg"/>
          <p:cNvPicPr>
            <a:picLocks noGrp="1" noChangeAspect="1" noChangeArrowheads="1"/>
          </p:cNvPicPr>
          <p:nvPr>
            <p:ph sz="quarter" idx="4"/>
          </p:nvPr>
        </p:nvPicPr>
        <p:blipFill>
          <a:blip r:embed="rId2" cstate="email">
            <a:extLst>
              <a:ext uri="{28A0092B-C50C-407E-A947-70E740481C1C}">
                <a14:useLocalDpi xmlns:a14="http://schemas.microsoft.com/office/drawing/2010/main" val="0"/>
              </a:ext>
            </a:extLst>
          </a:blip>
          <a:srcRect/>
          <a:stretch>
            <a:fillRect/>
          </a:stretch>
        </p:blipFill>
        <p:spPr bwMode="auto">
          <a:xfrm>
            <a:off x="7228114" y="1839686"/>
            <a:ext cx="3701143" cy="3614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8774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dirty="0">
                <a:solidFill>
                  <a:srgbClr val="006600"/>
                </a:solidFill>
                <a:cs typeface="Arial" pitchFamily="34" charset="0"/>
              </a:rPr>
              <a:t>¿Que es la Oficina de Control Asuntos Disciplinarios?</a:t>
            </a:r>
            <a:r>
              <a:rPr lang="es-ES" sz="4800" dirty="0">
                <a:latin typeface="Arial" pitchFamily="34" charset="0"/>
                <a:cs typeface="Arial" pitchFamily="34" charset="0"/>
              </a:rPr>
              <a:t> </a:t>
            </a:r>
            <a:br>
              <a:rPr lang="es-ES" sz="4800" dirty="0">
                <a:latin typeface="Arial" pitchFamily="34" charset="0"/>
                <a:cs typeface="Arial" pitchFamily="34" charset="0"/>
              </a:rPr>
            </a:br>
            <a:endParaRPr lang="es-CO" dirty="0"/>
          </a:p>
        </p:txBody>
      </p:sp>
      <p:sp>
        <p:nvSpPr>
          <p:cNvPr id="7" name="6 Marcador de contenido"/>
          <p:cNvSpPr>
            <a:spLocks noGrp="1"/>
          </p:cNvSpPr>
          <p:nvPr>
            <p:ph sz="half" idx="2"/>
          </p:nvPr>
        </p:nvSpPr>
        <p:spPr>
          <a:xfrm>
            <a:off x="609441" y="1230010"/>
            <a:ext cx="5385514" cy="4885192"/>
          </a:xfrm>
        </p:spPr>
        <p:txBody>
          <a:bodyPr>
            <a:noAutofit/>
          </a:bodyPr>
          <a:lstStyle/>
          <a:p>
            <a:pPr marL="0" indent="0" algn="just">
              <a:spcBef>
                <a:spcPct val="0"/>
              </a:spcBef>
              <a:buFontTx/>
              <a:buNone/>
            </a:pPr>
            <a:r>
              <a:rPr lang="es-ES" sz="1800" dirty="0">
                <a:latin typeface="Arial" pitchFamily="34" charset="0"/>
                <a:cs typeface="Arial" pitchFamily="34" charset="0"/>
              </a:rPr>
              <a:t>La oficina de control de asuntos disciplinarios es la dependencia encargada de conocer en primera instancia los procesos que se adelanten contra sus servidores públicos y los estudiantes de la Universidad del Quindío.</a:t>
            </a:r>
          </a:p>
          <a:p>
            <a:pPr marL="0" indent="0" algn="just">
              <a:spcBef>
                <a:spcPct val="0"/>
              </a:spcBef>
              <a:buFontTx/>
              <a:buNone/>
            </a:pPr>
            <a:endParaRPr lang="es-ES" sz="1800" dirty="0">
              <a:latin typeface="Arial" pitchFamily="34" charset="0"/>
              <a:cs typeface="Arial" pitchFamily="34" charset="0"/>
            </a:endParaRPr>
          </a:p>
          <a:p>
            <a:pPr marL="0" indent="0" algn="just">
              <a:spcBef>
                <a:spcPct val="0"/>
              </a:spcBef>
              <a:buFont typeface="Wingdings 2" pitchFamily="18" charset="2"/>
              <a:buNone/>
            </a:pPr>
            <a:r>
              <a:rPr lang="es-CO" sz="1800" i="1" dirty="0">
                <a:latin typeface="Arial" panose="020B0604020202020204" pitchFamily="34" charset="0"/>
                <a:cs typeface="Arial" panose="020B0604020202020204" pitchFamily="34" charset="0"/>
              </a:rPr>
              <a:t>El control disciplinario consiste en el poder punitivo del Estado frente a la violación de la Constitución, la ley o el reglamento, por parte de los servidores públicos lo que le permite vigilar la conducta oficial de las personas que desempeñan funciones públicas,”</a:t>
            </a:r>
            <a:r>
              <a:rPr lang="es-CO" sz="1800" dirty="0">
                <a:latin typeface="Arial" panose="020B0604020202020204" pitchFamily="34" charset="0"/>
                <a:cs typeface="Arial" panose="020B0604020202020204" pitchFamily="34" charset="0"/>
              </a:rPr>
              <a:t> sentencia C-996-01</a:t>
            </a:r>
          </a:p>
          <a:p>
            <a:pPr marL="0" indent="0" algn="just">
              <a:spcBef>
                <a:spcPct val="0"/>
              </a:spcBef>
              <a:buFontTx/>
              <a:buNone/>
            </a:pPr>
            <a:endParaRPr lang="es-ES" sz="1800" dirty="0">
              <a:latin typeface="Arial" pitchFamily="34" charset="0"/>
              <a:cs typeface="Arial" pitchFamily="34" charset="0"/>
            </a:endParaRPr>
          </a:p>
          <a:p>
            <a:pPr algn="just"/>
            <a:r>
              <a:rPr lang="es-ES" sz="1800" dirty="0">
                <a:latin typeface="Arial" pitchFamily="34" charset="0"/>
                <a:cs typeface="Arial" pitchFamily="34" charset="0"/>
              </a:rPr>
              <a:t>Creada mediante el Acuerdo del Consejo Superior No.0046 del 20 de Octubre de 2000,</a:t>
            </a:r>
          </a:p>
          <a:p>
            <a:pPr algn="just"/>
            <a:r>
              <a:rPr lang="es-CO" sz="1800" dirty="0">
                <a:latin typeface="Arial" panose="020B0604020202020204" pitchFamily="34" charset="0"/>
                <a:cs typeface="Arial" panose="020B0604020202020204" pitchFamily="34" charset="0"/>
              </a:rPr>
              <a:t>Según el acuerdo 004 del 28 de Marzo de 2006 se adoptó el régimen disciplinario único .</a:t>
            </a:r>
          </a:p>
        </p:txBody>
      </p:sp>
      <p:pic>
        <p:nvPicPr>
          <p:cNvPr id="10" name="Picture 2"/>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7307208" y="1567543"/>
            <a:ext cx="3156059" cy="4558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7750629" y="2967335"/>
            <a:ext cx="2286000" cy="1410543"/>
          </a:xfrm>
          <a:prstGeom prst="rect">
            <a:avLst/>
          </a:prstGeom>
          <a:noFill/>
        </p:spPr>
        <p:txBody>
          <a:bodyPr wrap="none" lIns="91440" tIns="45720" rIns="91440" bIns="45720">
            <a:prstTxWarp prst="textPlain">
              <a:avLst/>
            </a:prstTxWarp>
            <a:spAutoFit/>
            <a:scene3d>
              <a:camera prst="perspectiveRelaxed"/>
              <a:lightRig rig="soft" dir="tl">
                <a:rot lat="0" lon="0" rev="0"/>
              </a:lightRig>
            </a:scene3d>
            <a:sp3d contourW="25400" prstMaterial="matte">
              <a:bevelT w="25400" h="55880" prst="artDeco"/>
              <a:contourClr>
                <a:schemeClr val="accent2">
                  <a:tint val="20000"/>
                </a:schemeClr>
              </a:contourClr>
            </a:sp3d>
          </a:bodyPr>
          <a:lstStyle/>
          <a:p>
            <a:pPr algn="ctr"/>
            <a:r>
              <a:rPr lang="es-ES" sz="5400" b="1" cap="none" spc="50" dirty="0" smtClean="0">
                <a:ln w="11430">
                  <a:solidFill>
                    <a:sysClr val="windowText" lastClr="000000"/>
                  </a:solidFill>
                </a:ln>
                <a:solidFill>
                  <a:schemeClr val="accent3">
                    <a:lumMod val="50000"/>
                  </a:schemeClr>
                </a:solidFill>
                <a:effectLst>
                  <a:glow rad="228600">
                    <a:schemeClr val="accent3">
                      <a:satMod val="175000"/>
                      <a:alpha val="40000"/>
                    </a:schemeClr>
                  </a:glow>
                  <a:outerShdw blurRad="76200" dist="50800" dir="5400000" algn="tl" rotWithShape="0">
                    <a:srgbClr val="000000">
                      <a:alpha val="65000"/>
                    </a:srgbClr>
                  </a:outerShdw>
                </a:effectLst>
              </a:rPr>
              <a:t>OCAD</a:t>
            </a:r>
            <a:endParaRPr lang="es-ES" sz="5400" b="1" cap="none" spc="50" dirty="0">
              <a:ln w="11430">
                <a:solidFill>
                  <a:sysClr val="windowText" lastClr="000000"/>
                </a:solidFill>
              </a:ln>
              <a:solidFill>
                <a:schemeClr val="accent3">
                  <a:lumMod val="50000"/>
                </a:schemeClr>
              </a:solidFill>
              <a:effectLst>
                <a:glow rad="228600">
                  <a:schemeClr val="accent3">
                    <a:satMod val="175000"/>
                    <a:alpha val="40000"/>
                  </a:schemeClr>
                </a:glow>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2212663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body" idx="1"/>
          </p:nvPr>
        </p:nvSpPr>
        <p:spPr/>
        <p:txBody>
          <a:bodyPr/>
          <a:lstStyle/>
          <a:p>
            <a:r>
              <a:rPr lang="es-ES" dirty="0">
                <a:solidFill>
                  <a:srgbClr val="996633"/>
                </a:solidFill>
                <a:cs typeface="Arial" pitchFamily="34" charset="0"/>
              </a:rPr>
              <a:t>Fines de la investigación disciplinaria </a:t>
            </a:r>
          </a:p>
          <a:p>
            <a:endParaRPr lang="es-CO" dirty="0"/>
          </a:p>
        </p:txBody>
      </p:sp>
      <p:sp>
        <p:nvSpPr>
          <p:cNvPr id="4" name="3 Marcador de contenido"/>
          <p:cNvSpPr>
            <a:spLocks noGrp="1"/>
          </p:cNvSpPr>
          <p:nvPr>
            <p:ph sz="half" idx="2"/>
          </p:nvPr>
        </p:nvSpPr>
        <p:spPr/>
        <p:txBody>
          <a:bodyPr>
            <a:normAutofit lnSpcReduction="10000"/>
          </a:bodyPr>
          <a:lstStyle/>
          <a:p>
            <a:pPr algn="just"/>
            <a:r>
              <a:rPr lang="es-ES" dirty="0">
                <a:cs typeface="Arial" pitchFamily="34" charset="0"/>
              </a:rPr>
              <a:t>Verificar la ocurrencia de la conducta.</a:t>
            </a:r>
          </a:p>
          <a:p>
            <a:pPr algn="just"/>
            <a:r>
              <a:rPr lang="es-ES" dirty="0">
                <a:cs typeface="Arial" pitchFamily="34" charset="0"/>
              </a:rPr>
              <a:t>Determinar si es constitutiva de falta disciplinaria</a:t>
            </a:r>
          </a:p>
          <a:p>
            <a:pPr algn="just"/>
            <a:r>
              <a:rPr lang="es-ES" dirty="0">
                <a:cs typeface="Arial" pitchFamily="34" charset="0"/>
              </a:rPr>
              <a:t>El perjuicio causado a la administración pública .</a:t>
            </a:r>
          </a:p>
          <a:p>
            <a:pPr algn="just"/>
            <a:r>
              <a:rPr lang="es-ES" dirty="0">
                <a:cs typeface="Arial" pitchFamily="34" charset="0"/>
              </a:rPr>
              <a:t>La responsabilidad disciplinaria del investigado</a:t>
            </a:r>
          </a:p>
          <a:p>
            <a:pPr algn="just"/>
            <a:r>
              <a:rPr lang="es-ES" dirty="0">
                <a:cs typeface="Arial" pitchFamily="34" charset="0"/>
              </a:rPr>
              <a:t>Esclarecer los motivos determinantes, las circunstancias de tiempo modo y lugar en el que se cometió la falta</a:t>
            </a:r>
            <a:r>
              <a:rPr lang="es-ES" dirty="0" smtClean="0">
                <a:cs typeface="Arial" pitchFamily="34" charset="0"/>
              </a:rPr>
              <a:t>;</a:t>
            </a:r>
            <a:endParaRPr lang="es-ES" dirty="0">
              <a:cs typeface="Arial" pitchFamily="34" charset="0"/>
            </a:endParaRPr>
          </a:p>
        </p:txBody>
      </p:sp>
      <p:sp>
        <p:nvSpPr>
          <p:cNvPr id="5" name="4 Marcador de texto"/>
          <p:cNvSpPr>
            <a:spLocks noGrp="1"/>
          </p:cNvSpPr>
          <p:nvPr>
            <p:ph type="body" sz="quarter" idx="3"/>
          </p:nvPr>
        </p:nvSpPr>
        <p:spPr/>
        <p:txBody>
          <a:bodyPr>
            <a:normAutofit fontScale="92500" lnSpcReduction="20000"/>
          </a:bodyPr>
          <a:lstStyle/>
          <a:p>
            <a:r>
              <a:rPr lang="es-ES" dirty="0">
                <a:solidFill>
                  <a:srgbClr val="996633"/>
                </a:solidFill>
                <a:cs typeface="Arial" pitchFamily="34" charset="0"/>
              </a:rPr>
              <a:t>Requisitos de Procedibilidad para poder ordenar la apertura de la investigación </a:t>
            </a:r>
          </a:p>
          <a:p>
            <a:endParaRPr lang="es-CO" dirty="0"/>
          </a:p>
        </p:txBody>
      </p:sp>
      <p:sp>
        <p:nvSpPr>
          <p:cNvPr id="6" name="5 Marcador de contenido"/>
          <p:cNvSpPr>
            <a:spLocks noGrp="1"/>
          </p:cNvSpPr>
          <p:nvPr>
            <p:ph sz="quarter" idx="4"/>
          </p:nvPr>
        </p:nvSpPr>
        <p:spPr/>
        <p:txBody>
          <a:bodyPr>
            <a:normAutofit fontScale="85000" lnSpcReduction="10000"/>
          </a:bodyPr>
          <a:lstStyle/>
          <a:p>
            <a:pPr algn="just"/>
            <a:r>
              <a:rPr lang="es-ES" dirty="0">
                <a:cs typeface="Arial" pitchFamily="34" charset="0"/>
              </a:rPr>
              <a:t>La identidad del posible autor y autores; </a:t>
            </a:r>
          </a:p>
          <a:p>
            <a:pPr algn="just"/>
            <a:r>
              <a:rPr lang="es-ES" dirty="0">
                <a:cs typeface="Arial" pitchFamily="34" charset="0"/>
              </a:rPr>
              <a:t>La relación de pruebas cuya práctica se ordena;</a:t>
            </a:r>
          </a:p>
          <a:p>
            <a:pPr algn="just"/>
            <a:r>
              <a:rPr lang="es-ES" dirty="0">
                <a:cs typeface="Arial" pitchFamily="34" charset="0"/>
              </a:rPr>
              <a:t>La orden de incorporar a la actuación los antecedentes disciplinarios del investigado, una certificación de la entidad a la cual el servidor público esté o hubiera estado vinculado, una constancia sobre el sueldo devengado para la época de la realización de la conducta y su última dirección conocida.</a:t>
            </a:r>
          </a:p>
          <a:p>
            <a:pPr algn="just"/>
            <a:r>
              <a:rPr lang="es-ES" dirty="0">
                <a:cs typeface="Arial" pitchFamily="34" charset="0"/>
              </a:rPr>
              <a:t> La orden de informar y comunicar esta decisión, de conformidad a lo señalado en el código. </a:t>
            </a:r>
          </a:p>
          <a:p>
            <a:endParaRPr lang="es-CO" dirty="0"/>
          </a:p>
        </p:txBody>
      </p:sp>
    </p:spTree>
    <p:extLst>
      <p:ext uri="{BB962C8B-B14F-4D97-AF65-F5344CB8AC3E}">
        <p14:creationId xmlns:p14="http://schemas.microsoft.com/office/powerpoint/2010/main" val="1963338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609441" y="555171"/>
            <a:ext cx="5385514" cy="5570992"/>
          </a:xfrm>
        </p:spPr>
        <p:txBody>
          <a:bodyPr>
            <a:normAutofit fontScale="77500" lnSpcReduction="20000"/>
          </a:bodyPr>
          <a:lstStyle/>
          <a:p>
            <a:pPr marL="0" indent="0" algn="just">
              <a:spcBef>
                <a:spcPct val="0"/>
              </a:spcBef>
              <a:buNone/>
            </a:pPr>
            <a:r>
              <a:rPr lang="es-ES" b="1" dirty="0" smtClean="0">
                <a:solidFill>
                  <a:schemeClr val="tx1">
                    <a:lumMod val="75000"/>
                    <a:lumOff val="25000"/>
                  </a:schemeClr>
                </a:solidFill>
                <a:latin typeface="Arial" panose="020B0604020202020204" pitchFamily="34" charset="0"/>
                <a:cs typeface="Arial" panose="020B0604020202020204" pitchFamily="34" charset="0"/>
              </a:rPr>
              <a:t>¿QUIÉNES </a:t>
            </a:r>
            <a:r>
              <a:rPr lang="es-ES" b="1" dirty="0">
                <a:solidFill>
                  <a:schemeClr val="tx1">
                    <a:lumMod val="75000"/>
                    <a:lumOff val="25000"/>
                  </a:schemeClr>
                </a:solidFill>
                <a:latin typeface="Arial" panose="020B0604020202020204" pitchFamily="34" charset="0"/>
                <a:cs typeface="Arial" panose="020B0604020202020204" pitchFamily="34" charset="0"/>
              </a:rPr>
              <a:t>SON LOS SUJETOS DISCIPLINABLES? </a:t>
            </a:r>
          </a:p>
          <a:p>
            <a:pPr marL="0" indent="0" algn="just">
              <a:spcBef>
                <a:spcPct val="0"/>
              </a:spcBef>
              <a:buNone/>
            </a:pPr>
            <a:endParaRPr lang="es-CO" b="1" dirty="0" smtClean="0">
              <a:solidFill>
                <a:schemeClr val="tx1">
                  <a:lumMod val="75000"/>
                  <a:lumOff val="25000"/>
                </a:schemeClr>
              </a:solidFill>
              <a:latin typeface="Arial" panose="020B0604020202020204" pitchFamily="34" charset="0"/>
              <a:cs typeface="Arial" panose="020B0604020202020204" pitchFamily="34" charset="0"/>
            </a:endParaRPr>
          </a:p>
          <a:p>
            <a:pPr marL="0" indent="0" algn="just">
              <a:spcBef>
                <a:spcPct val="0"/>
              </a:spcBef>
              <a:buNone/>
            </a:pPr>
            <a:endParaRPr lang="es-CO" b="1" dirty="0">
              <a:solidFill>
                <a:schemeClr val="tx1">
                  <a:lumMod val="75000"/>
                  <a:lumOff val="25000"/>
                </a:schemeClr>
              </a:solidFill>
              <a:latin typeface="Arial" panose="020B0604020202020204" pitchFamily="34" charset="0"/>
              <a:cs typeface="Arial" panose="020B0604020202020204" pitchFamily="34" charset="0"/>
            </a:endParaRPr>
          </a:p>
          <a:p>
            <a:pPr marL="0" indent="0" algn="just">
              <a:spcBef>
                <a:spcPct val="0"/>
              </a:spcBef>
              <a:buNone/>
            </a:pPr>
            <a:r>
              <a:rPr lang="es-CO" b="1" dirty="0" smtClean="0">
                <a:solidFill>
                  <a:schemeClr val="tx1">
                    <a:lumMod val="75000"/>
                    <a:lumOff val="25000"/>
                  </a:schemeClr>
                </a:solidFill>
                <a:latin typeface="Arial" panose="020B0604020202020204" pitchFamily="34" charset="0"/>
                <a:cs typeface="Arial" panose="020B0604020202020204" pitchFamily="34" charset="0"/>
              </a:rPr>
              <a:t>Según </a:t>
            </a:r>
            <a:r>
              <a:rPr lang="es-CO" b="1" dirty="0">
                <a:solidFill>
                  <a:schemeClr val="tx1">
                    <a:lumMod val="75000"/>
                    <a:lumOff val="25000"/>
                  </a:schemeClr>
                </a:solidFill>
                <a:latin typeface="Arial" panose="020B0604020202020204" pitchFamily="34" charset="0"/>
                <a:cs typeface="Arial" panose="020B0604020202020204" pitchFamily="34" charset="0"/>
              </a:rPr>
              <a:t>el Artículo 25. </a:t>
            </a:r>
            <a:r>
              <a:rPr lang="es-CO" b="1" i="1" dirty="0">
                <a:solidFill>
                  <a:schemeClr val="tx1">
                    <a:lumMod val="75000"/>
                    <a:lumOff val="25000"/>
                  </a:schemeClr>
                </a:solidFill>
                <a:latin typeface="Arial" panose="020B0604020202020204" pitchFamily="34" charset="0"/>
                <a:cs typeface="Arial" panose="020B0604020202020204" pitchFamily="34" charset="0"/>
              </a:rPr>
              <a:t>Destinatarios de la ley disciplinaria</a:t>
            </a:r>
            <a:r>
              <a:rPr lang="es-CO" b="1" dirty="0">
                <a:solidFill>
                  <a:schemeClr val="tx1">
                    <a:lumMod val="75000"/>
                    <a:lumOff val="25000"/>
                  </a:schemeClr>
                </a:solidFill>
                <a:latin typeface="Arial" panose="020B0604020202020204" pitchFamily="34" charset="0"/>
                <a:cs typeface="Arial" panose="020B0604020202020204" pitchFamily="34" charset="0"/>
              </a:rPr>
              <a:t>. Son destinatarios de la ley disciplinaria </a:t>
            </a:r>
            <a:r>
              <a:rPr lang="es-CO" b="1" u="sng" dirty="0">
                <a:solidFill>
                  <a:schemeClr val="tx1">
                    <a:lumMod val="75000"/>
                    <a:lumOff val="25000"/>
                  </a:schemeClr>
                </a:solidFill>
                <a:latin typeface="Arial" panose="020B0604020202020204" pitchFamily="34" charset="0"/>
                <a:cs typeface="Arial" panose="020B0604020202020204" pitchFamily="34" charset="0"/>
              </a:rPr>
              <a:t>los servidores públicos </a:t>
            </a:r>
            <a:r>
              <a:rPr lang="es-CO" b="1" dirty="0">
                <a:solidFill>
                  <a:schemeClr val="tx1">
                    <a:lumMod val="75000"/>
                    <a:lumOff val="25000"/>
                  </a:schemeClr>
                </a:solidFill>
                <a:latin typeface="Arial" panose="020B0604020202020204" pitchFamily="34" charset="0"/>
                <a:cs typeface="Arial" panose="020B0604020202020204" pitchFamily="34" charset="0"/>
              </a:rPr>
              <a:t>aunque se encuentren retirados del servicio y </a:t>
            </a:r>
            <a:r>
              <a:rPr lang="es-CO" b="1" u="sng" dirty="0">
                <a:solidFill>
                  <a:schemeClr val="tx1">
                    <a:lumMod val="75000"/>
                    <a:lumOff val="25000"/>
                  </a:schemeClr>
                </a:solidFill>
                <a:latin typeface="Arial" panose="020B0604020202020204" pitchFamily="34" charset="0"/>
                <a:cs typeface="Arial" panose="020B0604020202020204" pitchFamily="34" charset="0"/>
              </a:rPr>
              <a:t>los particulares </a:t>
            </a:r>
            <a:r>
              <a:rPr lang="es-CO" b="1" dirty="0">
                <a:solidFill>
                  <a:schemeClr val="tx1">
                    <a:lumMod val="75000"/>
                    <a:lumOff val="25000"/>
                  </a:schemeClr>
                </a:solidFill>
                <a:latin typeface="Arial" panose="020B0604020202020204" pitchFamily="34" charset="0"/>
                <a:cs typeface="Arial" panose="020B0604020202020204" pitchFamily="34" charset="0"/>
              </a:rPr>
              <a:t>contemplados en el artículo 53 del Libro Tercero de este código.</a:t>
            </a:r>
          </a:p>
          <a:p>
            <a:pPr algn="just">
              <a:spcBef>
                <a:spcPct val="0"/>
              </a:spcBef>
            </a:pPr>
            <a:endParaRPr lang="es-CO" b="1" dirty="0">
              <a:solidFill>
                <a:schemeClr val="tx1">
                  <a:lumMod val="75000"/>
                  <a:lumOff val="25000"/>
                </a:schemeClr>
              </a:solidFill>
              <a:latin typeface="Arial" panose="020B0604020202020204" pitchFamily="34" charset="0"/>
              <a:cs typeface="Arial" panose="020B0604020202020204" pitchFamily="34" charset="0"/>
            </a:endParaRPr>
          </a:p>
          <a:p>
            <a:pPr marL="68580" indent="0">
              <a:buNone/>
            </a:pPr>
            <a:r>
              <a:rPr lang="es-CO" b="1" dirty="0" smtClean="0">
                <a:solidFill>
                  <a:schemeClr val="tx1">
                    <a:lumMod val="75000"/>
                    <a:lumOff val="25000"/>
                  </a:schemeClr>
                </a:solidFill>
                <a:latin typeface="Arial" panose="020B0604020202020204" pitchFamily="34" charset="0"/>
                <a:cs typeface="Arial" panose="020B0604020202020204" pitchFamily="34" charset="0"/>
              </a:rPr>
              <a:t>¿QUIÉNES SON LOS SERVIDORES PÚBLICOS?</a:t>
            </a:r>
            <a:endParaRPr lang="es-CO" b="1" dirty="0">
              <a:solidFill>
                <a:schemeClr val="tx1">
                  <a:lumMod val="75000"/>
                  <a:lumOff val="25000"/>
                </a:schemeClr>
              </a:solidFill>
              <a:latin typeface="Arial" panose="020B0604020202020204" pitchFamily="34" charset="0"/>
              <a:cs typeface="Arial" panose="020B0604020202020204" pitchFamily="34" charset="0"/>
            </a:endParaRPr>
          </a:p>
          <a:p>
            <a:pPr marL="68580" indent="0" algn="just">
              <a:buNone/>
            </a:pPr>
            <a:r>
              <a:rPr lang="es-CO" b="1" dirty="0">
                <a:solidFill>
                  <a:schemeClr val="tx1">
                    <a:lumMod val="75000"/>
                    <a:lumOff val="25000"/>
                  </a:schemeClr>
                </a:solidFill>
                <a:latin typeface="Arial" panose="020B0604020202020204" pitchFamily="34" charset="0"/>
                <a:cs typeface="Arial" panose="020B0604020202020204" pitchFamily="34" charset="0"/>
              </a:rPr>
              <a:t>Los servidores públicos son las personas que prestan sus servicios al Estado, a la administración pública. Según el artículo 123 de  la Constitución de 1991," </a:t>
            </a:r>
            <a:r>
              <a:rPr lang="es-CO" b="1" u="sng" dirty="0">
                <a:solidFill>
                  <a:schemeClr val="tx1">
                    <a:lumMod val="75000"/>
                    <a:lumOff val="25000"/>
                  </a:schemeClr>
                </a:solidFill>
                <a:latin typeface="Arial" panose="020B0604020202020204" pitchFamily="34" charset="0"/>
                <a:cs typeface="Arial" panose="020B0604020202020204" pitchFamily="34" charset="0"/>
              </a:rPr>
              <a:t>los servidores públicos son los miembros de las corporaciones públicas, lo empleados y trabajadores del Estado y de sus entidades descentralizadas territorialmente y por servicios".</a:t>
            </a:r>
          </a:p>
          <a:p>
            <a:endParaRPr lang="es-CO" dirty="0"/>
          </a:p>
        </p:txBody>
      </p:sp>
      <p:pic>
        <p:nvPicPr>
          <p:cNvPr id="1028" name="Picture 4" descr="http://www.uniquindio.edu.co/publicaciones/info/uniquindio/media/img7648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9460" y="636360"/>
            <a:ext cx="4561568" cy="4095750"/>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6389459" y="4779059"/>
            <a:ext cx="4561569" cy="646331"/>
          </a:xfrm>
          <a:prstGeom prst="rect">
            <a:avLst/>
          </a:prstGeom>
        </p:spPr>
        <p:txBody>
          <a:bodyPr wrap="square">
            <a:spAutoFit/>
          </a:bodyPr>
          <a:lstStyle/>
          <a:p>
            <a:r>
              <a:rPr lang="es-CO" dirty="0"/>
              <a:t>http://www.uniquindio.edu.co/publicaciones/info/uniquindio/media/img76486.jpg</a:t>
            </a:r>
          </a:p>
        </p:txBody>
      </p:sp>
    </p:spTree>
    <p:extLst>
      <p:ext uri="{BB962C8B-B14F-4D97-AF65-F5344CB8AC3E}">
        <p14:creationId xmlns:p14="http://schemas.microsoft.com/office/powerpoint/2010/main" val="2809169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609441" y="511629"/>
            <a:ext cx="5385514" cy="5614534"/>
          </a:xfrm>
        </p:spPr>
        <p:txBody>
          <a:bodyPr>
            <a:normAutofit fontScale="62500" lnSpcReduction="20000"/>
          </a:bodyPr>
          <a:lstStyle/>
          <a:p>
            <a:pPr marL="68580" indent="0">
              <a:buNone/>
            </a:pPr>
            <a:r>
              <a:rPr lang="es-CO" b="1" dirty="0"/>
              <a:t>Son servidores públicos los docentes de la Universidad?</a:t>
            </a:r>
          </a:p>
          <a:p>
            <a:pPr marL="68580" indent="0" algn="just">
              <a:buNone/>
            </a:pPr>
            <a:endParaRPr lang="es-CO" dirty="0" smtClean="0"/>
          </a:p>
          <a:p>
            <a:pPr marL="68580" indent="0" algn="just">
              <a:buNone/>
            </a:pPr>
            <a:r>
              <a:rPr lang="es-CO" dirty="0" smtClean="0"/>
              <a:t>Sí</a:t>
            </a:r>
            <a:r>
              <a:rPr lang="es-CO" dirty="0"/>
              <a:t>.  Por lo tanto, le son aplicables las disposiciones disciplinarias que hay sobre la materia.</a:t>
            </a:r>
          </a:p>
          <a:p>
            <a:pPr marL="68580" indent="0" algn="just">
              <a:buNone/>
            </a:pPr>
            <a:endParaRPr lang="es-CO" b="1" dirty="0"/>
          </a:p>
          <a:p>
            <a:pPr marL="68580" indent="0" algn="just">
              <a:buNone/>
            </a:pPr>
            <a:r>
              <a:rPr lang="es-CO" b="1" dirty="0"/>
              <a:t>Son los profesores de cátedra y ocasionales empleados públicos</a:t>
            </a:r>
            <a:r>
              <a:rPr lang="es-CO" b="1" dirty="0" smtClean="0"/>
              <a:t>?</a:t>
            </a:r>
          </a:p>
          <a:p>
            <a:pPr marL="68580" indent="0" algn="just">
              <a:buNone/>
            </a:pPr>
            <a:endParaRPr lang="es-CO" b="1" dirty="0"/>
          </a:p>
          <a:p>
            <a:pPr marL="68580" indent="0" algn="just">
              <a:buNone/>
            </a:pPr>
            <a:r>
              <a:rPr lang="es-CO" dirty="0" smtClean="0"/>
              <a:t>Ley 30 de 1992. Artículo </a:t>
            </a:r>
            <a:r>
              <a:rPr lang="es-CO" dirty="0"/>
              <a:t>73. Los profesores de cátedra </a:t>
            </a:r>
            <a:r>
              <a:rPr lang="es-CO" u="sng" dirty="0"/>
              <a:t>no son empleados públicos </a:t>
            </a:r>
            <a:r>
              <a:rPr lang="es-CO" dirty="0"/>
              <a:t>ni trabajadores oficiales; son contratistas y su vinculación a la entidad se hará mediante contrato de prestación de servicios, el cual se celebrará por períodos académicos. </a:t>
            </a:r>
            <a:endParaRPr lang="es-CO" b="1" dirty="0"/>
          </a:p>
          <a:p>
            <a:pPr marL="68580" indent="0" algn="just">
              <a:buNone/>
            </a:pPr>
            <a:r>
              <a:rPr lang="es-CO" dirty="0"/>
              <a:t>Artículo 74. Serán profesores ocasionales aquellos que con dedicación de tiempo completo o de medio tiempo, sean requeridos transitoriamente por la entidad para un período inferior a un año. </a:t>
            </a:r>
            <a:r>
              <a:rPr lang="es-CO" u="sng" dirty="0"/>
              <a:t>Los docentes ocasionales no son empleados públicos</a:t>
            </a:r>
            <a:r>
              <a:rPr lang="es-CO" dirty="0"/>
              <a:t> ni trabajadores oficiales, sus servicios serán reconocidos mediante resolución y no gozarán del régimen prestacional previsto para estos últimos. </a:t>
            </a:r>
          </a:p>
          <a:p>
            <a:pPr marL="68580" indent="0" algn="just">
              <a:buNone/>
            </a:pPr>
            <a:endParaRPr lang="es-CO" b="1" dirty="0" smtClean="0"/>
          </a:p>
          <a:p>
            <a:pPr marL="68580" indent="0" algn="just">
              <a:buNone/>
            </a:pPr>
            <a:r>
              <a:rPr lang="es-CO" b="1" dirty="0" smtClean="0"/>
              <a:t>Es </a:t>
            </a:r>
            <a:r>
              <a:rPr lang="es-CO" b="1" dirty="0"/>
              <a:t>decir, </a:t>
            </a:r>
            <a:r>
              <a:rPr lang="es-CO" b="1" dirty="0" smtClean="0"/>
              <a:t>según la Ley </a:t>
            </a:r>
            <a:r>
              <a:rPr lang="es-CO" b="1" dirty="0"/>
              <a:t>no son empleados públicos </a:t>
            </a:r>
            <a:r>
              <a:rPr lang="es-CO" b="1" dirty="0" smtClean="0"/>
              <a:t>son contratistas y   mas responden disciplinariamente como particulares que ejercen funciones públicas (articulo 53 Ley 734 de 2002) .</a:t>
            </a:r>
            <a:endParaRPr lang="es-CO" b="1" dirty="0">
              <a:solidFill>
                <a:schemeClr val="tx1">
                  <a:lumMod val="75000"/>
                  <a:lumOff val="25000"/>
                </a:schemeClr>
              </a:solidFill>
              <a:latin typeface="Arial" panose="020B0604020202020204" pitchFamily="34" charset="0"/>
              <a:cs typeface="Arial" panose="020B0604020202020204" pitchFamily="34" charset="0"/>
            </a:endParaRPr>
          </a:p>
          <a:p>
            <a:pPr marL="68580" indent="0" algn="just">
              <a:buNone/>
            </a:pPr>
            <a:endParaRPr lang="es-CO" b="1"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1170" y="685800"/>
            <a:ext cx="4397829" cy="32725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6 Rectángulo"/>
          <p:cNvSpPr/>
          <p:nvPr/>
        </p:nvSpPr>
        <p:spPr>
          <a:xfrm>
            <a:off x="6651170" y="4074664"/>
            <a:ext cx="4397829" cy="646331"/>
          </a:xfrm>
          <a:prstGeom prst="rect">
            <a:avLst/>
          </a:prstGeom>
        </p:spPr>
        <p:txBody>
          <a:bodyPr wrap="square">
            <a:spAutoFit/>
          </a:bodyPr>
          <a:lstStyle/>
          <a:p>
            <a:r>
              <a:rPr lang="es-CO" dirty="0"/>
              <a:t>http://www.mineducacion.gov.co/cvn/1665/articles-345118_foto_g.jpg</a:t>
            </a:r>
          </a:p>
        </p:txBody>
      </p:sp>
    </p:spTree>
    <p:extLst>
      <p:ext uri="{BB962C8B-B14F-4D97-AF65-F5344CB8AC3E}">
        <p14:creationId xmlns:p14="http://schemas.microsoft.com/office/powerpoint/2010/main" val="877006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a:xfrm>
            <a:off x="609441" y="492353"/>
            <a:ext cx="10969943" cy="1143000"/>
          </a:xfrm>
        </p:spPr>
        <p:txBody>
          <a:bodyPr>
            <a:normAutofit fontScale="90000"/>
          </a:bodyPr>
          <a:lstStyle/>
          <a:p>
            <a:r>
              <a:rPr lang="es-CO" b="1" dirty="0" smtClean="0"/>
              <a:t/>
            </a:r>
            <a:br>
              <a:rPr lang="es-CO" b="1" dirty="0" smtClean="0"/>
            </a:br>
            <a:r>
              <a:rPr lang="es-CO" b="1" dirty="0"/>
              <a:t/>
            </a:r>
            <a:br>
              <a:rPr lang="es-CO" b="1" dirty="0"/>
            </a:br>
            <a:r>
              <a:rPr lang="es-CO" b="1" dirty="0" smtClean="0"/>
              <a:t/>
            </a:r>
            <a:br>
              <a:rPr lang="es-CO" b="1" dirty="0" smtClean="0"/>
            </a:br>
            <a:r>
              <a:rPr lang="es-CO" b="1" dirty="0" smtClean="0"/>
              <a:t>Que </a:t>
            </a:r>
            <a:r>
              <a:rPr lang="es-CO" b="1" dirty="0"/>
              <a:t>quiere decir lo anterior?  </a:t>
            </a:r>
            <a:br>
              <a:rPr lang="es-CO" b="1" dirty="0"/>
            </a:br>
            <a:r>
              <a:rPr lang="es-CO" b="1" dirty="0"/>
              <a:t/>
            </a:r>
            <a:br>
              <a:rPr lang="es-CO" b="1" dirty="0"/>
            </a:br>
            <a:endParaRPr lang="es-CO" dirty="0"/>
          </a:p>
        </p:txBody>
      </p:sp>
      <p:sp>
        <p:nvSpPr>
          <p:cNvPr id="8" name="7 Marcador de contenido"/>
          <p:cNvSpPr>
            <a:spLocks noGrp="1"/>
          </p:cNvSpPr>
          <p:nvPr>
            <p:ph idx="1"/>
          </p:nvPr>
        </p:nvSpPr>
        <p:spPr/>
        <p:txBody>
          <a:bodyPr>
            <a:normAutofit fontScale="47500" lnSpcReduction="20000"/>
          </a:bodyPr>
          <a:lstStyle/>
          <a:p>
            <a:pPr marL="68580" indent="0" algn="just">
              <a:buNone/>
            </a:pPr>
            <a:endParaRPr lang="es-CO" dirty="0"/>
          </a:p>
          <a:p>
            <a:pPr marL="68580" indent="0" algn="just">
              <a:buNone/>
            </a:pPr>
            <a:r>
              <a:rPr lang="es-CO" dirty="0"/>
              <a:t>Según </a:t>
            </a:r>
            <a:r>
              <a:rPr lang="es-CO" dirty="0" smtClean="0"/>
              <a:t>la </a:t>
            </a:r>
            <a:r>
              <a:rPr lang="es-CO" dirty="0"/>
              <a:t>honorable Corte Constitucional  (C-006 de 1996) </a:t>
            </a:r>
            <a:r>
              <a:rPr lang="es-CO" b="1" dirty="0"/>
              <a:t>los docentes </a:t>
            </a:r>
            <a:r>
              <a:rPr lang="es-CO" dirty="0"/>
              <a:t>catedráticos y ocasionales</a:t>
            </a:r>
            <a:r>
              <a:rPr lang="es-CO" b="1" dirty="0"/>
              <a:t>, “…</a:t>
            </a:r>
            <a:r>
              <a:rPr lang="es-CO" b="1" i="1" dirty="0"/>
              <a:t>se encuentran vinculados a la administración en condiciones especiales y específicas, que generan en ambos casos (catedráticos y ocasionales) una relación laboral y de subordinación que impide que puedan ser considerados como personal ajeno al servicio público y por esa razón, son sujetos de los mismos derechos y obligaciones que los del personal de carrera. Sin embargo, como quiera que no puede ubicárseles en ninguna de las categorías generales y usuales que se tienen para clasificar a los servidores públicos, como empleados públicos o trabajadores oficiales, ya que su vinculación no se realiza ni por una relación legal o reglamentaria ni por contrato de trabajo, para efectos disciplinarios habría que considerarlos como particulares que ejercen función pública, conforme a la clasificación consagrada en el artículo 123 de la Constitución Política...».</a:t>
            </a:r>
            <a:endParaRPr lang="es-CO" i="1" dirty="0"/>
          </a:p>
          <a:p>
            <a:pPr marL="68580" indent="0" algn="just">
              <a:buNone/>
            </a:pPr>
            <a:r>
              <a:rPr lang="es-CO" i="1" dirty="0"/>
              <a:t>…..</a:t>
            </a:r>
          </a:p>
          <a:p>
            <a:pPr marL="68580" indent="0" algn="just">
              <a:buNone/>
            </a:pPr>
            <a:r>
              <a:rPr lang="es-ES_tradnl" i="1" dirty="0">
                <a:latin typeface="Arial" panose="020B0604020202020204" pitchFamily="34" charset="0"/>
                <a:cs typeface="Arial" panose="020B0604020202020204" pitchFamily="34" charset="0"/>
              </a:rPr>
              <a:t>“Es claro que los ‘profesores ocasionales’, al igual que los catedráticos, cumplen las mismas funciones que un profesor de planta, además deben acreditar para efectos de su vinculación similares requisitos de formación y experiencia, tiene las mismas obligaciones que los docentes empleados públicos; la diferencia con aquellos estriba en su forma de vinculación, a través de resolución, y en la temporalidad de la mismas”</a:t>
            </a:r>
            <a:endParaRPr lang="es-CO" i="1" dirty="0">
              <a:latin typeface="Arial" panose="020B0604020202020204" pitchFamily="34" charset="0"/>
              <a:cs typeface="Arial" panose="020B0604020202020204" pitchFamily="34" charset="0"/>
            </a:endParaRPr>
          </a:p>
          <a:p>
            <a:pPr marL="68580" indent="0" algn="just">
              <a:buNone/>
            </a:pPr>
            <a:endParaRPr lang="es-CO" dirty="0"/>
          </a:p>
          <a:p>
            <a:pPr marL="68580" indent="0" algn="just">
              <a:buNone/>
            </a:pPr>
            <a:r>
              <a:rPr lang="es-ES_tradnl" dirty="0"/>
              <a:t>Es decir para efectos disciplinarios se les considera </a:t>
            </a:r>
            <a:r>
              <a:rPr lang="es-ES_tradnl" u="sng" dirty="0"/>
              <a:t>como particulares que ejercen función pública,</a:t>
            </a:r>
            <a:r>
              <a:rPr lang="es-ES_tradnl" dirty="0"/>
              <a:t> conforme a la clasificación consagrada en el artículo 123 de la Constitución Política y por lo tanto, le son aplicables las disposiciones de la Ley 734 de 2002.</a:t>
            </a:r>
            <a:endParaRPr lang="es-CO" dirty="0"/>
          </a:p>
          <a:p>
            <a:endParaRPr lang="es-CO" dirty="0"/>
          </a:p>
        </p:txBody>
      </p:sp>
    </p:spTree>
    <p:extLst>
      <p:ext uri="{BB962C8B-B14F-4D97-AF65-F5344CB8AC3E}">
        <p14:creationId xmlns:p14="http://schemas.microsoft.com/office/powerpoint/2010/main" val="2232328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09441" y="348343"/>
            <a:ext cx="10969943" cy="5777821"/>
          </a:xfrm>
        </p:spPr>
        <p:txBody>
          <a:bodyPr/>
          <a:lstStyle/>
          <a:p>
            <a:r>
              <a:rPr lang="es-CO" b="1" dirty="0" smtClean="0"/>
              <a:t>¿Qué </a:t>
            </a:r>
            <a:r>
              <a:rPr lang="es-CO" b="1" dirty="0"/>
              <a:t>es una falta </a:t>
            </a:r>
            <a:r>
              <a:rPr lang="es-CO" b="1" dirty="0" smtClean="0"/>
              <a:t>disciplinaria?.</a:t>
            </a:r>
          </a:p>
          <a:p>
            <a:pPr marL="0" indent="0">
              <a:buNone/>
            </a:pPr>
            <a:endParaRPr lang="es-CO" dirty="0" smtClean="0"/>
          </a:p>
          <a:p>
            <a:pPr marL="0" indent="0" algn="just">
              <a:buNone/>
            </a:pPr>
            <a:r>
              <a:rPr lang="es-CO" dirty="0" smtClean="0"/>
              <a:t>Se </a:t>
            </a:r>
            <a:r>
              <a:rPr lang="es-CO" dirty="0"/>
              <a:t>entiende como toda violación a las prohibiciones, deberes, al régimen de inhabilidades, incompatibilidades, conflictos de intereses y abuso o extralimitación en el ejercicio de los derechos y funciones, salvo las amparadas en las causales de exclusión de responsabilidad contempladas en el Artículo 28 de Código Disciplinario Único (fuerza mayor, caso fortuito, estricto cumplimiento de un deber legal, insuperable coacción ajena o miedo insuperable).</a:t>
            </a:r>
            <a:endParaRPr lang="es-ES_tradnl" dirty="0"/>
          </a:p>
          <a:p>
            <a:endParaRPr lang="es-CO" dirty="0"/>
          </a:p>
        </p:txBody>
      </p:sp>
    </p:spTree>
    <p:extLst>
      <p:ext uri="{BB962C8B-B14F-4D97-AF65-F5344CB8AC3E}">
        <p14:creationId xmlns:p14="http://schemas.microsoft.com/office/powerpoint/2010/main" val="39236848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¿Cómo inicia una acción disciplinaria?</a:t>
            </a:r>
          </a:p>
        </p:txBody>
      </p:sp>
      <p:sp>
        <p:nvSpPr>
          <p:cNvPr id="3" name="2 Marcador de contenido"/>
          <p:cNvSpPr>
            <a:spLocks noGrp="1"/>
          </p:cNvSpPr>
          <p:nvPr>
            <p:ph idx="1"/>
          </p:nvPr>
        </p:nvSpPr>
        <p:spPr/>
        <p:txBody>
          <a:bodyPr>
            <a:normAutofit fontScale="47500" lnSpcReduction="20000"/>
          </a:bodyPr>
          <a:lstStyle/>
          <a:p>
            <a:pPr marL="285750" indent="-285750" algn="just">
              <a:buFont typeface="Arial" panose="020B0604020202020204" pitchFamily="34" charset="0"/>
              <a:buChar char="•"/>
              <a:defRPr/>
            </a:pPr>
            <a:r>
              <a:rPr lang="es-CO" dirty="0">
                <a:latin typeface="Arial" charset="0"/>
              </a:rPr>
              <a:t>De manera oficiosa, </a:t>
            </a:r>
          </a:p>
          <a:p>
            <a:pPr marL="285750" indent="-285750" algn="just">
              <a:buFont typeface="Arial" panose="020B0604020202020204" pitchFamily="34" charset="0"/>
              <a:buChar char="•"/>
              <a:defRPr/>
            </a:pPr>
            <a:r>
              <a:rPr lang="es-CO" dirty="0">
                <a:latin typeface="Arial" charset="0"/>
              </a:rPr>
              <a:t>por queja, </a:t>
            </a:r>
          </a:p>
          <a:p>
            <a:pPr marL="285750" indent="-285750" algn="just">
              <a:buFont typeface="Arial" panose="020B0604020202020204" pitchFamily="34" charset="0"/>
              <a:buChar char="•"/>
              <a:defRPr/>
            </a:pPr>
            <a:r>
              <a:rPr lang="es-CO" dirty="0">
                <a:latin typeface="Arial" charset="0"/>
              </a:rPr>
              <a:t>por información de servidor público o </a:t>
            </a:r>
          </a:p>
          <a:p>
            <a:pPr marL="285750" indent="-285750" algn="just">
              <a:buFont typeface="Arial" panose="020B0604020202020204" pitchFamily="34" charset="0"/>
              <a:buChar char="•"/>
              <a:defRPr/>
            </a:pPr>
            <a:r>
              <a:rPr lang="es-CO" dirty="0">
                <a:latin typeface="Arial" charset="0"/>
              </a:rPr>
              <a:t>por otro medio que amerite credibilidad. </a:t>
            </a:r>
          </a:p>
          <a:p>
            <a:pPr marL="285750" indent="-285750" algn="just">
              <a:buFont typeface="Arial" panose="020B0604020202020204" pitchFamily="34" charset="0"/>
              <a:buChar char="•"/>
              <a:defRPr/>
            </a:pPr>
            <a:r>
              <a:rPr lang="es-CO" dirty="0">
                <a:latin typeface="Arial" charset="0"/>
              </a:rPr>
              <a:t>No procede por anónimos, a menos de que éstos contengan elementos suficientes para orientar la acción disciplinaria.</a:t>
            </a:r>
            <a:endParaRPr lang="pt-BR" dirty="0">
              <a:latin typeface="Arial" charset="0"/>
            </a:endParaRPr>
          </a:p>
          <a:p>
            <a:pPr marL="0" indent="0" algn="just">
              <a:buNone/>
            </a:pPr>
            <a:endParaRPr lang="es-CO" b="1" dirty="0" smtClean="0"/>
          </a:p>
          <a:p>
            <a:pPr marL="0" indent="0" algn="just">
              <a:buNone/>
            </a:pPr>
            <a:r>
              <a:rPr lang="es-CO" b="1" dirty="0" smtClean="0"/>
              <a:t>“Ley 734 de 2002, </a:t>
            </a:r>
            <a:r>
              <a:rPr lang="es-CO" b="1" i="1" dirty="0"/>
              <a:t>a</a:t>
            </a:r>
            <a:r>
              <a:rPr lang="es-CO" b="1" i="1" dirty="0" smtClean="0"/>
              <a:t>rtículo</a:t>
            </a:r>
            <a:r>
              <a:rPr lang="es-CO" b="1" i="1" dirty="0"/>
              <a:t>  69.</a:t>
            </a:r>
            <a:r>
              <a:rPr lang="es-CO" i="1" dirty="0"/>
              <a:t> Oficiosidad y preferencia. La acción disciplinaria se iniciará y adelantará de oficio, o por información proveniente de servidor público o de otro medio que amerite credibilidad, o por queja formulada por cualquier persona, y no procederá por anónimos, salvo en los eventos en que cumpla con los requisitos mínimos consagrados en los artículos 38 de Ley 190 de 1995 y 27 de la Ley 24 de 1992. La Procuraduría General de la Nación, previa decisión motivada del funcionario competente, de oficio o a petición del disciplinado, cuando este invoque debidamente sustentada la violación del debido proceso, podrá asumir la investigación disciplinaria iniciada por otro organismo, caso en el cual este la suspenderá y la pondrá a su disposición, dejando constancia de ello en el expediente, previa información al jefe de la entidad. Una vez avocado el conocimiento por parte de la Procuraduría, esta agotará el trámite de la actuación hasta la decisión final.</a:t>
            </a:r>
          </a:p>
          <a:p>
            <a:pPr algn="just"/>
            <a:r>
              <a:rPr lang="es-CO" i="1" dirty="0"/>
              <a:t>Los personeros tendrán competencia preferente frente a la administración distrital o municipal.</a:t>
            </a:r>
          </a:p>
          <a:p>
            <a:pPr algn="just"/>
            <a:r>
              <a:rPr lang="es-CO" i="1" dirty="0"/>
              <a:t>Las denuncias y quejas falsas o temerarias, una vez ejecutoriada la decisión que así lo reconoce, originarán responsabilidad patrimonial en contra del denunciante o quejoso exigible ante las autoridades judiciales competentes.”</a:t>
            </a:r>
            <a:r>
              <a:rPr lang="es-CO" dirty="0"/>
              <a:t> </a:t>
            </a:r>
          </a:p>
          <a:p>
            <a:endParaRPr lang="es-CO" dirty="0"/>
          </a:p>
        </p:txBody>
      </p:sp>
    </p:spTree>
    <p:extLst>
      <p:ext uri="{BB962C8B-B14F-4D97-AF65-F5344CB8AC3E}">
        <p14:creationId xmlns:p14="http://schemas.microsoft.com/office/powerpoint/2010/main" val="1830168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Marcador de texto"/>
          <p:cNvSpPr>
            <a:spLocks noGrp="1"/>
          </p:cNvSpPr>
          <p:nvPr>
            <p:ph type="body" sz="half" idx="2"/>
          </p:nvPr>
        </p:nvSpPr>
        <p:spPr>
          <a:xfrm>
            <a:off x="609442" y="1435101"/>
            <a:ext cx="4010039" cy="2668813"/>
          </a:xfrm>
        </p:spPr>
        <p:txBody>
          <a:bodyPr>
            <a:normAutofit/>
          </a:bodyPr>
          <a:lstStyle/>
          <a:p>
            <a:r>
              <a:rPr lang="es-CO" sz="4800" dirty="0"/>
              <a:t>Formato de la Queja Disciplinaria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1847" y="121557"/>
            <a:ext cx="4791075" cy="626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5538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i="1" dirty="0"/>
              <a:t>Obligatoriedad de la queja</a:t>
            </a:r>
            <a:r>
              <a:rPr lang="es-CO" dirty="0"/>
              <a:t/>
            </a:r>
            <a:br>
              <a:rPr lang="es-CO" dirty="0"/>
            </a:br>
            <a:endParaRPr lang="es-CO" dirty="0"/>
          </a:p>
        </p:txBody>
      </p:sp>
      <p:sp>
        <p:nvSpPr>
          <p:cNvPr id="3" name="2 Marcador de contenido"/>
          <p:cNvSpPr>
            <a:spLocks noGrp="1"/>
          </p:cNvSpPr>
          <p:nvPr>
            <p:ph idx="1"/>
          </p:nvPr>
        </p:nvSpPr>
        <p:spPr/>
        <p:txBody>
          <a:bodyPr>
            <a:normAutofit fontScale="40000" lnSpcReduction="20000"/>
          </a:bodyPr>
          <a:lstStyle/>
          <a:p>
            <a:pPr marL="0" indent="0">
              <a:buNone/>
            </a:pPr>
            <a:r>
              <a:rPr lang="es-CO" b="1" dirty="0"/>
              <a:t>TRAMITE DE LA </a:t>
            </a:r>
            <a:r>
              <a:rPr lang="es-CO" b="1" dirty="0" smtClean="0"/>
              <a:t>QUEJA</a:t>
            </a:r>
          </a:p>
          <a:p>
            <a:pPr marL="0" indent="0" algn="just">
              <a:buNone/>
            </a:pPr>
            <a:endParaRPr lang="es-CO" b="1" dirty="0" smtClean="0">
              <a:latin typeface="Calibri" pitchFamily="34" charset="0"/>
            </a:endParaRPr>
          </a:p>
          <a:p>
            <a:pPr marL="0" indent="0" algn="just">
              <a:buNone/>
            </a:pPr>
            <a:r>
              <a:rPr lang="es-CO" b="1" dirty="0" smtClean="0">
                <a:latin typeface="Calibri" pitchFamily="34" charset="0"/>
              </a:rPr>
              <a:t>¿En </a:t>
            </a:r>
            <a:r>
              <a:rPr lang="es-CO" b="1" dirty="0">
                <a:latin typeface="Calibri" pitchFamily="34" charset="0"/>
              </a:rPr>
              <a:t>qué consiste el </a:t>
            </a:r>
            <a:r>
              <a:rPr lang="es-CO" b="1" dirty="0" smtClean="0">
                <a:latin typeface="Calibri" pitchFamily="34" charset="0"/>
              </a:rPr>
              <a:t>trámite?</a:t>
            </a:r>
            <a:endParaRPr lang="es-CO" dirty="0">
              <a:latin typeface="Calibri" pitchFamily="34" charset="0"/>
            </a:endParaRPr>
          </a:p>
          <a:p>
            <a:pPr algn="just">
              <a:buFont typeface="Arial" pitchFamily="34" charset="0"/>
              <a:buChar char="•"/>
            </a:pPr>
            <a:endParaRPr lang="es-CO" dirty="0" smtClean="0">
              <a:latin typeface="Calibri" pitchFamily="34" charset="0"/>
            </a:endParaRPr>
          </a:p>
          <a:p>
            <a:pPr algn="just">
              <a:buFont typeface="Arial" pitchFamily="34" charset="0"/>
              <a:buChar char="•"/>
            </a:pPr>
            <a:r>
              <a:rPr lang="es-CO" dirty="0" smtClean="0">
                <a:latin typeface="Calibri" pitchFamily="34" charset="0"/>
              </a:rPr>
              <a:t>En que </a:t>
            </a:r>
            <a:r>
              <a:rPr lang="es-CO" dirty="0">
                <a:latin typeface="Calibri" pitchFamily="34" charset="0"/>
              </a:rPr>
              <a:t>la persona que tiene conocimiento sobre un comportamiento que vulnere la buena marcha de la función pública, puede activar el aparato estatal para asegurar la obediencia, la disciplina y el comportamiento ético, la moralidad y la eficiencia de los servidores públicos cuando éstos incurran en las conductas descritas en el Código Disciplinario Único.</a:t>
            </a:r>
          </a:p>
          <a:p>
            <a:pPr marL="0" indent="0" algn="just">
              <a:buNone/>
            </a:pPr>
            <a:endParaRPr lang="es-CO" b="1" dirty="0">
              <a:latin typeface="Calibri" pitchFamily="34" charset="0"/>
            </a:endParaRPr>
          </a:p>
          <a:p>
            <a:pPr marL="0" indent="0" algn="just">
              <a:buNone/>
            </a:pPr>
            <a:r>
              <a:rPr lang="es-CO" b="1" dirty="0" smtClean="0">
                <a:latin typeface="Calibri" pitchFamily="34" charset="0"/>
              </a:rPr>
              <a:t>Cuales </a:t>
            </a:r>
            <a:r>
              <a:rPr lang="es-CO" b="1" dirty="0">
                <a:latin typeface="Calibri" pitchFamily="34" charset="0"/>
              </a:rPr>
              <a:t>son los requisitos </a:t>
            </a:r>
            <a:r>
              <a:rPr lang="es-CO" b="1" dirty="0" smtClean="0">
                <a:latin typeface="Calibri" pitchFamily="34" charset="0"/>
              </a:rPr>
              <a:t>necesarios:</a:t>
            </a:r>
            <a:endParaRPr lang="es-CO" dirty="0">
              <a:latin typeface="Calibri" pitchFamily="34" charset="0"/>
            </a:endParaRPr>
          </a:p>
          <a:p>
            <a:pPr algn="just">
              <a:buFont typeface="Arial" pitchFamily="34" charset="0"/>
              <a:buChar char="•"/>
            </a:pPr>
            <a:r>
              <a:rPr lang="es-CO" dirty="0">
                <a:latin typeface="Calibri" pitchFamily="34" charset="0"/>
              </a:rPr>
              <a:t>Con el fin de evitar al máximo la dualidad de actuaciones disciplinarias, se sugiere que el ciudadano dirija una queja ante la entidad de control interno disciplinario o externo (Procuraduría y Personería), manifestando el nombre del servidor público que cometió la falta si lo conoce, el cargo y dependencia donde labora el implicado, haciendo en lo posible una descripción resumida, cronológica y detallada de los hechos que va a poner en conocimiento, tales como las circunstancias de tiempo modo y lugar y si posee, los documentos que tenga en su poder o los medios probatorios en que se pude nutrir el trámite (testigos, peritos, identificación de documentos, cosas, etc.), por último, quien interpone la queja informará sus nombres y </a:t>
            </a:r>
            <a:r>
              <a:rPr lang="es-CO" dirty="0" smtClean="0">
                <a:latin typeface="Calibri" pitchFamily="34" charset="0"/>
              </a:rPr>
              <a:t>apellido.</a:t>
            </a:r>
          </a:p>
          <a:p>
            <a:pPr algn="just">
              <a:buFont typeface="Arial" pitchFamily="34" charset="0"/>
              <a:buChar char="•"/>
            </a:pPr>
            <a:endParaRPr lang="es-CO" dirty="0" smtClean="0">
              <a:latin typeface="Calibri" pitchFamily="34" charset="0"/>
            </a:endParaRPr>
          </a:p>
          <a:p>
            <a:pPr marL="0" indent="0" algn="just">
              <a:buNone/>
            </a:pPr>
            <a:r>
              <a:rPr lang="es-CO" b="1" dirty="0" smtClean="0">
                <a:latin typeface="Calibri" pitchFamily="34" charset="0"/>
              </a:rPr>
              <a:t>Finalidad </a:t>
            </a:r>
            <a:r>
              <a:rPr lang="es-CO" b="1" dirty="0">
                <a:latin typeface="Calibri" pitchFamily="34" charset="0"/>
              </a:rPr>
              <a:t>del trámite:</a:t>
            </a:r>
            <a:endParaRPr lang="es-CO" dirty="0">
              <a:latin typeface="Calibri" pitchFamily="34" charset="0"/>
            </a:endParaRPr>
          </a:p>
          <a:p>
            <a:pPr algn="just">
              <a:buFont typeface="Arial" pitchFamily="34" charset="0"/>
              <a:buChar char="•"/>
            </a:pPr>
            <a:r>
              <a:rPr lang="es-CO" dirty="0">
                <a:latin typeface="Calibri" pitchFamily="34" charset="0"/>
              </a:rPr>
              <a:t>El trámite disciplinario busca establecer si la conducta atribuible a un servidor público merece reproche mediante la imposición de sanciones disciplinarias, lo cual difiere del trámite administrativo que busca la obtención de un pronunciamiento por parte de la administración en determinado asunto, situación ésta última que no es de competencia del operador disciplinario</a:t>
            </a:r>
            <a:r>
              <a:rPr lang="es-CO" dirty="0" smtClean="0">
                <a:latin typeface="Calibri" pitchFamily="34" charset="0"/>
              </a:rPr>
              <a:t>.</a:t>
            </a:r>
          </a:p>
          <a:p>
            <a:pPr algn="just">
              <a:buFont typeface="Arial" pitchFamily="34" charset="0"/>
              <a:buChar char="•"/>
            </a:pPr>
            <a:endParaRPr lang="es-CO" dirty="0">
              <a:latin typeface="Calibri" pitchFamily="34" charset="0"/>
            </a:endParaRPr>
          </a:p>
          <a:p>
            <a:pPr marL="0" indent="0" algn="just">
              <a:buNone/>
            </a:pPr>
            <a:r>
              <a:rPr lang="es-CO" b="1" dirty="0" smtClean="0">
                <a:latin typeface="Calibri" pitchFamily="34" charset="0"/>
              </a:rPr>
              <a:t>Ante quién interpongo </a:t>
            </a:r>
            <a:r>
              <a:rPr lang="es-CO" b="1" dirty="0">
                <a:latin typeface="Calibri" pitchFamily="34" charset="0"/>
              </a:rPr>
              <a:t>la queja</a:t>
            </a:r>
            <a:r>
              <a:rPr lang="es-CO" b="1" dirty="0" smtClean="0">
                <a:latin typeface="Calibri" pitchFamily="34" charset="0"/>
              </a:rPr>
              <a:t>:</a:t>
            </a:r>
          </a:p>
          <a:p>
            <a:pPr marL="0" indent="0" algn="just">
              <a:buNone/>
            </a:pPr>
            <a:endParaRPr lang="es-CO" dirty="0">
              <a:latin typeface="Calibri" pitchFamily="34" charset="0"/>
            </a:endParaRPr>
          </a:p>
          <a:p>
            <a:pPr algn="just">
              <a:buFont typeface="Arial" pitchFamily="34" charset="0"/>
              <a:buChar char="•"/>
            </a:pPr>
            <a:r>
              <a:rPr lang="es-CO" dirty="0">
                <a:latin typeface="Calibri" pitchFamily="34" charset="0"/>
              </a:rPr>
              <a:t>Se sugiere que el ciudadano dirija </a:t>
            </a:r>
            <a:r>
              <a:rPr lang="es-CO" dirty="0" smtClean="0">
                <a:latin typeface="Calibri" pitchFamily="34" charset="0"/>
              </a:rPr>
              <a:t>su  </a:t>
            </a:r>
            <a:r>
              <a:rPr lang="es-CO" dirty="0">
                <a:latin typeface="Calibri" pitchFamily="34" charset="0"/>
              </a:rPr>
              <a:t>queja ante la entidad de control interno disciplinario o externo (Procuraduría y Personería).</a:t>
            </a:r>
          </a:p>
          <a:p>
            <a:endParaRPr lang="es-CO" dirty="0"/>
          </a:p>
        </p:txBody>
      </p:sp>
      <p:sp>
        <p:nvSpPr>
          <p:cNvPr id="4" name="3 Marcador de texto"/>
          <p:cNvSpPr>
            <a:spLocks noGrp="1"/>
          </p:cNvSpPr>
          <p:nvPr>
            <p:ph type="body" sz="half" idx="2"/>
          </p:nvPr>
        </p:nvSpPr>
        <p:spPr/>
        <p:txBody>
          <a:bodyPr/>
          <a:lstStyle/>
          <a:p>
            <a:endParaRPr lang="es-CO" dirty="0" smtClean="0">
              <a:solidFill>
                <a:schemeClr val="accent1">
                  <a:lumMod val="50000"/>
                </a:schemeClr>
              </a:solidFill>
              <a:latin typeface="Arial" charset="0"/>
            </a:endParaRPr>
          </a:p>
          <a:p>
            <a:endParaRPr lang="es-CO" dirty="0">
              <a:solidFill>
                <a:schemeClr val="accent1">
                  <a:lumMod val="50000"/>
                </a:schemeClr>
              </a:solidFill>
              <a:latin typeface="Arial" charset="0"/>
            </a:endParaRPr>
          </a:p>
          <a:p>
            <a:endParaRPr lang="es-CO" dirty="0" smtClean="0">
              <a:solidFill>
                <a:schemeClr val="accent1">
                  <a:lumMod val="50000"/>
                </a:schemeClr>
              </a:solidFill>
              <a:latin typeface="Arial" charset="0"/>
            </a:endParaRPr>
          </a:p>
          <a:p>
            <a:endParaRPr lang="es-CO" dirty="0">
              <a:solidFill>
                <a:schemeClr val="accent1">
                  <a:lumMod val="50000"/>
                </a:schemeClr>
              </a:solidFill>
              <a:latin typeface="Arial" charset="0"/>
            </a:endParaRPr>
          </a:p>
          <a:p>
            <a:endParaRPr lang="es-CO" dirty="0" smtClean="0">
              <a:solidFill>
                <a:schemeClr val="accent1">
                  <a:lumMod val="50000"/>
                </a:schemeClr>
              </a:solidFill>
              <a:latin typeface="Arial" charset="0"/>
            </a:endParaRPr>
          </a:p>
          <a:p>
            <a:pPr algn="just"/>
            <a:r>
              <a:rPr lang="es-CO" dirty="0" smtClean="0">
                <a:latin typeface="Arial" charset="0"/>
              </a:rPr>
              <a:t>El </a:t>
            </a:r>
            <a:r>
              <a:rPr lang="es-CO" dirty="0">
                <a:latin typeface="Arial" charset="0"/>
              </a:rPr>
              <a:t>servidor público que tenga conocimiento de la ocurrencia de un hecho que constituya falta disciplinaria deberá ponerlo en conocimiento de la Oficina de Control Disciplinario Interno, suministrando toda la información y pruebas que tenga.</a:t>
            </a:r>
          </a:p>
          <a:p>
            <a:endParaRPr lang="es-CO" dirty="0"/>
          </a:p>
        </p:txBody>
      </p:sp>
    </p:spTree>
    <p:extLst>
      <p:ext uri="{BB962C8B-B14F-4D97-AF65-F5344CB8AC3E}">
        <p14:creationId xmlns:p14="http://schemas.microsoft.com/office/powerpoint/2010/main" val="3651270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097486" y="273051"/>
            <a:ext cx="4481898" cy="5853113"/>
          </a:xfrm>
        </p:spPr>
        <p:txBody>
          <a:bodyPr/>
          <a:lstStyle/>
          <a:p>
            <a:endParaRPr lang="es-CO" dirty="0" smtClean="0"/>
          </a:p>
          <a:p>
            <a:endParaRPr lang="es-CO" dirty="0"/>
          </a:p>
          <a:p>
            <a:r>
              <a:rPr lang="es-CO" dirty="0" smtClean="0"/>
              <a:t>Dolo</a:t>
            </a:r>
            <a:endParaRPr lang="es-CO" dirty="0"/>
          </a:p>
          <a:p>
            <a:endParaRPr lang="es-CO" dirty="0" smtClean="0"/>
          </a:p>
          <a:p>
            <a:pPr marL="0" indent="0">
              <a:buNone/>
            </a:pPr>
            <a:endParaRPr lang="es-CO" dirty="0"/>
          </a:p>
          <a:p>
            <a:r>
              <a:rPr lang="es-CO" dirty="0" smtClean="0"/>
              <a:t>Culpa  </a:t>
            </a:r>
            <a:endParaRPr lang="es-CO" dirty="0"/>
          </a:p>
        </p:txBody>
      </p:sp>
      <p:sp>
        <p:nvSpPr>
          <p:cNvPr id="4" name="3 Marcador de texto"/>
          <p:cNvSpPr>
            <a:spLocks noGrp="1"/>
          </p:cNvSpPr>
          <p:nvPr>
            <p:ph type="body" sz="half" idx="2"/>
          </p:nvPr>
        </p:nvSpPr>
        <p:spPr>
          <a:xfrm>
            <a:off x="609442" y="827315"/>
            <a:ext cx="6183244" cy="5298850"/>
          </a:xfrm>
        </p:spPr>
        <p:txBody>
          <a:bodyPr/>
          <a:lstStyle/>
          <a:p>
            <a:pPr algn="just"/>
            <a:endParaRPr lang="es-CO" dirty="0" smtClean="0"/>
          </a:p>
          <a:p>
            <a:pPr algn="just"/>
            <a:r>
              <a:rPr lang="es-CO" sz="1600" dirty="0" smtClean="0"/>
              <a:t>Las </a:t>
            </a:r>
            <a:r>
              <a:rPr lang="es-CO" sz="1600" dirty="0"/>
              <a:t>faltas disciplinarias solo son sancionables a título de dolo o culpa</a:t>
            </a:r>
          </a:p>
          <a:p>
            <a:pPr algn="just"/>
            <a:endParaRPr lang="es-CO" sz="1600" b="1" i="1" dirty="0" smtClean="0"/>
          </a:p>
          <a:p>
            <a:pPr algn="just"/>
            <a:r>
              <a:rPr lang="es-CO" sz="1600" b="1" i="1" dirty="0" smtClean="0"/>
              <a:t>Dolo</a:t>
            </a:r>
            <a:endParaRPr lang="es-CO" sz="1600" b="1" i="1" dirty="0"/>
          </a:p>
          <a:p>
            <a:pPr algn="just"/>
            <a:r>
              <a:rPr lang="es-CO" sz="1600" dirty="0"/>
              <a:t>El dolo se entiende como la intención maliciosa, astucia o engaño por conseguir resultados contrarios a la ley, que causen daño a la administración pública. De esta forma, si el servidor público entiende la connotación antijurídica de su acción y conscientemente genera el resultado previsto, incurre en una falta disciplinaria, dada su voluntad deliberada, a sabiendas de su ilicitud. En conclusión es la forma de incurrir en falta disciplinaria consistente en el conocimiento del servidor público de los hechos constitutivos de la infracción y a pesar de lo cual quiere su realización.</a:t>
            </a:r>
          </a:p>
          <a:p>
            <a:pPr algn="just"/>
            <a:endParaRPr lang="es-CO" sz="1600" b="1" i="1" dirty="0"/>
          </a:p>
          <a:p>
            <a:pPr algn="just"/>
            <a:r>
              <a:rPr lang="es-CO" sz="1600" b="1" i="1" dirty="0"/>
              <a:t>Culpa</a:t>
            </a:r>
          </a:p>
          <a:p>
            <a:pPr algn="just"/>
            <a:r>
              <a:rPr lang="es-CO" sz="1600" dirty="0"/>
              <a:t>La culpa está definida como imprudencia, imprevisión y falta de diligencia y cuidado en la actuación.</a:t>
            </a:r>
          </a:p>
        </p:txBody>
      </p:sp>
      <p:sp>
        <p:nvSpPr>
          <p:cNvPr id="5" name="4 CuadroTexto"/>
          <p:cNvSpPr txBox="1"/>
          <p:nvPr/>
        </p:nvSpPr>
        <p:spPr>
          <a:xfrm>
            <a:off x="707571" y="381000"/>
            <a:ext cx="5627915" cy="369332"/>
          </a:xfrm>
          <a:prstGeom prst="rect">
            <a:avLst/>
          </a:prstGeom>
          <a:noFill/>
        </p:spPr>
        <p:txBody>
          <a:bodyPr wrap="square" rtlCol="0">
            <a:spAutoFit/>
          </a:bodyPr>
          <a:lstStyle/>
          <a:p>
            <a:r>
              <a:rPr lang="es-CO" b="1" dirty="0" smtClean="0"/>
              <a:t>CALIFICACIÓN DE LAS FALTAS</a:t>
            </a:r>
            <a:endParaRPr lang="es-CO" b="1" dirty="0"/>
          </a:p>
        </p:txBody>
      </p:sp>
      <p:sp>
        <p:nvSpPr>
          <p:cNvPr id="6" name="5 Abrir llave"/>
          <p:cNvSpPr/>
          <p:nvPr/>
        </p:nvSpPr>
        <p:spPr>
          <a:xfrm>
            <a:off x="8316686" y="1186543"/>
            <a:ext cx="195943" cy="1545771"/>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CO"/>
          </a:p>
        </p:txBody>
      </p:sp>
      <p:sp>
        <p:nvSpPr>
          <p:cNvPr id="7" name="6 CuadroTexto"/>
          <p:cNvSpPr txBox="1"/>
          <p:nvPr/>
        </p:nvSpPr>
        <p:spPr>
          <a:xfrm>
            <a:off x="8512629" y="1451596"/>
            <a:ext cx="2220686" cy="1015663"/>
          </a:xfrm>
          <a:prstGeom prst="rect">
            <a:avLst/>
          </a:prstGeom>
          <a:noFill/>
        </p:spPr>
        <p:txBody>
          <a:bodyPr wrap="square" rtlCol="0">
            <a:spAutoFit/>
          </a:bodyPr>
          <a:lstStyle/>
          <a:p>
            <a:r>
              <a:rPr lang="es-CO" sz="2000" dirty="0" smtClean="0"/>
              <a:t>Intención</a:t>
            </a:r>
          </a:p>
          <a:p>
            <a:r>
              <a:rPr lang="es-CO" sz="2000" dirty="0" smtClean="0"/>
              <a:t>Conciencia</a:t>
            </a:r>
          </a:p>
          <a:p>
            <a:r>
              <a:rPr lang="es-CO" sz="2000" dirty="0" smtClean="0"/>
              <a:t>Voluntad</a:t>
            </a:r>
            <a:endParaRPr lang="es-CO" sz="2000" dirty="0"/>
          </a:p>
        </p:txBody>
      </p:sp>
      <p:sp>
        <p:nvSpPr>
          <p:cNvPr id="8" name="7 Abrir llave"/>
          <p:cNvSpPr/>
          <p:nvPr/>
        </p:nvSpPr>
        <p:spPr>
          <a:xfrm>
            <a:off x="8512629" y="3048000"/>
            <a:ext cx="337457" cy="1763486"/>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s-CO"/>
          </a:p>
        </p:txBody>
      </p:sp>
      <p:sp>
        <p:nvSpPr>
          <p:cNvPr id="9" name="8 CuadroTexto"/>
          <p:cNvSpPr txBox="1"/>
          <p:nvPr/>
        </p:nvSpPr>
        <p:spPr>
          <a:xfrm>
            <a:off x="8850086" y="3233057"/>
            <a:ext cx="2177143" cy="1477328"/>
          </a:xfrm>
          <a:prstGeom prst="rect">
            <a:avLst/>
          </a:prstGeom>
          <a:noFill/>
        </p:spPr>
        <p:txBody>
          <a:bodyPr wrap="square" rtlCol="0">
            <a:spAutoFit/>
          </a:bodyPr>
          <a:lstStyle/>
          <a:p>
            <a:r>
              <a:rPr lang="es-CO" dirty="0" smtClean="0"/>
              <a:t>Imprudencia</a:t>
            </a:r>
          </a:p>
          <a:p>
            <a:r>
              <a:rPr lang="es-CO" dirty="0" smtClean="0"/>
              <a:t>Imprevisión</a:t>
            </a:r>
          </a:p>
          <a:p>
            <a:r>
              <a:rPr lang="es-CO" dirty="0" smtClean="0"/>
              <a:t>Diligencia</a:t>
            </a:r>
          </a:p>
          <a:p>
            <a:r>
              <a:rPr lang="es-CO" dirty="0" smtClean="0"/>
              <a:t>Cuidado en la atención</a:t>
            </a:r>
            <a:endParaRPr lang="es-CO" dirty="0"/>
          </a:p>
        </p:txBody>
      </p:sp>
    </p:spTree>
    <p:extLst>
      <p:ext uri="{BB962C8B-B14F-4D97-AF65-F5344CB8AC3E}">
        <p14:creationId xmlns:p14="http://schemas.microsoft.com/office/powerpoint/2010/main" val="3364011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09442" y="273050"/>
            <a:ext cx="4844301" cy="663121"/>
          </a:xfrm>
        </p:spPr>
        <p:txBody>
          <a:bodyPr>
            <a:normAutofit fontScale="90000"/>
          </a:bodyPr>
          <a:lstStyle/>
          <a:p>
            <a:r>
              <a:rPr lang="es-ES" dirty="0" smtClean="0">
                <a:solidFill>
                  <a:srgbClr val="996600"/>
                </a:solidFill>
                <a:latin typeface="Arial" pitchFamily="34" charset="0"/>
                <a:cs typeface="Arial" pitchFamily="34" charset="0"/>
              </a:rPr>
              <a:t>¿Cuál </a:t>
            </a:r>
            <a:r>
              <a:rPr lang="es-ES" dirty="0">
                <a:solidFill>
                  <a:srgbClr val="996600"/>
                </a:solidFill>
                <a:latin typeface="Arial" pitchFamily="34" charset="0"/>
                <a:cs typeface="Arial" pitchFamily="34" charset="0"/>
              </a:rPr>
              <a:t>es el término de investigación disciplinaria ?</a:t>
            </a:r>
            <a:endParaRPr lang="es-CO" dirty="0"/>
          </a:p>
        </p:txBody>
      </p:sp>
      <p:sp>
        <p:nvSpPr>
          <p:cNvPr id="3" name="2 Marcador de contenido"/>
          <p:cNvSpPr>
            <a:spLocks noGrp="1"/>
          </p:cNvSpPr>
          <p:nvPr>
            <p:ph idx="1"/>
          </p:nvPr>
        </p:nvSpPr>
        <p:spPr>
          <a:xfrm>
            <a:off x="5725886" y="264206"/>
            <a:ext cx="5853498" cy="5853113"/>
          </a:xfrm>
        </p:spPr>
        <p:txBody>
          <a:bodyPr/>
          <a:lstStyle/>
          <a:p>
            <a:pPr marL="0" indent="0" algn="just">
              <a:buNone/>
            </a:pPr>
            <a:r>
              <a:rPr lang="es-ES" sz="1600" b="1" dirty="0">
                <a:solidFill>
                  <a:srgbClr val="996600"/>
                </a:solidFill>
                <a:latin typeface="Arial" panose="020B0604020202020204" pitchFamily="34" charset="0"/>
                <a:cs typeface="Arial" panose="020B0604020202020204" pitchFamily="34" charset="0"/>
              </a:rPr>
              <a:t>¿Cuándo procede el acto de archivo?</a:t>
            </a:r>
            <a:r>
              <a:rPr lang="es-ES" sz="1600" dirty="0">
                <a:solidFill>
                  <a:srgbClr val="996633"/>
                </a:solidFill>
                <a:latin typeface="Arial" panose="020B0604020202020204" pitchFamily="34" charset="0"/>
                <a:cs typeface="Arial" panose="020B0604020202020204" pitchFamily="34" charset="0"/>
              </a:rPr>
              <a:t> </a:t>
            </a:r>
          </a:p>
          <a:p>
            <a:pPr marL="0" indent="0" algn="just">
              <a:buNone/>
            </a:pPr>
            <a:r>
              <a:rPr lang="es-ES" sz="1600" b="1" i="1" dirty="0">
                <a:latin typeface="Arial" panose="020B0604020202020204" pitchFamily="34" charset="0"/>
                <a:cs typeface="Arial" panose="020B0604020202020204" pitchFamily="34" charset="0"/>
              </a:rPr>
              <a:t>Seis meses contados a partir de la decisión de apertura si es indagación preliminar,  doce meses a partir de la decisión de apertura si es investigación disciplinaria. (Ley 1474 de 2011</a:t>
            </a:r>
            <a:r>
              <a:rPr lang="es-ES" sz="1600" b="1" i="1" dirty="0" smtClean="0">
                <a:latin typeface="Arial" panose="020B0604020202020204" pitchFamily="34" charset="0"/>
                <a:cs typeface="Arial" panose="020B0604020202020204" pitchFamily="34" charset="0"/>
              </a:rPr>
              <a:t>).</a:t>
            </a:r>
          </a:p>
          <a:p>
            <a:endParaRPr lang="es-ES" b="1" i="1" dirty="0"/>
          </a:p>
          <a:p>
            <a:endParaRPr lang="es-CO" dirty="0"/>
          </a:p>
        </p:txBody>
      </p:sp>
      <p:sp>
        <p:nvSpPr>
          <p:cNvPr id="4" name="3 Marcador de texto"/>
          <p:cNvSpPr>
            <a:spLocks noGrp="1"/>
          </p:cNvSpPr>
          <p:nvPr>
            <p:ph type="body" sz="half" idx="2"/>
          </p:nvPr>
        </p:nvSpPr>
        <p:spPr>
          <a:xfrm>
            <a:off x="609442" y="936171"/>
            <a:ext cx="4844301" cy="5189993"/>
          </a:xfrm>
        </p:spPr>
        <p:txBody>
          <a:bodyPr>
            <a:noAutofit/>
          </a:bodyPr>
          <a:lstStyle/>
          <a:p>
            <a:endParaRPr lang="es-ES" dirty="0" smtClean="0">
              <a:latin typeface="Arial" panose="020B0604020202020204" pitchFamily="34" charset="0"/>
              <a:cs typeface="Arial" panose="020B0604020202020204" pitchFamily="34" charset="0"/>
            </a:endParaRPr>
          </a:p>
          <a:p>
            <a:r>
              <a:rPr lang="es-ES" dirty="0" smtClean="0">
                <a:latin typeface="Arial" panose="020B0604020202020204" pitchFamily="34" charset="0"/>
                <a:cs typeface="Arial" panose="020B0604020202020204" pitchFamily="34" charset="0"/>
              </a:rPr>
              <a:t>Doce </a:t>
            </a:r>
            <a:r>
              <a:rPr lang="es-ES" dirty="0">
                <a:latin typeface="Arial" panose="020B0604020202020204" pitchFamily="34" charset="0"/>
                <a:cs typeface="Arial" panose="020B0604020202020204" pitchFamily="34" charset="0"/>
              </a:rPr>
              <a:t>meses contados a partir de la decisión de apertura. Cuando se trate de faltas gravísimas será máximo dieciocho meses, éste termino podrá aumentarse hasta en una tercera parte, cuando en la misma actuación se investiguen varias faltas o a dos o más </a:t>
            </a:r>
            <a:r>
              <a:rPr lang="es-ES" dirty="0" smtClean="0">
                <a:latin typeface="Arial" panose="020B0604020202020204" pitchFamily="34" charset="0"/>
                <a:cs typeface="Arial" panose="020B0604020202020204" pitchFamily="34" charset="0"/>
              </a:rPr>
              <a:t>inculpados. (Ley </a:t>
            </a:r>
            <a:r>
              <a:rPr lang="es-ES" dirty="0">
                <a:latin typeface="Arial" panose="020B0604020202020204" pitchFamily="34" charset="0"/>
                <a:cs typeface="Arial" panose="020B0604020202020204" pitchFamily="34" charset="0"/>
              </a:rPr>
              <a:t>1474 de </a:t>
            </a:r>
            <a:r>
              <a:rPr lang="es-ES" dirty="0" smtClean="0">
                <a:latin typeface="Arial" panose="020B0604020202020204" pitchFamily="34" charset="0"/>
                <a:cs typeface="Arial" panose="020B0604020202020204" pitchFamily="34" charset="0"/>
              </a:rPr>
              <a:t>2011.)</a:t>
            </a:r>
            <a:endParaRPr lang="es-ES" dirty="0">
              <a:latin typeface="Arial" panose="020B0604020202020204" pitchFamily="34" charset="0"/>
              <a:cs typeface="Arial" panose="020B0604020202020204" pitchFamily="34" charset="0"/>
            </a:endParaRPr>
          </a:p>
          <a:p>
            <a:endParaRPr lang="es-ES" dirty="0" smtClean="0">
              <a:latin typeface="Arial" panose="020B0604020202020204" pitchFamily="34" charset="0"/>
              <a:cs typeface="Arial" panose="020B0604020202020204" pitchFamily="34" charset="0"/>
            </a:endParaRPr>
          </a:p>
          <a:p>
            <a:pPr lvl="1" algn="just"/>
            <a:r>
              <a:rPr lang="es-ES" sz="1400" dirty="0">
                <a:latin typeface="Arial" panose="020B0604020202020204" pitchFamily="34" charset="0"/>
                <a:cs typeface="Arial" panose="020B0604020202020204" pitchFamily="34" charset="0"/>
              </a:rPr>
              <a:t>Vencido el término de la investigación, el funcionario de conocimiento la evaluará y adoptará la decisión de cargos, si se reunieren los requisitos legales para ello o el archivo de las diligencias. . </a:t>
            </a:r>
          </a:p>
          <a:p>
            <a:pPr algn="just"/>
            <a:endParaRPr lang="es-ES" dirty="0">
              <a:latin typeface="Arial" panose="020B0604020202020204" pitchFamily="34" charset="0"/>
              <a:cs typeface="Arial" panose="020B0604020202020204" pitchFamily="34" charset="0"/>
            </a:endParaRPr>
          </a:p>
          <a:p>
            <a:pPr lvl="1" algn="just"/>
            <a:r>
              <a:rPr lang="es-ES" sz="1400" dirty="0">
                <a:latin typeface="Arial" panose="020B0604020202020204" pitchFamily="34" charset="0"/>
                <a:cs typeface="Arial" panose="020B0604020202020204" pitchFamily="34" charset="0"/>
              </a:rPr>
              <a:t>  Si hicieren falta pruebas que puedan modificar la situación se prorrogará la investigación hasta por la mitad del término, vencido el cual, si no ha surgido prueba que permita formular cargos, se archivará definitivamente la actuación.</a:t>
            </a:r>
            <a:endParaRPr lang="es-CO" sz="1400" dirty="0">
              <a:latin typeface="Arial" panose="020B0604020202020204" pitchFamily="34" charset="0"/>
              <a:cs typeface="Arial" panose="020B0604020202020204" pitchFamily="34" charset="0"/>
            </a:endParaRPr>
          </a:p>
        </p:txBody>
      </p:sp>
      <p:sp>
        <p:nvSpPr>
          <p:cNvPr id="5" name="Text Box 6"/>
          <p:cNvSpPr txBox="1">
            <a:spLocks noChangeArrowheads="1"/>
          </p:cNvSpPr>
          <p:nvPr/>
        </p:nvSpPr>
        <p:spPr bwMode="auto">
          <a:xfrm>
            <a:off x="6161994" y="1896269"/>
            <a:ext cx="4876120" cy="369887"/>
          </a:xfrm>
          <a:prstGeom prst="rect">
            <a:avLst/>
          </a:prstGeom>
          <a:noFill/>
          <a:ln w="2857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bg2"/>
                </a:solidFill>
                <a:latin typeface="Arial" pitchFamily="34" charset="0"/>
                <a:cs typeface="Times New Roman" pitchFamily="18" charset="0"/>
              </a:defRPr>
            </a:lvl1pPr>
            <a:lvl2pPr marL="742950" indent="-285750" eaLnBrk="0" hangingPunct="0">
              <a:defRPr>
                <a:solidFill>
                  <a:schemeClr val="bg2"/>
                </a:solidFill>
                <a:latin typeface="Arial" pitchFamily="34" charset="0"/>
                <a:cs typeface="Times New Roman" pitchFamily="18" charset="0"/>
              </a:defRPr>
            </a:lvl2pPr>
            <a:lvl3pPr marL="1143000" indent="-228600" eaLnBrk="0" hangingPunct="0">
              <a:defRPr>
                <a:solidFill>
                  <a:schemeClr val="bg2"/>
                </a:solidFill>
                <a:latin typeface="Arial" pitchFamily="34" charset="0"/>
                <a:cs typeface="Times New Roman" pitchFamily="18" charset="0"/>
              </a:defRPr>
            </a:lvl3pPr>
            <a:lvl4pPr marL="1600200" indent="-228600" eaLnBrk="0" hangingPunct="0">
              <a:defRPr>
                <a:solidFill>
                  <a:schemeClr val="bg2"/>
                </a:solidFill>
                <a:latin typeface="Arial" pitchFamily="34" charset="0"/>
                <a:cs typeface="Times New Roman" pitchFamily="18" charset="0"/>
              </a:defRPr>
            </a:lvl4pPr>
            <a:lvl5pPr marL="2057400" indent="-228600" eaLnBrk="0" hangingPunct="0">
              <a:defRPr>
                <a:solidFill>
                  <a:schemeClr val="bg2"/>
                </a:solidFill>
                <a:latin typeface="Arial" pitchFamily="34" charset="0"/>
                <a:cs typeface="Times New Roman" pitchFamily="18" charset="0"/>
              </a:defRPr>
            </a:lvl5pPr>
            <a:lvl6pPr marL="25146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6pPr>
            <a:lvl7pPr marL="29718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7pPr>
            <a:lvl8pPr marL="34290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8pPr>
            <a:lvl9pPr marL="38862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9pPr>
          </a:lstStyle>
          <a:p>
            <a:pPr algn="ctr" eaLnBrk="1" hangingPunct="1">
              <a:spcBef>
                <a:spcPct val="50000"/>
              </a:spcBef>
              <a:buClrTx/>
              <a:buFontTx/>
              <a:buNone/>
            </a:pPr>
            <a:r>
              <a:rPr lang="es-ES">
                <a:solidFill>
                  <a:schemeClr val="tx1"/>
                </a:solidFill>
              </a:rPr>
              <a:t>El hecho no existió ..</a:t>
            </a:r>
          </a:p>
        </p:txBody>
      </p:sp>
      <p:sp>
        <p:nvSpPr>
          <p:cNvPr id="6" name="Text Box 7"/>
          <p:cNvSpPr txBox="1">
            <a:spLocks noChangeArrowheads="1"/>
          </p:cNvSpPr>
          <p:nvPr/>
        </p:nvSpPr>
        <p:spPr bwMode="auto">
          <a:xfrm>
            <a:off x="6161994" y="2587398"/>
            <a:ext cx="4876120" cy="646331"/>
          </a:xfrm>
          <a:prstGeom prst="rect">
            <a:avLst/>
          </a:prstGeom>
          <a:noFill/>
          <a:ln w="28575"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bg2"/>
                </a:solidFill>
                <a:latin typeface="Arial" pitchFamily="34" charset="0"/>
                <a:cs typeface="Times New Roman" pitchFamily="18" charset="0"/>
              </a:defRPr>
            </a:lvl1pPr>
            <a:lvl2pPr marL="742950" indent="-285750" eaLnBrk="0" hangingPunct="0">
              <a:defRPr>
                <a:solidFill>
                  <a:schemeClr val="bg2"/>
                </a:solidFill>
                <a:latin typeface="Arial" pitchFamily="34" charset="0"/>
                <a:cs typeface="Times New Roman" pitchFamily="18" charset="0"/>
              </a:defRPr>
            </a:lvl2pPr>
            <a:lvl3pPr marL="1143000" indent="-228600" eaLnBrk="0" hangingPunct="0">
              <a:defRPr>
                <a:solidFill>
                  <a:schemeClr val="bg2"/>
                </a:solidFill>
                <a:latin typeface="Arial" pitchFamily="34" charset="0"/>
                <a:cs typeface="Times New Roman" pitchFamily="18" charset="0"/>
              </a:defRPr>
            </a:lvl3pPr>
            <a:lvl4pPr marL="1600200" indent="-228600" eaLnBrk="0" hangingPunct="0">
              <a:defRPr>
                <a:solidFill>
                  <a:schemeClr val="bg2"/>
                </a:solidFill>
                <a:latin typeface="Arial" pitchFamily="34" charset="0"/>
                <a:cs typeface="Times New Roman" pitchFamily="18" charset="0"/>
              </a:defRPr>
            </a:lvl4pPr>
            <a:lvl5pPr marL="2057400" indent="-228600" eaLnBrk="0" hangingPunct="0">
              <a:defRPr>
                <a:solidFill>
                  <a:schemeClr val="bg2"/>
                </a:solidFill>
                <a:latin typeface="Arial" pitchFamily="34" charset="0"/>
                <a:cs typeface="Times New Roman" pitchFamily="18" charset="0"/>
              </a:defRPr>
            </a:lvl5pPr>
            <a:lvl6pPr marL="25146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6pPr>
            <a:lvl7pPr marL="29718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7pPr>
            <a:lvl8pPr marL="34290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8pPr>
            <a:lvl9pPr marL="38862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9pPr>
          </a:lstStyle>
          <a:p>
            <a:pPr algn="ctr" eaLnBrk="1" hangingPunct="1">
              <a:spcBef>
                <a:spcPct val="50000"/>
              </a:spcBef>
              <a:buClrTx/>
              <a:buFontTx/>
              <a:buNone/>
            </a:pPr>
            <a:r>
              <a:rPr lang="es-ES">
                <a:solidFill>
                  <a:schemeClr val="tx1"/>
                </a:solidFill>
              </a:rPr>
              <a:t>El hecho no es constitutivo de falta disciplinaria ..</a:t>
            </a:r>
          </a:p>
        </p:txBody>
      </p:sp>
      <p:sp>
        <p:nvSpPr>
          <p:cNvPr id="7" name="Text Box 8"/>
          <p:cNvSpPr txBox="1">
            <a:spLocks noChangeArrowheads="1"/>
          </p:cNvSpPr>
          <p:nvPr/>
        </p:nvSpPr>
        <p:spPr bwMode="auto">
          <a:xfrm>
            <a:off x="6161994" y="3382038"/>
            <a:ext cx="4876120" cy="669925"/>
          </a:xfrm>
          <a:prstGeom prst="rect">
            <a:avLst/>
          </a:prstGeom>
          <a:noFill/>
          <a:ln w="28575"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bg2"/>
                </a:solidFill>
                <a:latin typeface="Arial" pitchFamily="34" charset="0"/>
                <a:cs typeface="Times New Roman" pitchFamily="18" charset="0"/>
              </a:defRPr>
            </a:lvl1pPr>
            <a:lvl2pPr marL="742950" indent="-285750" eaLnBrk="0" hangingPunct="0">
              <a:defRPr>
                <a:solidFill>
                  <a:schemeClr val="bg2"/>
                </a:solidFill>
                <a:latin typeface="Arial" pitchFamily="34" charset="0"/>
                <a:cs typeface="Times New Roman" pitchFamily="18" charset="0"/>
              </a:defRPr>
            </a:lvl2pPr>
            <a:lvl3pPr marL="1143000" indent="-228600" eaLnBrk="0" hangingPunct="0">
              <a:defRPr>
                <a:solidFill>
                  <a:schemeClr val="bg2"/>
                </a:solidFill>
                <a:latin typeface="Arial" pitchFamily="34" charset="0"/>
                <a:cs typeface="Times New Roman" pitchFamily="18" charset="0"/>
              </a:defRPr>
            </a:lvl3pPr>
            <a:lvl4pPr marL="1600200" indent="-228600" eaLnBrk="0" hangingPunct="0">
              <a:defRPr>
                <a:solidFill>
                  <a:schemeClr val="bg2"/>
                </a:solidFill>
                <a:latin typeface="Arial" pitchFamily="34" charset="0"/>
                <a:cs typeface="Times New Roman" pitchFamily="18" charset="0"/>
              </a:defRPr>
            </a:lvl4pPr>
            <a:lvl5pPr marL="2057400" indent="-228600" eaLnBrk="0" hangingPunct="0">
              <a:defRPr>
                <a:solidFill>
                  <a:schemeClr val="bg2"/>
                </a:solidFill>
                <a:latin typeface="Arial" pitchFamily="34" charset="0"/>
                <a:cs typeface="Times New Roman" pitchFamily="18" charset="0"/>
              </a:defRPr>
            </a:lvl5pPr>
            <a:lvl6pPr marL="25146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6pPr>
            <a:lvl7pPr marL="29718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7pPr>
            <a:lvl8pPr marL="34290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8pPr>
            <a:lvl9pPr marL="38862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9pPr>
          </a:lstStyle>
          <a:p>
            <a:pPr algn="ctr" eaLnBrk="1" hangingPunct="1">
              <a:spcBef>
                <a:spcPct val="50000"/>
              </a:spcBef>
              <a:buClrTx/>
              <a:buFontTx/>
              <a:buNone/>
            </a:pPr>
            <a:r>
              <a:rPr lang="es-ES">
                <a:solidFill>
                  <a:schemeClr val="tx1"/>
                </a:solidFill>
              </a:rPr>
              <a:t>Que se actuó bajo una causal excluyente de responsabilidad </a:t>
            </a:r>
          </a:p>
        </p:txBody>
      </p:sp>
      <p:sp>
        <p:nvSpPr>
          <p:cNvPr id="8" name="Text Box 10"/>
          <p:cNvSpPr txBox="1">
            <a:spLocks noChangeArrowheads="1"/>
          </p:cNvSpPr>
          <p:nvPr/>
        </p:nvSpPr>
        <p:spPr bwMode="auto">
          <a:xfrm>
            <a:off x="6161994" y="4369619"/>
            <a:ext cx="4876120" cy="923330"/>
          </a:xfrm>
          <a:prstGeom prst="rect">
            <a:avLst/>
          </a:prstGeom>
          <a:noFill/>
          <a:ln w="28575" algn="ctr">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bg2"/>
                </a:solidFill>
                <a:latin typeface="Arial" pitchFamily="34" charset="0"/>
                <a:cs typeface="Times New Roman" pitchFamily="18" charset="0"/>
              </a:defRPr>
            </a:lvl1pPr>
            <a:lvl2pPr marL="742950" indent="-285750" eaLnBrk="0" hangingPunct="0">
              <a:defRPr>
                <a:solidFill>
                  <a:schemeClr val="bg2"/>
                </a:solidFill>
                <a:latin typeface="Arial" pitchFamily="34" charset="0"/>
                <a:cs typeface="Times New Roman" pitchFamily="18" charset="0"/>
              </a:defRPr>
            </a:lvl2pPr>
            <a:lvl3pPr marL="1143000" indent="-228600" eaLnBrk="0" hangingPunct="0">
              <a:defRPr>
                <a:solidFill>
                  <a:schemeClr val="bg2"/>
                </a:solidFill>
                <a:latin typeface="Arial" pitchFamily="34" charset="0"/>
                <a:cs typeface="Times New Roman" pitchFamily="18" charset="0"/>
              </a:defRPr>
            </a:lvl3pPr>
            <a:lvl4pPr marL="1600200" indent="-228600" eaLnBrk="0" hangingPunct="0">
              <a:defRPr>
                <a:solidFill>
                  <a:schemeClr val="bg2"/>
                </a:solidFill>
                <a:latin typeface="Arial" pitchFamily="34" charset="0"/>
                <a:cs typeface="Times New Roman" pitchFamily="18" charset="0"/>
              </a:defRPr>
            </a:lvl4pPr>
            <a:lvl5pPr marL="2057400" indent="-228600" eaLnBrk="0" hangingPunct="0">
              <a:defRPr>
                <a:solidFill>
                  <a:schemeClr val="bg2"/>
                </a:solidFill>
                <a:latin typeface="Arial" pitchFamily="34" charset="0"/>
                <a:cs typeface="Times New Roman" pitchFamily="18" charset="0"/>
              </a:defRPr>
            </a:lvl5pPr>
            <a:lvl6pPr marL="25146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6pPr>
            <a:lvl7pPr marL="29718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7pPr>
            <a:lvl8pPr marL="34290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8pPr>
            <a:lvl9pPr marL="3886200" indent="-228600" eaLnBrk="0" fontAlgn="base" hangingPunct="0">
              <a:spcBef>
                <a:spcPct val="20000"/>
              </a:spcBef>
              <a:spcAft>
                <a:spcPct val="0"/>
              </a:spcAft>
              <a:buClr>
                <a:schemeClr val="hlink"/>
              </a:buClr>
              <a:buFont typeface="Wingdings" pitchFamily="2" charset="2"/>
              <a:buChar char="§"/>
              <a:defRPr>
                <a:solidFill>
                  <a:schemeClr val="bg2"/>
                </a:solidFill>
                <a:latin typeface="Arial" pitchFamily="34" charset="0"/>
                <a:cs typeface="Times New Roman" pitchFamily="18" charset="0"/>
              </a:defRPr>
            </a:lvl9pPr>
          </a:lstStyle>
          <a:p>
            <a:pPr algn="ctr" eaLnBrk="1" hangingPunct="1">
              <a:spcBef>
                <a:spcPct val="50000"/>
              </a:spcBef>
              <a:buClrTx/>
              <a:buFontTx/>
              <a:buNone/>
            </a:pPr>
            <a:r>
              <a:rPr lang="es-ES" dirty="0">
                <a:solidFill>
                  <a:schemeClr val="tx1"/>
                </a:solidFill>
              </a:rPr>
              <a:t>La acción no haya podido iniciarse o proseguirse porque haya operado la prescripción de la misma. </a:t>
            </a:r>
          </a:p>
        </p:txBody>
      </p:sp>
    </p:spTree>
    <p:extLst>
      <p:ext uri="{BB962C8B-B14F-4D97-AF65-F5344CB8AC3E}">
        <p14:creationId xmlns:p14="http://schemas.microsoft.com/office/powerpoint/2010/main" val="15634988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a:xfrm>
            <a:off x="609441" y="544287"/>
            <a:ext cx="10969943" cy="5581878"/>
          </a:xfrm>
        </p:spPr>
        <p:txBody>
          <a:bodyPr>
            <a:normAutofit fontScale="77500" lnSpcReduction="20000"/>
          </a:bodyPr>
          <a:lstStyle/>
          <a:p>
            <a:pPr marL="0" indent="0">
              <a:buNone/>
            </a:pPr>
            <a:r>
              <a:rPr lang="es-ES" b="1" dirty="0">
                <a:solidFill>
                  <a:srgbClr val="996633"/>
                </a:solidFill>
                <a:latin typeface="Arial" pitchFamily="34" charset="0"/>
                <a:cs typeface="Arial" pitchFamily="34" charset="0"/>
              </a:rPr>
              <a:t>¿</a:t>
            </a:r>
            <a:r>
              <a:rPr lang="es-ES" b="1" dirty="0" smtClean="0">
                <a:solidFill>
                  <a:srgbClr val="996633"/>
                </a:solidFill>
                <a:latin typeface="Arial" pitchFamily="34" charset="0"/>
                <a:cs typeface="Arial" pitchFamily="34" charset="0"/>
              </a:rPr>
              <a:t>Cuándo </a:t>
            </a:r>
            <a:r>
              <a:rPr lang="es-ES" b="1" dirty="0">
                <a:solidFill>
                  <a:srgbClr val="996633"/>
                </a:solidFill>
                <a:latin typeface="Arial" pitchFamily="34" charset="0"/>
                <a:cs typeface="Arial" pitchFamily="34" charset="0"/>
              </a:rPr>
              <a:t>se extingue la </a:t>
            </a:r>
            <a:r>
              <a:rPr lang="es-ES" b="1" dirty="0" smtClean="0">
                <a:solidFill>
                  <a:srgbClr val="996633"/>
                </a:solidFill>
                <a:latin typeface="Arial" pitchFamily="34" charset="0"/>
                <a:cs typeface="Arial" pitchFamily="34" charset="0"/>
              </a:rPr>
              <a:t>Acción Disciplinaria?</a:t>
            </a:r>
            <a:r>
              <a:rPr lang="es-ES" dirty="0" smtClean="0">
                <a:solidFill>
                  <a:srgbClr val="996633"/>
                </a:solidFill>
                <a:latin typeface="Arial" pitchFamily="34" charset="0"/>
                <a:cs typeface="Arial" pitchFamily="34" charset="0"/>
              </a:rPr>
              <a:t> </a:t>
            </a:r>
          </a:p>
          <a:p>
            <a:pPr marL="0" indent="0">
              <a:buNone/>
            </a:pPr>
            <a:endParaRPr lang="es-ES" b="1" dirty="0" smtClean="0">
              <a:cs typeface="Arial" pitchFamily="34" charset="0"/>
            </a:endParaRPr>
          </a:p>
          <a:p>
            <a:pPr marL="0" indent="0">
              <a:buNone/>
            </a:pPr>
            <a:r>
              <a:rPr lang="es-ES" b="1" dirty="0" smtClean="0">
                <a:cs typeface="Arial" pitchFamily="34" charset="0"/>
              </a:rPr>
              <a:t>Muerte </a:t>
            </a:r>
            <a:r>
              <a:rPr lang="es-ES" b="1" dirty="0">
                <a:cs typeface="Arial" pitchFamily="34" charset="0"/>
              </a:rPr>
              <a:t>del Investigado</a:t>
            </a:r>
            <a:r>
              <a:rPr lang="es-ES" dirty="0">
                <a:cs typeface="Arial" pitchFamily="34" charset="0"/>
              </a:rPr>
              <a:t>. Por que la acción disciplinaria es personal, al no existir el sujeto activo de la infracción, no tiene razón de ser el procedimiento. </a:t>
            </a:r>
            <a:endParaRPr lang="es-ES" dirty="0" smtClean="0">
              <a:cs typeface="Arial" pitchFamily="34" charset="0"/>
            </a:endParaRPr>
          </a:p>
          <a:p>
            <a:pPr marL="0" indent="0">
              <a:buNone/>
            </a:pPr>
            <a:endParaRPr lang="es-ES" b="1" dirty="0" smtClean="0">
              <a:cs typeface="Arial" pitchFamily="34" charset="0"/>
            </a:endParaRPr>
          </a:p>
          <a:p>
            <a:pPr marL="0" indent="0">
              <a:buNone/>
            </a:pPr>
            <a:r>
              <a:rPr lang="es-ES" b="1" dirty="0" smtClean="0">
                <a:cs typeface="Arial" pitchFamily="34" charset="0"/>
              </a:rPr>
              <a:t>Prescripción</a:t>
            </a:r>
            <a:r>
              <a:rPr lang="es-ES" dirty="0">
                <a:cs typeface="Arial" pitchFamily="34" charset="0"/>
              </a:rPr>
              <a:t>. Consiste en la extinción de la acción por el paso del tiempo sin que esta se inicie. * La ley señala que la acción prescribe en cinco años, contados para las faltas instantáneas desde el día de su consumación y para las de carácter permanente o continuado desde la realización del último acto </a:t>
            </a:r>
            <a:r>
              <a:rPr lang="es-ES" dirty="0" smtClean="0">
                <a:cs typeface="Arial" pitchFamily="34" charset="0"/>
              </a:rPr>
              <a:t>.</a:t>
            </a:r>
          </a:p>
          <a:p>
            <a:pPr marL="0" indent="0">
              <a:buNone/>
            </a:pPr>
            <a:endParaRPr lang="es-ES" b="1" dirty="0" smtClean="0">
              <a:solidFill>
                <a:srgbClr val="996633"/>
              </a:solidFill>
              <a:cs typeface="Arial" pitchFamily="34" charset="0"/>
            </a:endParaRPr>
          </a:p>
          <a:p>
            <a:pPr marL="0" indent="0">
              <a:buNone/>
            </a:pPr>
            <a:r>
              <a:rPr lang="es-ES" b="1" dirty="0" smtClean="0">
                <a:solidFill>
                  <a:srgbClr val="996633"/>
                </a:solidFill>
                <a:cs typeface="Arial" pitchFamily="34" charset="0"/>
              </a:rPr>
              <a:t>¿En </a:t>
            </a:r>
            <a:r>
              <a:rPr lang="es-ES" b="1" dirty="0">
                <a:solidFill>
                  <a:srgbClr val="996633"/>
                </a:solidFill>
                <a:cs typeface="Arial" pitchFamily="34" charset="0"/>
              </a:rPr>
              <a:t>qué consiste el Desistimiento de la </a:t>
            </a:r>
            <a:r>
              <a:rPr lang="es-ES" b="1" dirty="0" smtClean="0">
                <a:solidFill>
                  <a:srgbClr val="996633"/>
                </a:solidFill>
                <a:cs typeface="Arial" pitchFamily="34" charset="0"/>
              </a:rPr>
              <a:t>prescripción?</a:t>
            </a:r>
          </a:p>
          <a:p>
            <a:pPr marL="0" indent="0">
              <a:buNone/>
            </a:pPr>
            <a:r>
              <a:rPr lang="es-ES" dirty="0">
                <a:cs typeface="Arial" pitchFamily="34" charset="0"/>
              </a:rPr>
              <a:t>Es la manifestación de voluntad, por la cual el denunciante pide la suspensión de la acción disciplinaria que por él inició. En el derecho disciplinario no existe esta figura, es decir, que aunque el denunciante manifieste que no está interesado en continuar con el proceso disciplinario, éste continuará. </a:t>
            </a:r>
          </a:p>
          <a:p>
            <a:pPr marL="0" indent="0">
              <a:buNone/>
            </a:pPr>
            <a:endParaRPr lang="es-ES" dirty="0">
              <a:cs typeface="Arial" pitchFamily="34" charset="0"/>
            </a:endParaRPr>
          </a:p>
          <a:p>
            <a:pPr marL="0" indent="0">
              <a:buNone/>
            </a:pPr>
            <a:endParaRPr lang="es-ES" dirty="0">
              <a:cs typeface="Arial" pitchFamily="34" charset="0"/>
            </a:endParaRPr>
          </a:p>
          <a:p>
            <a:pPr marL="0" indent="0">
              <a:buNone/>
            </a:pPr>
            <a:endParaRPr lang="es-CO" dirty="0"/>
          </a:p>
        </p:txBody>
      </p:sp>
    </p:spTree>
    <p:extLst>
      <p:ext uri="{BB962C8B-B14F-4D97-AF65-F5344CB8AC3E}">
        <p14:creationId xmlns:p14="http://schemas.microsoft.com/office/powerpoint/2010/main" val="3612973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defRPr/>
            </a:pPr>
            <a:r>
              <a:rPr lang="es-ES" dirty="0">
                <a:solidFill>
                  <a:srgbClr val="006600"/>
                </a:solidFill>
              </a:rPr>
              <a:t>DERECHOS Y DEBERES </a:t>
            </a:r>
            <a:br>
              <a:rPr lang="es-ES" dirty="0">
                <a:solidFill>
                  <a:srgbClr val="006600"/>
                </a:solidFill>
              </a:rPr>
            </a:br>
            <a:r>
              <a:rPr lang="es-ES" dirty="0">
                <a:solidFill>
                  <a:srgbClr val="006600"/>
                </a:solidFill>
              </a:rPr>
              <a:t>DEL PERSONAL DOCENTE</a:t>
            </a:r>
            <a:br>
              <a:rPr lang="es-ES" dirty="0">
                <a:solidFill>
                  <a:srgbClr val="006600"/>
                </a:solidFill>
              </a:rPr>
            </a:br>
            <a:endParaRPr lang="es-CO" dirty="0"/>
          </a:p>
        </p:txBody>
      </p:sp>
      <p:sp>
        <p:nvSpPr>
          <p:cNvPr id="3" name="2 Marcador de contenido"/>
          <p:cNvSpPr>
            <a:spLocks noGrp="1"/>
          </p:cNvSpPr>
          <p:nvPr>
            <p:ph idx="1"/>
          </p:nvPr>
        </p:nvSpPr>
        <p:spPr>
          <a:xfrm>
            <a:off x="6063343" y="252186"/>
            <a:ext cx="5570470" cy="5853113"/>
          </a:xfrm>
        </p:spPr>
        <p:txBody>
          <a:bodyPr>
            <a:normAutofit fontScale="40000" lnSpcReduction="20000"/>
          </a:bodyPr>
          <a:lstStyle/>
          <a:p>
            <a:pPr marL="0" indent="0">
              <a:buNone/>
            </a:pPr>
            <a:r>
              <a:rPr lang="es-CO" u="sng" dirty="0" smtClean="0">
                <a:solidFill>
                  <a:srgbClr val="0D672C"/>
                </a:solidFill>
              </a:rPr>
              <a:t>Deberes</a:t>
            </a:r>
          </a:p>
          <a:p>
            <a:pPr marL="68580" indent="0" algn="just">
              <a:buNone/>
            </a:pPr>
            <a:r>
              <a:rPr lang="es-CO" dirty="0"/>
              <a:t>El capitulo II del estatuto docente establece</a:t>
            </a:r>
          </a:p>
          <a:p>
            <a:pPr marL="68580" indent="0" algn="just">
              <a:buNone/>
            </a:pPr>
            <a:r>
              <a:rPr lang="es-CO" dirty="0"/>
              <a:t>“ARTÍCULO 64: Son deberes del personal docente:</a:t>
            </a:r>
          </a:p>
          <a:p>
            <a:pPr marL="68580" indent="0" algn="just">
              <a:buNone/>
            </a:pPr>
            <a:r>
              <a:rPr lang="es-CO" dirty="0"/>
              <a:t>a. Cumplir las obligaciones que se deriven de este Estatuto, la Constitución</a:t>
            </a:r>
          </a:p>
          <a:p>
            <a:pPr marL="68580" indent="0" algn="just">
              <a:buNone/>
            </a:pPr>
            <a:r>
              <a:rPr lang="es-CO" dirty="0"/>
              <a:t>Política, las leyes y demás normas de la institución.</a:t>
            </a:r>
          </a:p>
          <a:p>
            <a:pPr marL="68580" indent="0" algn="just">
              <a:buNone/>
            </a:pPr>
            <a:r>
              <a:rPr lang="es-CO" dirty="0"/>
              <a:t>b. Desempeñar las funciones que le sean asignadas y reglamentadas por las</a:t>
            </a:r>
          </a:p>
          <a:p>
            <a:pPr marL="68580" indent="0" algn="just">
              <a:buNone/>
            </a:pPr>
            <a:r>
              <a:rPr lang="es-CO" dirty="0"/>
              <a:t>unidades docentes, Investigativas y de extensión; en el sitio que la Universidad lo necesite.</a:t>
            </a:r>
          </a:p>
          <a:p>
            <a:pPr marL="68580" indent="0" algn="just">
              <a:buNone/>
            </a:pPr>
            <a:r>
              <a:rPr lang="es-CO" dirty="0"/>
              <a:t>c. Cumplir con responsabilidad y eficiencia la jornada laboral, el horario de trabajo y las funciones a su cargo.</a:t>
            </a:r>
          </a:p>
          <a:p>
            <a:pPr marL="68580" indent="0" algn="just">
              <a:buNone/>
            </a:pPr>
            <a:r>
              <a:rPr lang="es-CO" dirty="0"/>
              <a:t>d. Pertenecer a los diferentes Comités y colaborar con las actividades</a:t>
            </a:r>
          </a:p>
          <a:p>
            <a:pPr marL="68580" indent="0" algn="just">
              <a:buNone/>
            </a:pPr>
            <a:r>
              <a:rPr lang="es-CO" dirty="0"/>
              <a:t>programadas por éstos. </a:t>
            </a:r>
          </a:p>
          <a:p>
            <a:pPr marL="68580" indent="0" algn="just">
              <a:buNone/>
            </a:pPr>
            <a:r>
              <a:rPr lang="es-CO" dirty="0"/>
              <a:t>e. Realizar las evaluaciones de las asignaturas a su cargo y comunicar</a:t>
            </a:r>
          </a:p>
          <a:p>
            <a:pPr marL="68580" indent="0" algn="just">
              <a:buNone/>
            </a:pPr>
            <a:r>
              <a:rPr lang="es-CO" dirty="0"/>
              <a:t>oportunamente los resultados a los estudiantes. </a:t>
            </a:r>
          </a:p>
          <a:p>
            <a:pPr marL="68580" indent="0" algn="just">
              <a:buNone/>
            </a:pPr>
            <a:r>
              <a:rPr lang="es-CO" dirty="0"/>
              <a:t>f. Dedicar tiempo para entrevistas y asesorías académicas con los estudiantes.”</a:t>
            </a:r>
          </a:p>
          <a:p>
            <a:pPr marL="68580" indent="0">
              <a:buNone/>
            </a:pPr>
            <a:endParaRPr lang="es-CO" sz="1800" dirty="0"/>
          </a:p>
          <a:p>
            <a:pPr marL="68580" indent="0" algn="just">
              <a:buNone/>
            </a:pPr>
            <a:r>
              <a:rPr lang="es-CO" dirty="0"/>
              <a:t>“g. Colaborar y asistir cuando sea requeridos para la realización de entrevistas y pruebas de admisión y demás pruebas académicas de la Universidad, en jornada laboral.</a:t>
            </a:r>
          </a:p>
          <a:p>
            <a:pPr marL="68580" indent="0" algn="just">
              <a:buNone/>
            </a:pPr>
            <a:r>
              <a:rPr lang="es-CO" dirty="0"/>
              <a:t>h. Participar en extensión a la comunidad mediante conferencias, trabajos de campo, etc., según programación.</a:t>
            </a:r>
          </a:p>
          <a:p>
            <a:pPr marL="68580" indent="0" algn="just">
              <a:buNone/>
            </a:pPr>
            <a:r>
              <a:rPr lang="es-CO" dirty="0"/>
              <a:t>i. Participar en los cursos y seminarios de actualización programados por la universidad, en su respectiva especialidad.</a:t>
            </a:r>
          </a:p>
          <a:p>
            <a:pPr marL="68580" indent="0" algn="just">
              <a:buNone/>
            </a:pPr>
            <a:r>
              <a:rPr lang="es-CO" dirty="0"/>
              <a:t>j. Responder por la conservación de los documentos, materiales y bienes confiados a su guarda o administración, siempre que la Universidad proporcione la seguridad necesaria.</a:t>
            </a:r>
          </a:p>
          <a:p>
            <a:pPr marL="68580" indent="0" algn="just">
              <a:buNone/>
            </a:pPr>
            <a:r>
              <a:rPr lang="es-CO" dirty="0"/>
              <a:t>k. Hacer parte de los jurados, consejos y comités de carácter permanente y transitorio que se creen en la Universidad.</a:t>
            </a:r>
          </a:p>
          <a:p>
            <a:pPr marL="68580" indent="0" algn="just">
              <a:buNone/>
            </a:pPr>
            <a:r>
              <a:rPr lang="es-CO" dirty="0"/>
              <a:t>l. Elaborar los informes escritos que le sean previamente solicitados por el jefe inmediato o el respectivo decano.”</a:t>
            </a:r>
          </a:p>
          <a:p>
            <a:endParaRPr lang="es-CO" dirty="0"/>
          </a:p>
        </p:txBody>
      </p:sp>
      <p:sp>
        <p:nvSpPr>
          <p:cNvPr id="4" name="3 Marcador de texto"/>
          <p:cNvSpPr>
            <a:spLocks noGrp="1"/>
          </p:cNvSpPr>
          <p:nvPr>
            <p:ph type="body" sz="half" idx="2"/>
          </p:nvPr>
        </p:nvSpPr>
        <p:spPr>
          <a:xfrm>
            <a:off x="609442" y="1435101"/>
            <a:ext cx="5453901" cy="4691063"/>
          </a:xfrm>
        </p:spPr>
        <p:txBody>
          <a:bodyPr>
            <a:normAutofit fontScale="92500"/>
          </a:bodyPr>
          <a:lstStyle/>
          <a:p>
            <a:pPr algn="just">
              <a:buClr>
                <a:srgbClr val="006600"/>
              </a:buClr>
              <a:defRPr/>
            </a:pPr>
            <a:r>
              <a:rPr lang="es-CO" b="1" u="sng" dirty="0">
                <a:solidFill>
                  <a:srgbClr val="006600"/>
                </a:solidFill>
                <a:latin typeface="Arial" pitchFamily="34" charset="0"/>
                <a:cs typeface="Arial" pitchFamily="34" charset="0"/>
              </a:rPr>
              <a:t>DERECHOS</a:t>
            </a:r>
            <a:endParaRPr lang="es-CO" b="1" dirty="0">
              <a:solidFill>
                <a:schemeClr val="tx1">
                  <a:lumMod val="75000"/>
                  <a:lumOff val="25000"/>
                </a:schemeClr>
              </a:solidFill>
            </a:endParaRPr>
          </a:p>
          <a:p>
            <a:pPr marL="342900" indent="-342900" algn="just">
              <a:buClr>
                <a:srgbClr val="006600"/>
              </a:buClr>
              <a:buFont typeface="Wingdings" pitchFamily="2" charset="2"/>
              <a:buChar char="ü"/>
              <a:defRPr/>
            </a:pPr>
            <a:r>
              <a:rPr lang="es-CO" b="1" dirty="0">
                <a:solidFill>
                  <a:schemeClr val="tx1">
                    <a:lumMod val="75000"/>
                    <a:lumOff val="25000"/>
                  </a:schemeClr>
                </a:solidFill>
              </a:rPr>
              <a:t>Los que se derivan de la Constitución Política, las Leyes, el Estatuto Orgánico de la Universidad, el Estatuto Docente, los convenios Institucionales,  Los convenios laborales y los acuerdos del Consejo Superior Universitario.</a:t>
            </a:r>
          </a:p>
          <a:p>
            <a:pPr marL="342900" indent="-342900" algn="just">
              <a:buClr>
                <a:srgbClr val="006600"/>
              </a:buClr>
              <a:buFont typeface="Wingdings" pitchFamily="2" charset="2"/>
              <a:buChar char="ü"/>
              <a:defRPr/>
            </a:pPr>
            <a:r>
              <a:rPr lang="es-CO" b="1" dirty="0">
                <a:solidFill>
                  <a:schemeClr val="tx1">
                    <a:lumMod val="75000"/>
                    <a:lumOff val="25000"/>
                  </a:schemeClr>
                </a:solidFill>
              </a:rPr>
              <a:t>Gozar de plena libertad en sus actividades académicas para exponer y valorar las teorías y hechos científicos, culturales, sociales, políticos, económicos y artísticos, dentro del principio de la libertad de ideología y pensamiento que propicie el proceso de construcción de conocimientos.</a:t>
            </a:r>
          </a:p>
          <a:p>
            <a:pPr marL="342900" indent="-342900" algn="just">
              <a:buClr>
                <a:srgbClr val="006600"/>
              </a:buClr>
              <a:buFont typeface="Wingdings" pitchFamily="2" charset="2"/>
              <a:buChar char="ü"/>
              <a:defRPr/>
            </a:pPr>
            <a:r>
              <a:rPr lang="es-CO" b="1" dirty="0">
                <a:solidFill>
                  <a:schemeClr val="tx1">
                    <a:lumMod val="75000"/>
                    <a:lumOff val="25000"/>
                  </a:schemeClr>
                </a:solidFill>
              </a:rPr>
              <a:t>Participar en programas de formación, capacitación y actualización de conocimientos humanísticos, científicos, académicos, técnicos y artísticos, de acuerdo con sus intereses académicos y profesionales, enmarcados en el Plan de Desarrollo Académico de la Universidad.</a:t>
            </a:r>
            <a:endParaRPr lang="es-CO" b="1" dirty="0">
              <a:solidFill>
                <a:schemeClr val="tx1">
                  <a:lumMod val="75000"/>
                  <a:lumOff val="25000"/>
                </a:schemeClr>
              </a:solidFill>
              <a:cs typeface="Calibri" pitchFamily="34" charset="0"/>
            </a:endParaRPr>
          </a:p>
          <a:p>
            <a:pPr marL="342900" indent="-342900" algn="just">
              <a:buClr>
                <a:srgbClr val="006600"/>
              </a:buClr>
              <a:buFont typeface="Wingdings" pitchFamily="2" charset="2"/>
              <a:buChar char="ü"/>
              <a:defRPr/>
            </a:pPr>
            <a:r>
              <a:rPr lang="es-CO" b="1" dirty="0">
                <a:solidFill>
                  <a:schemeClr val="tx1">
                    <a:lumMod val="75000"/>
                    <a:lumOff val="25000"/>
                  </a:schemeClr>
                </a:solidFill>
                <a:cs typeface="Calibri" pitchFamily="34" charset="0"/>
              </a:rPr>
              <a:t>Obtener licencias, comisiones, años sabáticos y permisos de acuerdo con la </a:t>
            </a:r>
            <a:r>
              <a:rPr lang="es-CO" b="1" dirty="0">
                <a:solidFill>
                  <a:schemeClr val="tx1">
                    <a:lumMod val="75000"/>
                    <a:lumOff val="25000"/>
                  </a:schemeClr>
                </a:solidFill>
              </a:rPr>
              <a:t>Ley, convenios institucionales y el presente </a:t>
            </a:r>
            <a:r>
              <a:rPr lang="es-CO" b="1" dirty="0">
                <a:solidFill>
                  <a:schemeClr val="tx1">
                    <a:lumMod val="75000"/>
                    <a:lumOff val="25000"/>
                  </a:schemeClr>
                </a:solidFill>
                <a:cs typeface="Calibri" pitchFamily="34" charset="0"/>
              </a:rPr>
              <a:t>Estatuto.</a:t>
            </a:r>
          </a:p>
          <a:p>
            <a:pPr marL="342900" indent="-342900" algn="just">
              <a:buClr>
                <a:srgbClr val="006600"/>
              </a:buClr>
              <a:buFont typeface="Wingdings" pitchFamily="2" charset="2"/>
              <a:buChar char="ü"/>
              <a:defRPr/>
            </a:pPr>
            <a:r>
              <a:rPr lang="es-CO" b="1" dirty="0">
                <a:solidFill>
                  <a:schemeClr val="tx1">
                    <a:lumMod val="75000"/>
                    <a:lumOff val="25000"/>
                  </a:schemeClr>
                </a:solidFill>
                <a:cs typeface="Calibri" pitchFamily="34" charset="0"/>
              </a:rPr>
              <a:t>Ubicarse, para desempeñar sus funciones docentes de acuerdo con su área de especialización, formación o conocimientos.</a:t>
            </a:r>
          </a:p>
          <a:p>
            <a:pPr marL="342900" indent="-342900" algn="just">
              <a:buClr>
                <a:srgbClr val="006600"/>
              </a:buClr>
              <a:buFont typeface="Wingdings" pitchFamily="2" charset="2"/>
              <a:buChar char="ü"/>
              <a:defRPr/>
            </a:pPr>
            <a:r>
              <a:rPr lang="es-CO" b="1" dirty="0">
                <a:solidFill>
                  <a:schemeClr val="tx1">
                    <a:lumMod val="75000"/>
                    <a:lumOff val="25000"/>
                  </a:schemeClr>
                </a:solidFill>
                <a:cs typeface="Calibri" pitchFamily="34" charset="0"/>
              </a:rPr>
              <a:t>Recibir trato adecuado y respetuoso de parte de sus superiores, compañeros, estudiantes y tener condiciones de trabajo satisfactorias dentro de la Universidad.</a:t>
            </a:r>
          </a:p>
          <a:p>
            <a:endParaRPr lang="es-CO" dirty="0"/>
          </a:p>
        </p:txBody>
      </p:sp>
    </p:spTree>
    <p:extLst>
      <p:ext uri="{BB962C8B-B14F-4D97-AF65-F5344CB8AC3E}">
        <p14:creationId xmlns:p14="http://schemas.microsoft.com/office/powerpoint/2010/main" val="3443141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Deberes</a:t>
            </a:r>
            <a:endParaRPr lang="es-CO" dirty="0"/>
          </a:p>
        </p:txBody>
      </p:sp>
      <p:sp>
        <p:nvSpPr>
          <p:cNvPr id="3" name="2 Marcador de contenido"/>
          <p:cNvSpPr>
            <a:spLocks noGrp="1"/>
          </p:cNvSpPr>
          <p:nvPr>
            <p:ph idx="1"/>
          </p:nvPr>
        </p:nvSpPr>
        <p:spPr/>
        <p:txBody>
          <a:bodyPr>
            <a:normAutofit lnSpcReduction="10000"/>
          </a:bodyPr>
          <a:lstStyle/>
          <a:p>
            <a:pPr marL="68580" indent="0">
              <a:buNone/>
            </a:pPr>
            <a:r>
              <a:rPr lang="es-ES" b="1" dirty="0"/>
              <a:t>OBLIGACIONES DEL CONTRATISTA: </a:t>
            </a:r>
          </a:p>
          <a:p>
            <a:r>
              <a:rPr lang="es-ES" dirty="0"/>
              <a:t>1) Cumplir con la labor académica asignada.  </a:t>
            </a:r>
          </a:p>
          <a:p>
            <a:r>
              <a:rPr lang="es-ES" dirty="0"/>
              <a:t>2) Cumplir con los deberes y obligaciones previstos en el </a:t>
            </a:r>
            <a:r>
              <a:rPr lang="es-ES" u="sng" dirty="0"/>
              <a:t>Estatuto Docente de la Universidad del Quindío </a:t>
            </a:r>
            <a:r>
              <a:rPr lang="es-ES" dirty="0"/>
              <a:t>y demás normas Institucionales. </a:t>
            </a:r>
          </a:p>
          <a:p>
            <a:r>
              <a:rPr lang="es-ES" dirty="0"/>
              <a:t>3) Ingresar al sistema </a:t>
            </a:r>
            <a:r>
              <a:rPr lang="es-ES" dirty="0" err="1"/>
              <a:t>Academusoft</a:t>
            </a:r>
            <a:r>
              <a:rPr lang="es-ES" dirty="0"/>
              <a:t> y en las fechas establecidas en el calendario académico las actas de notas definitivas de los estudiantes. </a:t>
            </a:r>
            <a:endParaRPr lang="es-CO" dirty="0"/>
          </a:p>
          <a:p>
            <a:endParaRPr lang="es-CO" dirty="0"/>
          </a:p>
        </p:txBody>
      </p:sp>
      <p:sp>
        <p:nvSpPr>
          <p:cNvPr id="4" name="3 Marcador de texto"/>
          <p:cNvSpPr>
            <a:spLocks noGrp="1"/>
          </p:cNvSpPr>
          <p:nvPr>
            <p:ph type="body" sz="half" idx="2"/>
          </p:nvPr>
        </p:nvSpPr>
        <p:spPr/>
        <p:txBody>
          <a:bodyPr>
            <a:normAutofit fontScale="92500"/>
          </a:bodyPr>
          <a:lstStyle/>
          <a:p>
            <a:pPr marL="68580" algn="just"/>
            <a:r>
              <a:rPr lang="es-CO" dirty="0"/>
              <a:t>m. Velar por la conservación y tratamiento adecuados de la planta física, su dotación y el medio ambiente.</a:t>
            </a:r>
          </a:p>
          <a:p>
            <a:pPr marL="68580" algn="just"/>
            <a:r>
              <a:rPr lang="es-CO" dirty="0"/>
              <a:t>n. Desempeñar su actividad docente dentro de los siguientes parámetros:</a:t>
            </a:r>
          </a:p>
          <a:p>
            <a:pPr marL="68580" algn="just"/>
            <a:r>
              <a:rPr lang="es-CO" dirty="0"/>
              <a:t>o. El respeto a las diferencias individuales.</a:t>
            </a:r>
          </a:p>
          <a:p>
            <a:pPr marL="68580" algn="just"/>
            <a:r>
              <a:rPr lang="es-CO" dirty="0"/>
              <a:t>p. Fomentar los procesos democráticos</a:t>
            </a:r>
          </a:p>
          <a:p>
            <a:pPr marL="68580" algn="just"/>
            <a:r>
              <a:rPr lang="es-CO" dirty="0"/>
              <a:t>q. Fomentar la libre discusión y la tolerancia de las convicciones ajenas.</a:t>
            </a:r>
          </a:p>
          <a:p>
            <a:pPr marL="68580" algn="just"/>
            <a:r>
              <a:rPr lang="es-CO" dirty="0"/>
              <a:t>r. Hacer del mejoramiento de la condición humana el fin último del proceso educativo.</a:t>
            </a:r>
          </a:p>
          <a:p>
            <a:pPr marL="68580" algn="just"/>
            <a:r>
              <a:rPr lang="es-CO" dirty="0"/>
              <a:t>s. Colaborar en los procesos de evaluación y admisión del personal docente.</a:t>
            </a:r>
          </a:p>
          <a:p>
            <a:pPr marL="68580" algn="just"/>
            <a:r>
              <a:rPr lang="es-CO" dirty="0"/>
              <a:t>t. Servir de jurado calificador de la producción intelectual de docentes de la Universidad del Quindío o de sus homólogos de otras universidades.</a:t>
            </a:r>
          </a:p>
          <a:p>
            <a:pPr marL="68580" algn="just"/>
            <a:r>
              <a:rPr lang="es-CO" dirty="0"/>
              <a:t>u. Participar en los procesos de autoevaluación institucional.</a:t>
            </a:r>
          </a:p>
          <a:p>
            <a:pPr marL="68580" algn="just"/>
            <a:r>
              <a:rPr lang="es-CO" dirty="0"/>
              <a:t>v. Colaborar de acuerdo con su capacitación y dedicación, en programas interdisciplinarios, de extensión universitaria o de postgrado.</a:t>
            </a:r>
          </a:p>
          <a:p>
            <a:endParaRPr lang="es-CO" dirty="0"/>
          </a:p>
        </p:txBody>
      </p:sp>
    </p:spTree>
    <p:extLst>
      <p:ext uri="{BB962C8B-B14F-4D97-AF65-F5344CB8AC3E}">
        <p14:creationId xmlns:p14="http://schemas.microsoft.com/office/powerpoint/2010/main" val="2821894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Plantillas Institucionales-0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072" y="-2"/>
            <a:ext cx="12776740" cy="6858001"/>
          </a:xfrm>
          <a:prstGeom prst="rect">
            <a:avLst/>
          </a:prstGeom>
        </p:spPr>
      </p:pic>
      <p:sp>
        <p:nvSpPr>
          <p:cNvPr id="2" name="1 CuadroTexto"/>
          <p:cNvSpPr txBox="1"/>
          <p:nvPr/>
        </p:nvSpPr>
        <p:spPr>
          <a:xfrm>
            <a:off x="2450241" y="478970"/>
            <a:ext cx="7228114" cy="707886"/>
          </a:xfrm>
          <a:prstGeom prst="rect">
            <a:avLst/>
          </a:prstGeom>
          <a:noFill/>
        </p:spPr>
        <p:txBody>
          <a:bodyPr wrap="square" rtlCol="0">
            <a:spAutoFit/>
          </a:bodyPr>
          <a:lstStyle/>
          <a:p>
            <a:pPr algn="ctr"/>
            <a:r>
              <a:rPr lang="es-CO" sz="4000" dirty="0" smtClean="0">
                <a:latin typeface="Arial" panose="020B0604020202020204" pitchFamily="34" charset="0"/>
                <a:cs typeface="Arial" panose="020B0604020202020204" pitchFamily="34" charset="0"/>
              </a:rPr>
              <a:t>GRACIAS</a:t>
            </a:r>
            <a:r>
              <a:rPr lang="es-CO" sz="4000" dirty="0" smtClean="0"/>
              <a:t> POR SU ATENCIÓN</a:t>
            </a:r>
            <a:endParaRPr lang="es-CO" sz="4000" dirty="0"/>
          </a:p>
        </p:txBody>
      </p:sp>
    </p:spTree>
    <p:extLst>
      <p:ext uri="{BB962C8B-B14F-4D97-AF65-F5344CB8AC3E}">
        <p14:creationId xmlns:p14="http://schemas.microsoft.com/office/powerpoint/2010/main" val="4097172723"/>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692</TotalTime>
  <Words>2563</Words>
  <Application>Microsoft Office PowerPoint</Application>
  <PresentationFormat>Personalizado</PresentationFormat>
  <Paragraphs>200</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Presentación de PowerPoint</vt:lpstr>
      <vt:lpstr>Presentación de PowerPoint</vt:lpstr>
      <vt:lpstr>Presentación de PowerPoint</vt:lpstr>
      <vt:lpstr>Presentación de PowerPoint</vt:lpstr>
      <vt:lpstr>¿QUÉ ES UNA LEY DISCIPLINARIA?</vt:lpstr>
      <vt:lpstr>Presentación de PowerPoint</vt:lpstr>
      <vt:lpstr>Presentación de PowerPoint</vt:lpstr>
      <vt:lpstr>Principios</vt:lpstr>
      <vt:lpstr>¿Que es la Oficina de Control Asuntos Disciplinarios?  </vt:lpstr>
      <vt:lpstr>Presentación de PowerPoint</vt:lpstr>
      <vt:lpstr>Presentación de PowerPoint</vt:lpstr>
      <vt:lpstr>Presentación de PowerPoint</vt:lpstr>
      <vt:lpstr>   Que quiere decir lo anterior?    </vt:lpstr>
      <vt:lpstr>Presentación de PowerPoint</vt:lpstr>
      <vt:lpstr>¿Cómo inicia una acción disciplinaria?</vt:lpstr>
      <vt:lpstr>Presentación de PowerPoint</vt:lpstr>
      <vt:lpstr>Obligatoriedad de la queja </vt:lpstr>
      <vt:lpstr>Presentación de PowerPoint</vt:lpstr>
      <vt:lpstr>¿Cuál es el término de investigación disciplinaria ?</vt:lpstr>
      <vt:lpstr>Presentación de PowerPoint</vt:lpstr>
      <vt:lpstr>DERECHOS Y DEBERES  DEL PERSONAL DOCENTE </vt:lpstr>
      <vt:lpstr>Deberes</vt:lpstr>
      <vt:lpstr>Presentación de PowerPoint</vt:lpstr>
    </vt:vector>
  </TitlesOfParts>
  <Company>ARQ + TEC 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Mauricio Hernández</dc:creator>
  <cp:lastModifiedBy>Maria Eugenia Castaño</cp:lastModifiedBy>
  <cp:revision>43</cp:revision>
  <dcterms:created xsi:type="dcterms:W3CDTF">2016-01-27T14:47:22Z</dcterms:created>
  <dcterms:modified xsi:type="dcterms:W3CDTF">2016-07-13T21:40:17Z</dcterms:modified>
</cp:coreProperties>
</file>