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0" r:id="rId5"/>
    <p:sldId id="261" r:id="rId6"/>
    <p:sldId id="262" r:id="rId7"/>
    <p:sldId id="263" r:id="rId8"/>
    <p:sldId id="270" r:id="rId9"/>
    <p:sldId id="264" r:id="rId10"/>
    <p:sldId id="265" r:id="rId11"/>
    <p:sldId id="266" r:id="rId12"/>
    <p:sldId id="267" r:id="rId13"/>
    <p:sldId id="268" r:id="rId14"/>
    <p:sldId id="269" r:id="rId15"/>
    <p:sldId id="271" r:id="rId16"/>
    <p:sldId id="272" r:id="rId17"/>
    <p:sldId id="273" r:id="rId18"/>
    <p:sldId id="258"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3" autoAdjust="0"/>
    <p:restoredTop sz="94660"/>
  </p:normalViewPr>
  <p:slideViewPr>
    <p:cSldViewPr snapToGrid="0">
      <p:cViewPr varScale="1">
        <p:scale>
          <a:sx n="79" d="100"/>
          <a:sy n="79" d="100"/>
        </p:scale>
        <p:origin x="16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0EDC44-D69B-4143-90DD-479C628E1A6D}"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s-CO"/>
        </a:p>
      </dgm:t>
    </dgm:pt>
    <dgm:pt modelId="{4C1D7D8A-10E4-4692-B23B-9FC064EDA5F3}">
      <dgm:prSet phldrT="[Texto]"/>
      <dgm:spPr/>
      <dgm:t>
        <a:bodyPr/>
        <a:lstStyle/>
        <a:p>
          <a:r>
            <a:rPr lang="es-CO" dirty="0" smtClean="0"/>
            <a:t>Si el estudiante esta en la 1era Etapa de Pasantías</a:t>
          </a:r>
          <a:endParaRPr lang="es-CO" dirty="0"/>
        </a:p>
      </dgm:t>
    </dgm:pt>
    <dgm:pt modelId="{7B00E0F6-35BE-4B7C-91C1-9F9282A00288}" type="parTrans" cxnId="{ABDAE990-EC87-487C-B733-791458E72778}">
      <dgm:prSet/>
      <dgm:spPr/>
      <dgm:t>
        <a:bodyPr/>
        <a:lstStyle/>
        <a:p>
          <a:endParaRPr lang="es-CO"/>
        </a:p>
      </dgm:t>
    </dgm:pt>
    <dgm:pt modelId="{E9ACCC9A-7DE1-4F7A-8832-0FE877B79684}" type="sibTrans" cxnId="{ABDAE990-EC87-487C-B733-791458E72778}">
      <dgm:prSet/>
      <dgm:spPr/>
      <dgm:t>
        <a:bodyPr/>
        <a:lstStyle/>
        <a:p>
          <a:endParaRPr lang="es-CO"/>
        </a:p>
      </dgm:t>
    </dgm:pt>
    <dgm:pt modelId="{AC04CABE-D7BA-492D-818F-17E883A50C50}">
      <dgm:prSet phldrT="[Texto]"/>
      <dgm:spPr/>
      <dgm:t>
        <a:bodyPr/>
        <a:lstStyle/>
        <a:p>
          <a:r>
            <a:rPr lang="es-CO" dirty="0" smtClean="0"/>
            <a:t>Este se encuentra iniciando su proceso de Pasantía</a:t>
          </a:r>
          <a:endParaRPr lang="es-CO" dirty="0"/>
        </a:p>
      </dgm:t>
    </dgm:pt>
    <dgm:pt modelId="{18480636-E5B4-4A86-9565-4CC31FFC79FE}" type="parTrans" cxnId="{2F5869A9-6A72-4584-A4D0-18E748CDFDF1}">
      <dgm:prSet/>
      <dgm:spPr/>
      <dgm:t>
        <a:bodyPr/>
        <a:lstStyle/>
        <a:p>
          <a:endParaRPr lang="es-CO"/>
        </a:p>
      </dgm:t>
    </dgm:pt>
    <dgm:pt modelId="{D1C4802B-6E09-4F6A-BB5E-2C85FC546E4F}" type="sibTrans" cxnId="{2F5869A9-6A72-4584-A4D0-18E748CDFDF1}">
      <dgm:prSet/>
      <dgm:spPr/>
      <dgm:t>
        <a:bodyPr/>
        <a:lstStyle/>
        <a:p>
          <a:endParaRPr lang="es-CO"/>
        </a:p>
      </dgm:t>
    </dgm:pt>
    <dgm:pt modelId="{F4BB255B-A7AA-423C-9200-EFD54E2361F0}">
      <dgm:prSet phldrT="[Texto]"/>
      <dgm:spPr/>
      <dgm:t>
        <a:bodyPr/>
        <a:lstStyle/>
        <a:p>
          <a:r>
            <a:rPr lang="es-CO" dirty="0" smtClean="0"/>
            <a:t>Debe asesorarlo desde cero con el objetivo de presentar los dos informes solicitados en el primer semestre de pasantía</a:t>
          </a:r>
          <a:endParaRPr lang="es-CO" dirty="0"/>
        </a:p>
      </dgm:t>
    </dgm:pt>
    <dgm:pt modelId="{40CAEA7C-551B-44C3-93C6-EB6D29E1FFD1}" type="parTrans" cxnId="{9046F94A-E761-4BD3-820B-E738DF9AE015}">
      <dgm:prSet/>
      <dgm:spPr/>
      <dgm:t>
        <a:bodyPr/>
        <a:lstStyle/>
        <a:p>
          <a:endParaRPr lang="es-CO"/>
        </a:p>
      </dgm:t>
    </dgm:pt>
    <dgm:pt modelId="{D089FA4E-C0C2-4A40-A8D2-92E7EB09442C}" type="sibTrans" cxnId="{9046F94A-E761-4BD3-820B-E738DF9AE015}">
      <dgm:prSet/>
      <dgm:spPr/>
      <dgm:t>
        <a:bodyPr/>
        <a:lstStyle/>
        <a:p>
          <a:endParaRPr lang="es-CO"/>
        </a:p>
      </dgm:t>
    </dgm:pt>
    <dgm:pt modelId="{BB40FA04-597E-40D1-B3E0-B8940D248DB1}">
      <dgm:prSet phldrT="[Texto]"/>
      <dgm:spPr/>
      <dgm:t>
        <a:bodyPr/>
        <a:lstStyle/>
        <a:p>
          <a:r>
            <a:rPr lang="es-CO" dirty="0" smtClean="0"/>
            <a:t>Si el estudiante esta en la 2da Etapa de Pasantías</a:t>
          </a:r>
          <a:endParaRPr lang="es-CO" dirty="0"/>
        </a:p>
      </dgm:t>
    </dgm:pt>
    <dgm:pt modelId="{0303A926-8713-48E0-849F-88285A30FBE4}" type="parTrans" cxnId="{69837CA5-E9BD-480A-BB0C-8885FA1874A5}">
      <dgm:prSet/>
      <dgm:spPr/>
      <dgm:t>
        <a:bodyPr/>
        <a:lstStyle/>
        <a:p>
          <a:endParaRPr lang="es-CO"/>
        </a:p>
      </dgm:t>
    </dgm:pt>
    <dgm:pt modelId="{C261A412-CA08-4BAE-A4E6-0186909CE89A}" type="sibTrans" cxnId="{69837CA5-E9BD-480A-BB0C-8885FA1874A5}">
      <dgm:prSet/>
      <dgm:spPr/>
      <dgm:t>
        <a:bodyPr/>
        <a:lstStyle/>
        <a:p>
          <a:endParaRPr lang="es-CO"/>
        </a:p>
      </dgm:t>
    </dgm:pt>
    <dgm:pt modelId="{E5FBA4A5-9497-4CE9-A800-BD38967B2D3D}">
      <dgm:prSet phldrT="[Texto]"/>
      <dgm:spPr/>
      <dgm:t>
        <a:bodyPr/>
        <a:lstStyle/>
        <a:p>
          <a:r>
            <a:rPr lang="es-CO" dirty="0" smtClean="0"/>
            <a:t>Probablemente el estudiante ya habla iniciado su proceso con otro director</a:t>
          </a:r>
          <a:endParaRPr lang="es-CO" dirty="0"/>
        </a:p>
      </dgm:t>
    </dgm:pt>
    <dgm:pt modelId="{F97296E5-4488-476D-97F5-3394E8C4C884}" type="parTrans" cxnId="{FE7978A0-D507-4996-9E28-10F513FD1984}">
      <dgm:prSet/>
      <dgm:spPr/>
      <dgm:t>
        <a:bodyPr/>
        <a:lstStyle/>
        <a:p>
          <a:endParaRPr lang="es-CO"/>
        </a:p>
      </dgm:t>
    </dgm:pt>
    <dgm:pt modelId="{90EB405E-B770-443A-9F9F-9ADD9E450C7D}" type="sibTrans" cxnId="{FE7978A0-D507-4996-9E28-10F513FD1984}">
      <dgm:prSet/>
      <dgm:spPr/>
      <dgm:t>
        <a:bodyPr/>
        <a:lstStyle/>
        <a:p>
          <a:endParaRPr lang="es-CO"/>
        </a:p>
      </dgm:t>
    </dgm:pt>
    <dgm:pt modelId="{4005D0EF-F936-4215-804F-1EB19C31B749}">
      <dgm:prSet phldrT="[Texto]"/>
      <dgm:spPr/>
      <dgm:t>
        <a:bodyPr/>
        <a:lstStyle/>
        <a:p>
          <a:r>
            <a:rPr lang="es-CO" dirty="0" smtClean="0"/>
            <a:t>Se debe contextualizar en el desarrollo de la Pasantía y establecer los cambios necesarios</a:t>
          </a:r>
          <a:endParaRPr lang="es-CO" dirty="0"/>
        </a:p>
      </dgm:t>
    </dgm:pt>
    <dgm:pt modelId="{349346FE-545C-471C-8EF2-6F0D6006CDBF}" type="parTrans" cxnId="{EAD9F576-F2DB-4C76-9499-81EEA24E7D64}">
      <dgm:prSet/>
      <dgm:spPr/>
      <dgm:t>
        <a:bodyPr/>
        <a:lstStyle/>
        <a:p>
          <a:endParaRPr lang="es-CO"/>
        </a:p>
      </dgm:t>
    </dgm:pt>
    <dgm:pt modelId="{D95EBECA-2D48-4C1D-A45D-32C1A71E9945}" type="sibTrans" cxnId="{EAD9F576-F2DB-4C76-9499-81EEA24E7D64}">
      <dgm:prSet/>
      <dgm:spPr/>
      <dgm:t>
        <a:bodyPr/>
        <a:lstStyle/>
        <a:p>
          <a:endParaRPr lang="es-CO"/>
        </a:p>
      </dgm:t>
    </dgm:pt>
    <dgm:pt modelId="{7A7D2E4E-DC3A-403C-B06E-2C16EA5ADD03}">
      <dgm:prSet phldrT="[Texto]"/>
      <dgm:spPr/>
      <dgm:t>
        <a:bodyPr/>
        <a:lstStyle/>
        <a:p>
          <a:r>
            <a:rPr lang="es-CO" dirty="0" smtClean="0"/>
            <a:t>Debe estar cursando 6to o 7mo</a:t>
          </a:r>
          <a:endParaRPr lang="es-CO" dirty="0"/>
        </a:p>
      </dgm:t>
    </dgm:pt>
    <dgm:pt modelId="{180DFE89-59D0-4F8B-B1FE-58B4F3616B38}" type="parTrans" cxnId="{17DA8A8D-8CCA-4765-A4FC-C61B98A2D60C}">
      <dgm:prSet/>
      <dgm:spPr/>
      <dgm:t>
        <a:bodyPr/>
        <a:lstStyle/>
        <a:p>
          <a:endParaRPr lang="es-CO"/>
        </a:p>
      </dgm:t>
    </dgm:pt>
    <dgm:pt modelId="{36208E97-FB5C-4397-8686-973DCFF860CD}" type="sibTrans" cxnId="{17DA8A8D-8CCA-4765-A4FC-C61B98A2D60C}">
      <dgm:prSet/>
      <dgm:spPr/>
      <dgm:t>
        <a:bodyPr/>
        <a:lstStyle/>
        <a:p>
          <a:endParaRPr lang="es-CO"/>
        </a:p>
      </dgm:t>
    </dgm:pt>
    <dgm:pt modelId="{67E9D429-BFCD-4597-AA08-573987807023}" type="pres">
      <dgm:prSet presAssocID="{090EDC44-D69B-4143-90DD-479C628E1A6D}" presName="Name0" presStyleCnt="0">
        <dgm:presLayoutVars>
          <dgm:dir/>
          <dgm:animLvl val="lvl"/>
          <dgm:resizeHandles/>
        </dgm:presLayoutVars>
      </dgm:prSet>
      <dgm:spPr/>
      <dgm:t>
        <a:bodyPr/>
        <a:lstStyle/>
        <a:p>
          <a:endParaRPr lang="es-CO"/>
        </a:p>
      </dgm:t>
    </dgm:pt>
    <dgm:pt modelId="{9F60892E-F08B-429D-9C26-FC56B95B767E}" type="pres">
      <dgm:prSet presAssocID="{4C1D7D8A-10E4-4692-B23B-9FC064EDA5F3}" presName="linNode" presStyleCnt="0"/>
      <dgm:spPr/>
    </dgm:pt>
    <dgm:pt modelId="{683B1B27-60E6-4D31-8E42-DD80822468B0}" type="pres">
      <dgm:prSet presAssocID="{4C1D7D8A-10E4-4692-B23B-9FC064EDA5F3}" presName="parentShp" presStyleLbl="node1" presStyleIdx="0" presStyleCnt="2" custLinFactNeighborY="-2023">
        <dgm:presLayoutVars>
          <dgm:bulletEnabled val="1"/>
        </dgm:presLayoutVars>
      </dgm:prSet>
      <dgm:spPr/>
      <dgm:t>
        <a:bodyPr/>
        <a:lstStyle/>
        <a:p>
          <a:endParaRPr lang="es-CO"/>
        </a:p>
      </dgm:t>
    </dgm:pt>
    <dgm:pt modelId="{1AD451D8-1369-49AC-8B8B-EF5D59D7C8DC}" type="pres">
      <dgm:prSet presAssocID="{4C1D7D8A-10E4-4692-B23B-9FC064EDA5F3}" presName="childShp" presStyleLbl="bgAccFollowNode1" presStyleIdx="0" presStyleCnt="2">
        <dgm:presLayoutVars>
          <dgm:bulletEnabled val="1"/>
        </dgm:presLayoutVars>
      </dgm:prSet>
      <dgm:spPr/>
      <dgm:t>
        <a:bodyPr/>
        <a:lstStyle/>
        <a:p>
          <a:endParaRPr lang="es-CO"/>
        </a:p>
      </dgm:t>
    </dgm:pt>
    <dgm:pt modelId="{DE948DF1-6D4D-4F43-81A8-AB36A5E2F258}" type="pres">
      <dgm:prSet presAssocID="{E9ACCC9A-7DE1-4F7A-8832-0FE877B79684}" presName="spacing" presStyleCnt="0"/>
      <dgm:spPr/>
    </dgm:pt>
    <dgm:pt modelId="{1BC71301-681F-4DB3-AE2F-D5FDC2B120CF}" type="pres">
      <dgm:prSet presAssocID="{BB40FA04-597E-40D1-B3E0-B8940D248DB1}" presName="linNode" presStyleCnt="0"/>
      <dgm:spPr/>
    </dgm:pt>
    <dgm:pt modelId="{A7C86B20-382B-4EB6-899D-27F4591476CD}" type="pres">
      <dgm:prSet presAssocID="{BB40FA04-597E-40D1-B3E0-B8940D248DB1}" presName="parentShp" presStyleLbl="node1" presStyleIdx="1" presStyleCnt="2">
        <dgm:presLayoutVars>
          <dgm:bulletEnabled val="1"/>
        </dgm:presLayoutVars>
      </dgm:prSet>
      <dgm:spPr/>
      <dgm:t>
        <a:bodyPr/>
        <a:lstStyle/>
        <a:p>
          <a:endParaRPr lang="es-CO"/>
        </a:p>
      </dgm:t>
    </dgm:pt>
    <dgm:pt modelId="{AD097668-D316-43DA-82E8-48D580BAE5B2}" type="pres">
      <dgm:prSet presAssocID="{BB40FA04-597E-40D1-B3E0-B8940D248DB1}" presName="childShp" presStyleLbl="bgAccFollowNode1" presStyleIdx="1" presStyleCnt="2">
        <dgm:presLayoutVars>
          <dgm:bulletEnabled val="1"/>
        </dgm:presLayoutVars>
      </dgm:prSet>
      <dgm:spPr/>
      <dgm:t>
        <a:bodyPr/>
        <a:lstStyle/>
        <a:p>
          <a:endParaRPr lang="es-CO"/>
        </a:p>
      </dgm:t>
    </dgm:pt>
  </dgm:ptLst>
  <dgm:cxnLst>
    <dgm:cxn modelId="{EAD9F576-F2DB-4C76-9499-81EEA24E7D64}" srcId="{BB40FA04-597E-40D1-B3E0-B8940D248DB1}" destId="{4005D0EF-F936-4215-804F-1EB19C31B749}" srcOrd="1" destOrd="0" parTransId="{349346FE-545C-471C-8EF2-6F0D6006CDBF}" sibTransId="{D95EBECA-2D48-4C1D-A45D-32C1A71E9945}"/>
    <dgm:cxn modelId="{FE7978A0-D507-4996-9E28-10F513FD1984}" srcId="{BB40FA04-597E-40D1-B3E0-B8940D248DB1}" destId="{E5FBA4A5-9497-4CE9-A800-BD38967B2D3D}" srcOrd="0" destOrd="0" parTransId="{F97296E5-4488-476D-97F5-3394E8C4C884}" sibTransId="{90EB405E-B770-443A-9F9F-9ADD9E450C7D}"/>
    <dgm:cxn modelId="{928440B2-999B-4DC9-BD8B-1F5E7D557EA8}" type="presOf" srcId="{E5FBA4A5-9497-4CE9-A800-BD38967B2D3D}" destId="{AD097668-D316-43DA-82E8-48D580BAE5B2}" srcOrd="0" destOrd="0" presId="urn:microsoft.com/office/officeart/2005/8/layout/vList6"/>
    <dgm:cxn modelId="{0DD92813-2480-45FB-9D35-68270FA77967}" type="presOf" srcId="{BB40FA04-597E-40D1-B3E0-B8940D248DB1}" destId="{A7C86B20-382B-4EB6-899D-27F4591476CD}" srcOrd="0" destOrd="0" presId="urn:microsoft.com/office/officeart/2005/8/layout/vList6"/>
    <dgm:cxn modelId="{DCB9D1D2-4CCF-40F2-9E56-C46675426AF0}" type="presOf" srcId="{AC04CABE-D7BA-492D-818F-17E883A50C50}" destId="{1AD451D8-1369-49AC-8B8B-EF5D59D7C8DC}" srcOrd="0" destOrd="1" presId="urn:microsoft.com/office/officeart/2005/8/layout/vList6"/>
    <dgm:cxn modelId="{2F5869A9-6A72-4584-A4D0-18E748CDFDF1}" srcId="{4C1D7D8A-10E4-4692-B23B-9FC064EDA5F3}" destId="{AC04CABE-D7BA-492D-818F-17E883A50C50}" srcOrd="1" destOrd="0" parTransId="{18480636-E5B4-4A86-9565-4CC31FFC79FE}" sibTransId="{D1C4802B-6E09-4F6A-BB5E-2C85FC546E4F}"/>
    <dgm:cxn modelId="{57AFA5B2-05A1-4DDA-8FC1-9AB9C7D9058C}" type="presOf" srcId="{7A7D2E4E-DC3A-403C-B06E-2C16EA5ADD03}" destId="{1AD451D8-1369-49AC-8B8B-EF5D59D7C8DC}" srcOrd="0" destOrd="0" presId="urn:microsoft.com/office/officeart/2005/8/layout/vList6"/>
    <dgm:cxn modelId="{FFC529CA-525A-414B-A4DB-5E075CD4A892}" type="presOf" srcId="{090EDC44-D69B-4143-90DD-479C628E1A6D}" destId="{67E9D429-BFCD-4597-AA08-573987807023}" srcOrd="0" destOrd="0" presId="urn:microsoft.com/office/officeart/2005/8/layout/vList6"/>
    <dgm:cxn modelId="{69837CA5-E9BD-480A-BB0C-8885FA1874A5}" srcId="{090EDC44-D69B-4143-90DD-479C628E1A6D}" destId="{BB40FA04-597E-40D1-B3E0-B8940D248DB1}" srcOrd="1" destOrd="0" parTransId="{0303A926-8713-48E0-849F-88285A30FBE4}" sibTransId="{C261A412-CA08-4BAE-A4E6-0186909CE89A}"/>
    <dgm:cxn modelId="{49D967D6-D117-46E4-A57F-5C16FD0D66B4}" type="presOf" srcId="{F4BB255B-A7AA-423C-9200-EFD54E2361F0}" destId="{1AD451D8-1369-49AC-8B8B-EF5D59D7C8DC}" srcOrd="0" destOrd="2" presId="urn:microsoft.com/office/officeart/2005/8/layout/vList6"/>
    <dgm:cxn modelId="{9046F94A-E761-4BD3-820B-E738DF9AE015}" srcId="{4C1D7D8A-10E4-4692-B23B-9FC064EDA5F3}" destId="{F4BB255B-A7AA-423C-9200-EFD54E2361F0}" srcOrd="2" destOrd="0" parTransId="{40CAEA7C-551B-44C3-93C6-EB6D29E1FFD1}" sibTransId="{D089FA4E-C0C2-4A40-A8D2-92E7EB09442C}"/>
    <dgm:cxn modelId="{17DA8A8D-8CCA-4765-A4FC-C61B98A2D60C}" srcId="{4C1D7D8A-10E4-4692-B23B-9FC064EDA5F3}" destId="{7A7D2E4E-DC3A-403C-B06E-2C16EA5ADD03}" srcOrd="0" destOrd="0" parTransId="{180DFE89-59D0-4F8B-B1FE-58B4F3616B38}" sibTransId="{36208E97-FB5C-4397-8686-973DCFF860CD}"/>
    <dgm:cxn modelId="{69FDB793-4DFC-4655-ADDC-69000D8ADAD4}" type="presOf" srcId="{4C1D7D8A-10E4-4692-B23B-9FC064EDA5F3}" destId="{683B1B27-60E6-4D31-8E42-DD80822468B0}" srcOrd="0" destOrd="0" presId="urn:microsoft.com/office/officeart/2005/8/layout/vList6"/>
    <dgm:cxn modelId="{006552BB-53C4-43E4-AD56-28A6D43E2C56}" type="presOf" srcId="{4005D0EF-F936-4215-804F-1EB19C31B749}" destId="{AD097668-D316-43DA-82E8-48D580BAE5B2}" srcOrd="0" destOrd="1" presId="urn:microsoft.com/office/officeart/2005/8/layout/vList6"/>
    <dgm:cxn modelId="{ABDAE990-EC87-487C-B733-791458E72778}" srcId="{090EDC44-D69B-4143-90DD-479C628E1A6D}" destId="{4C1D7D8A-10E4-4692-B23B-9FC064EDA5F3}" srcOrd="0" destOrd="0" parTransId="{7B00E0F6-35BE-4B7C-91C1-9F9282A00288}" sibTransId="{E9ACCC9A-7DE1-4F7A-8832-0FE877B79684}"/>
    <dgm:cxn modelId="{24922BA2-6862-4CD6-890F-F57E740DB920}" type="presParOf" srcId="{67E9D429-BFCD-4597-AA08-573987807023}" destId="{9F60892E-F08B-429D-9C26-FC56B95B767E}" srcOrd="0" destOrd="0" presId="urn:microsoft.com/office/officeart/2005/8/layout/vList6"/>
    <dgm:cxn modelId="{8CCDEC2C-66C7-4D02-8500-A9272A37CADE}" type="presParOf" srcId="{9F60892E-F08B-429D-9C26-FC56B95B767E}" destId="{683B1B27-60E6-4D31-8E42-DD80822468B0}" srcOrd="0" destOrd="0" presId="urn:microsoft.com/office/officeart/2005/8/layout/vList6"/>
    <dgm:cxn modelId="{96AA9C39-C014-42B0-922C-55A6CD6667C5}" type="presParOf" srcId="{9F60892E-F08B-429D-9C26-FC56B95B767E}" destId="{1AD451D8-1369-49AC-8B8B-EF5D59D7C8DC}" srcOrd="1" destOrd="0" presId="urn:microsoft.com/office/officeart/2005/8/layout/vList6"/>
    <dgm:cxn modelId="{DCA94005-78CE-4FE6-BCA8-D133E656421D}" type="presParOf" srcId="{67E9D429-BFCD-4597-AA08-573987807023}" destId="{DE948DF1-6D4D-4F43-81A8-AB36A5E2F258}" srcOrd="1" destOrd="0" presId="urn:microsoft.com/office/officeart/2005/8/layout/vList6"/>
    <dgm:cxn modelId="{EF1268C9-992F-44DA-AFE0-4D235022D613}" type="presParOf" srcId="{67E9D429-BFCD-4597-AA08-573987807023}" destId="{1BC71301-681F-4DB3-AE2F-D5FDC2B120CF}" srcOrd="2" destOrd="0" presId="urn:microsoft.com/office/officeart/2005/8/layout/vList6"/>
    <dgm:cxn modelId="{B9C5407F-EA02-49D6-9968-126101BB5715}" type="presParOf" srcId="{1BC71301-681F-4DB3-AE2F-D5FDC2B120CF}" destId="{A7C86B20-382B-4EB6-899D-27F4591476CD}" srcOrd="0" destOrd="0" presId="urn:microsoft.com/office/officeart/2005/8/layout/vList6"/>
    <dgm:cxn modelId="{137A00E5-FB17-49F4-BA22-E34566095E9F}" type="presParOf" srcId="{1BC71301-681F-4DB3-AE2F-D5FDC2B120CF}" destId="{AD097668-D316-43DA-82E8-48D580BAE5B2}"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4025666-80FA-437B-BA5D-C020ABCF87A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s-CO"/>
        </a:p>
      </dgm:t>
    </dgm:pt>
    <dgm:pt modelId="{196028D0-8A20-45C1-B42C-7BED5DFFF01C}">
      <dgm:prSet phldrT="[Texto]"/>
      <dgm:spPr/>
      <dgm:t>
        <a:bodyPr/>
        <a:lstStyle/>
        <a:p>
          <a:r>
            <a:rPr lang="es-CO" dirty="0" smtClean="0"/>
            <a:t>Titulo del Trabajo.</a:t>
          </a:r>
          <a:endParaRPr lang="es-CO" dirty="0"/>
        </a:p>
      </dgm:t>
    </dgm:pt>
    <dgm:pt modelId="{8495B4E7-DB5E-4426-ABE3-41DE05EE98E5}" type="parTrans" cxnId="{7FDEDC96-F5E9-4F68-AC5E-BC20AC9A681A}">
      <dgm:prSet/>
      <dgm:spPr/>
      <dgm:t>
        <a:bodyPr/>
        <a:lstStyle/>
        <a:p>
          <a:endParaRPr lang="es-CO"/>
        </a:p>
      </dgm:t>
    </dgm:pt>
    <dgm:pt modelId="{7D9E4B83-A5F6-4676-9043-6610532A6EA9}" type="sibTrans" cxnId="{7FDEDC96-F5E9-4F68-AC5E-BC20AC9A681A}">
      <dgm:prSet/>
      <dgm:spPr/>
      <dgm:t>
        <a:bodyPr/>
        <a:lstStyle/>
        <a:p>
          <a:endParaRPr lang="es-CO"/>
        </a:p>
      </dgm:t>
    </dgm:pt>
    <dgm:pt modelId="{41BA4B11-E480-49E2-BE49-91195AC1F433}">
      <dgm:prSet/>
      <dgm:spPr/>
      <dgm:t>
        <a:bodyPr/>
        <a:lstStyle/>
        <a:p>
          <a:r>
            <a:rPr lang="es-CO" smtClean="0"/>
            <a:t>Definición del Problema, Delimitación, Formulación y Planteamiento.</a:t>
          </a:r>
          <a:endParaRPr lang="es-CO" dirty="0" smtClean="0"/>
        </a:p>
      </dgm:t>
    </dgm:pt>
    <dgm:pt modelId="{64964F7B-708C-46CE-8CDE-29D6115BBABC}" type="parTrans" cxnId="{DFCFC214-CAF7-4BF2-BF1D-493E4CF1AFBF}">
      <dgm:prSet/>
      <dgm:spPr/>
      <dgm:t>
        <a:bodyPr/>
        <a:lstStyle/>
        <a:p>
          <a:endParaRPr lang="es-CO"/>
        </a:p>
      </dgm:t>
    </dgm:pt>
    <dgm:pt modelId="{106A7EEA-97D3-4B80-BFB4-7EBC1E75BA3D}" type="sibTrans" cxnId="{DFCFC214-CAF7-4BF2-BF1D-493E4CF1AFBF}">
      <dgm:prSet/>
      <dgm:spPr/>
      <dgm:t>
        <a:bodyPr/>
        <a:lstStyle/>
        <a:p>
          <a:endParaRPr lang="es-CO"/>
        </a:p>
      </dgm:t>
    </dgm:pt>
    <dgm:pt modelId="{48DAB58D-DEEF-4E83-A15B-02B9BA2B5BC0}">
      <dgm:prSet/>
      <dgm:spPr/>
      <dgm:t>
        <a:bodyPr/>
        <a:lstStyle/>
        <a:p>
          <a:r>
            <a:rPr lang="es-CO" smtClean="0"/>
            <a:t>Objetivos </a:t>
          </a:r>
          <a:endParaRPr lang="es-CO" dirty="0" smtClean="0"/>
        </a:p>
      </dgm:t>
    </dgm:pt>
    <dgm:pt modelId="{14C6EB7F-9D5B-469A-BD57-6D2CEA9E0ABA}" type="parTrans" cxnId="{CB23BD5D-E1A6-4D61-B7C1-D6F14DD57216}">
      <dgm:prSet/>
      <dgm:spPr/>
      <dgm:t>
        <a:bodyPr/>
        <a:lstStyle/>
        <a:p>
          <a:endParaRPr lang="es-CO"/>
        </a:p>
      </dgm:t>
    </dgm:pt>
    <dgm:pt modelId="{9D794B48-E419-4E8F-B4C7-57BF4D641759}" type="sibTrans" cxnId="{CB23BD5D-E1A6-4D61-B7C1-D6F14DD57216}">
      <dgm:prSet/>
      <dgm:spPr/>
      <dgm:t>
        <a:bodyPr/>
        <a:lstStyle/>
        <a:p>
          <a:endParaRPr lang="es-CO"/>
        </a:p>
      </dgm:t>
    </dgm:pt>
    <dgm:pt modelId="{50CC697A-E522-40D3-B04A-D44166A08F07}">
      <dgm:prSet/>
      <dgm:spPr/>
      <dgm:t>
        <a:bodyPr/>
        <a:lstStyle/>
        <a:p>
          <a:r>
            <a:rPr lang="es-CO" smtClean="0"/>
            <a:t>Justificación</a:t>
          </a:r>
          <a:endParaRPr lang="es-CO" dirty="0" smtClean="0"/>
        </a:p>
      </dgm:t>
    </dgm:pt>
    <dgm:pt modelId="{F5A68651-33CD-477D-BBAC-A598A3F8B433}" type="parTrans" cxnId="{ECC85A53-3DD0-4014-8773-C341B59A74CA}">
      <dgm:prSet/>
      <dgm:spPr/>
      <dgm:t>
        <a:bodyPr/>
        <a:lstStyle/>
        <a:p>
          <a:endParaRPr lang="es-CO"/>
        </a:p>
      </dgm:t>
    </dgm:pt>
    <dgm:pt modelId="{F174A8AF-A56A-4514-8A78-BF88CCAAFAC5}" type="sibTrans" cxnId="{ECC85A53-3DD0-4014-8773-C341B59A74CA}">
      <dgm:prSet/>
      <dgm:spPr/>
      <dgm:t>
        <a:bodyPr/>
        <a:lstStyle/>
        <a:p>
          <a:endParaRPr lang="es-CO"/>
        </a:p>
      </dgm:t>
    </dgm:pt>
    <dgm:pt modelId="{31C46677-53BA-4811-A056-7A52A6D002DD}">
      <dgm:prSet/>
      <dgm:spPr/>
      <dgm:t>
        <a:bodyPr/>
        <a:lstStyle/>
        <a:p>
          <a:r>
            <a:rPr lang="es-CO" smtClean="0"/>
            <a:t>Marco Teórico</a:t>
          </a:r>
          <a:endParaRPr lang="es-CO" dirty="0" smtClean="0"/>
        </a:p>
      </dgm:t>
    </dgm:pt>
    <dgm:pt modelId="{5881D05A-2EC4-48E5-B6B8-7E1EA6BD0078}" type="parTrans" cxnId="{9040BBC8-58DF-4D43-A192-333A72778AF4}">
      <dgm:prSet/>
      <dgm:spPr/>
      <dgm:t>
        <a:bodyPr/>
        <a:lstStyle/>
        <a:p>
          <a:endParaRPr lang="es-CO"/>
        </a:p>
      </dgm:t>
    </dgm:pt>
    <dgm:pt modelId="{45F75547-8157-4A40-9266-B9A2E52543CC}" type="sibTrans" cxnId="{9040BBC8-58DF-4D43-A192-333A72778AF4}">
      <dgm:prSet/>
      <dgm:spPr/>
      <dgm:t>
        <a:bodyPr/>
        <a:lstStyle/>
        <a:p>
          <a:endParaRPr lang="es-CO"/>
        </a:p>
      </dgm:t>
    </dgm:pt>
    <dgm:pt modelId="{1FF27FFC-1210-4606-9343-650D72C85ECF}">
      <dgm:prSet/>
      <dgm:spPr/>
      <dgm:t>
        <a:bodyPr/>
        <a:lstStyle/>
        <a:p>
          <a:r>
            <a:rPr lang="es-CO" smtClean="0"/>
            <a:t>Marco Conceptual</a:t>
          </a:r>
          <a:endParaRPr lang="es-CO" dirty="0" smtClean="0"/>
        </a:p>
      </dgm:t>
    </dgm:pt>
    <dgm:pt modelId="{DE307E8C-8EC5-4B59-88FC-18E03F5EFEE7}" type="parTrans" cxnId="{3276F8BA-A9E2-4ACE-8B6A-DA405E2B26D7}">
      <dgm:prSet/>
      <dgm:spPr/>
      <dgm:t>
        <a:bodyPr/>
        <a:lstStyle/>
        <a:p>
          <a:endParaRPr lang="es-CO"/>
        </a:p>
      </dgm:t>
    </dgm:pt>
    <dgm:pt modelId="{76E0AA73-9008-4E42-B58D-899E90D9D963}" type="sibTrans" cxnId="{3276F8BA-A9E2-4ACE-8B6A-DA405E2B26D7}">
      <dgm:prSet/>
      <dgm:spPr/>
      <dgm:t>
        <a:bodyPr/>
        <a:lstStyle/>
        <a:p>
          <a:endParaRPr lang="es-CO"/>
        </a:p>
      </dgm:t>
    </dgm:pt>
    <dgm:pt modelId="{2F876770-F39A-48CF-8E5F-FA6B4019417C}">
      <dgm:prSet/>
      <dgm:spPr/>
      <dgm:t>
        <a:bodyPr/>
        <a:lstStyle/>
        <a:p>
          <a:r>
            <a:rPr lang="es-CO" smtClean="0"/>
            <a:t>Aspectos Metodológicos: Tipo de Investigación, Método de Investigación, Instrumentos de Recolección de Información, Fuentes Primarias y Secundarias.</a:t>
          </a:r>
          <a:endParaRPr lang="es-CO" dirty="0" smtClean="0"/>
        </a:p>
      </dgm:t>
    </dgm:pt>
    <dgm:pt modelId="{CA70AF45-0811-4864-9841-9163B8C9213B}" type="parTrans" cxnId="{AB3EE839-AB5D-43CE-9187-2BDDC2C0F6DC}">
      <dgm:prSet/>
      <dgm:spPr/>
      <dgm:t>
        <a:bodyPr/>
        <a:lstStyle/>
        <a:p>
          <a:endParaRPr lang="es-CO"/>
        </a:p>
      </dgm:t>
    </dgm:pt>
    <dgm:pt modelId="{1D149C22-D9FC-4D8C-9F92-A5205E160B5A}" type="sibTrans" cxnId="{AB3EE839-AB5D-43CE-9187-2BDDC2C0F6DC}">
      <dgm:prSet/>
      <dgm:spPr/>
      <dgm:t>
        <a:bodyPr/>
        <a:lstStyle/>
        <a:p>
          <a:endParaRPr lang="es-CO"/>
        </a:p>
      </dgm:t>
    </dgm:pt>
    <dgm:pt modelId="{52D67B8C-3CC1-4B3D-AF92-F32017FD727A}">
      <dgm:prSet/>
      <dgm:spPr/>
      <dgm:t>
        <a:bodyPr/>
        <a:lstStyle/>
        <a:p>
          <a:r>
            <a:rPr lang="es-CO" smtClean="0"/>
            <a:t>Cronograma</a:t>
          </a:r>
          <a:endParaRPr lang="es-CO" dirty="0" smtClean="0"/>
        </a:p>
      </dgm:t>
    </dgm:pt>
    <dgm:pt modelId="{85323AC9-1901-4A4A-B7FF-D9C94342538A}" type="parTrans" cxnId="{D987E282-F242-423C-9C7A-D5AB86177763}">
      <dgm:prSet/>
      <dgm:spPr/>
      <dgm:t>
        <a:bodyPr/>
        <a:lstStyle/>
        <a:p>
          <a:endParaRPr lang="es-CO"/>
        </a:p>
      </dgm:t>
    </dgm:pt>
    <dgm:pt modelId="{33136ABD-37BC-4CF5-A2EC-DC15A63E0660}" type="sibTrans" cxnId="{D987E282-F242-423C-9C7A-D5AB86177763}">
      <dgm:prSet/>
      <dgm:spPr/>
      <dgm:t>
        <a:bodyPr/>
        <a:lstStyle/>
        <a:p>
          <a:endParaRPr lang="es-CO"/>
        </a:p>
      </dgm:t>
    </dgm:pt>
    <dgm:pt modelId="{C50B15C6-8A9C-43BC-BFC7-8D8991819D2C}">
      <dgm:prSet/>
      <dgm:spPr/>
      <dgm:t>
        <a:bodyPr/>
        <a:lstStyle/>
        <a:p>
          <a:r>
            <a:rPr lang="es-CO" smtClean="0"/>
            <a:t>Resultados</a:t>
          </a:r>
          <a:endParaRPr lang="es-CO" dirty="0" smtClean="0"/>
        </a:p>
      </dgm:t>
    </dgm:pt>
    <dgm:pt modelId="{DA463FBB-6F7D-4169-8090-DE03A93F1E8E}" type="parTrans" cxnId="{C88EE9C7-80C5-411D-92CF-6455F51BB05C}">
      <dgm:prSet/>
      <dgm:spPr/>
      <dgm:t>
        <a:bodyPr/>
        <a:lstStyle/>
        <a:p>
          <a:endParaRPr lang="es-CO"/>
        </a:p>
      </dgm:t>
    </dgm:pt>
    <dgm:pt modelId="{A8AB94F6-5136-4FCC-BC96-355C5CCE0724}" type="sibTrans" cxnId="{C88EE9C7-80C5-411D-92CF-6455F51BB05C}">
      <dgm:prSet/>
      <dgm:spPr/>
      <dgm:t>
        <a:bodyPr/>
        <a:lstStyle/>
        <a:p>
          <a:endParaRPr lang="es-CO"/>
        </a:p>
      </dgm:t>
    </dgm:pt>
    <dgm:pt modelId="{450D6717-F9F7-4D60-B40F-C0053D441AAB}">
      <dgm:prSet/>
      <dgm:spPr/>
      <dgm:t>
        <a:bodyPr/>
        <a:lstStyle/>
        <a:p>
          <a:r>
            <a:rPr lang="es-CO" smtClean="0"/>
            <a:t>Bibliografía</a:t>
          </a:r>
          <a:endParaRPr lang="es-CO" dirty="0" smtClean="0"/>
        </a:p>
      </dgm:t>
    </dgm:pt>
    <dgm:pt modelId="{5A2C50F9-D17B-4AA7-8898-AE21E759BF6F}" type="parTrans" cxnId="{3ADC6043-EEA8-4875-9599-EC2DD4487F64}">
      <dgm:prSet/>
      <dgm:spPr/>
      <dgm:t>
        <a:bodyPr/>
        <a:lstStyle/>
        <a:p>
          <a:endParaRPr lang="es-CO"/>
        </a:p>
      </dgm:t>
    </dgm:pt>
    <dgm:pt modelId="{3D56CD8C-9F61-4C62-A84C-6773D3C79A32}" type="sibTrans" cxnId="{3ADC6043-EEA8-4875-9599-EC2DD4487F64}">
      <dgm:prSet/>
      <dgm:spPr/>
      <dgm:t>
        <a:bodyPr/>
        <a:lstStyle/>
        <a:p>
          <a:endParaRPr lang="es-CO"/>
        </a:p>
      </dgm:t>
    </dgm:pt>
    <dgm:pt modelId="{CE9111B8-1B2E-434C-AF88-E5FEB5E17AD1}" type="pres">
      <dgm:prSet presAssocID="{F4025666-80FA-437B-BA5D-C020ABCF87A5}" presName="diagram" presStyleCnt="0">
        <dgm:presLayoutVars>
          <dgm:dir/>
          <dgm:resizeHandles val="exact"/>
        </dgm:presLayoutVars>
      </dgm:prSet>
      <dgm:spPr/>
      <dgm:t>
        <a:bodyPr/>
        <a:lstStyle/>
        <a:p>
          <a:endParaRPr lang="es-CO"/>
        </a:p>
      </dgm:t>
    </dgm:pt>
    <dgm:pt modelId="{7C047412-6DED-4FC2-9064-4931064D05A5}" type="pres">
      <dgm:prSet presAssocID="{196028D0-8A20-45C1-B42C-7BED5DFFF01C}" presName="node" presStyleLbl="node1" presStyleIdx="0" presStyleCnt="10">
        <dgm:presLayoutVars>
          <dgm:bulletEnabled val="1"/>
        </dgm:presLayoutVars>
      </dgm:prSet>
      <dgm:spPr/>
      <dgm:t>
        <a:bodyPr/>
        <a:lstStyle/>
        <a:p>
          <a:endParaRPr lang="es-CO"/>
        </a:p>
      </dgm:t>
    </dgm:pt>
    <dgm:pt modelId="{24977506-9F9C-49D1-BFE2-4635809DCA7D}" type="pres">
      <dgm:prSet presAssocID="{7D9E4B83-A5F6-4676-9043-6610532A6EA9}" presName="sibTrans" presStyleCnt="0"/>
      <dgm:spPr/>
    </dgm:pt>
    <dgm:pt modelId="{158513C4-09E4-48EC-BF1B-A255F344934F}" type="pres">
      <dgm:prSet presAssocID="{41BA4B11-E480-49E2-BE49-91195AC1F433}" presName="node" presStyleLbl="node1" presStyleIdx="1" presStyleCnt="10">
        <dgm:presLayoutVars>
          <dgm:bulletEnabled val="1"/>
        </dgm:presLayoutVars>
      </dgm:prSet>
      <dgm:spPr/>
      <dgm:t>
        <a:bodyPr/>
        <a:lstStyle/>
        <a:p>
          <a:endParaRPr lang="es-CO"/>
        </a:p>
      </dgm:t>
    </dgm:pt>
    <dgm:pt modelId="{8EF9891E-1E5C-48E7-A310-1EA9FEDCDA11}" type="pres">
      <dgm:prSet presAssocID="{106A7EEA-97D3-4B80-BFB4-7EBC1E75BA3D}" presName="sibTrans" presStyleCnt="0"/>
      <dgm:spPr/>
    </dgm:pt>
    <dgm:pt modelId="{14BFE633-EF4B-4A1D-B8C3-1D9CD75CD184}" type="pres">
      <dgm:prSet presAssocID="{48DAB58D-DEEF-4E83-A15B-02B9BA2B5BC0}" presName="node" presStyleLbl="node1" presStyleIdx="2" presStyleCnt="10">
        <dgm:presLayoutVars>
          <dgm:bulletEnabled val="1"/>
        </dgm:presLayoutVars>
      </dgm:prSet>
      <dgm:spPr/>
      <dgm:t>
        <a:bodyPr/>
        <a:lstStyle/>
        <a:p>
          <a:endParaRPr lang="es-CO"/>
        </a:p>
      </dgm:t>
    </dgm:pt>
    <dgm:pt modelId="{F5AC1700-3DF5-4CA3-9E7E-9CA9BEC37F3A}" type="pres">
      <dgm:prSet presAssocID="{9D794B48-E419-4E8F-B4C7-57BF4D641759}" presName="sibTrans" presStyleCnt="0"/>
      <dgm:spPr/>
    </dgm:pt>
    <dgm:pt modelId="{460D37DA-CD6E-4423-8060-8CF16D0E72D7}" type="pres">
      <dgm:prSet presAssocID="{50CC697A-E522-40D3-B04A-D44166A08F07}" presName="node" presStyleLbl="node1" presStyleIdx="3" presStyleCnt="10">
        <dgm:presLayoutVars>
          <dgm:bulletEnabled val="1"/>
        </dgm:presLayoutVars>
      </dgm:prSet>
      <dgm:spPr/>
      <dgm:t>
        <a:bodyPr/>
        <a:lstStyle/>
        <a:p>
          <a:endParaRPr lang="es-CO"/>
        </a:p>
      </dgm:t>
    </dgm:pt>
    <dgm:pt modelId="{F76ED6E6-B42E-43E4-B7C8-69DE5F8006A1}" type="pres">
      <dgm:prSet presAssocID="{F174A8AF-A56A-4514-8A78-BF88CCAAFAC5}" presName="sibTrans" presStyleCnt="0"/>
      <dgm:spPr/>
    </dgm:pt>
    <dgm:pt modelId="{221AE446-C2AC-48B3-AAC3-5DAC4B7D7368}" type="pres">
      <dgm:prSet presAssocID="{31C46677-53BA-4811-A056-7A52A6D002DD}" presName="node" presStyleLbl="node1" presStyleIdx="4" presStyleCnt="10">
        <dgm:presLayoutVars>
          <dgm:bulletEnabled val="1"/>
        </dgm:presLayoutVars>
      </dgm:prSet>
      <dgm:spPr/>
      <dgm:t>
        <a:bodyPr/>
        <a:lstStyle/>
        <a:p>
          <a:endParaRPr lang="es-CO"/>
        </a:p>
      </dgm:t>
    </dgm:pt>
    <dgm:pt modelId="{4A53E12A-E78B-47FB-A0FF-1C032B34EC44}" type="pres">
      <dgm:prSet presAssocID="{45F75547-8157-4A40-9266-B9A2E52543CC}" presName="sibTrans" presStyleCnt="0"/>
      <dgm:spPr/>
    </dgm:pt>
    <dgm:pt modelId="{C4AB3B60-9329-49D6-89F5-B4182625954A}" type="pres">
      <dgm:prSet presAssocID="{1FF27FFC-1210-4606-9343-650D72C85ECF}" presName="node" presStyleLbl="node1" presStyleIdx="5" presStyleCnt="10">
        <dgm:presLayoutVars>
          <dgm:bulletEnabled val="1"/>
        </dgm:presLayoutVars>
      </dgm:prSet>
      <dgm:spPr/>
      <dgm:t>
        <a:bodyPr/>
        <a:lstStyle/>
        <a:p>
          <a:endParaRPr lang="es-CO"/>
        </a:p>
      </dgm:t>
    </dgm:pt>
    <dgm:pt modelId="{8CEF7971-4B35-4231-A8DA-23C3252C5842}" type="pres">
      <dgm:prSet presAssocID="{76E0AA73-9008-4E42-B58D-899E90D9D963}" presName="sibTrans" presStyleCnt="0"/>
      <dgm:spPr/>
    </dgm:pt>
    <dgm:pt modelId="{01DDB542-9559-437E-96D5-209AE17DD50E}" type="pres">
      <dgm:prSet presAssocID="{2F876770-F39A-48CF-8E5F-FA6B4019417C}" presName="node" presStyleLbl="node1" presStyleIdx="6" presStyleCnt="10">
        <dgm:presLayoutVars>
          <dgm:bulletEnabled val="1"/>
        </dgm:presLayoutVars>
      </dgm:prSet>
      <dgm:spPr/>
      <dgm:t>
        <a:bodyPr/>
        <a:lstStyle/>
        <a:p>
          <a:endParaRPr lang="es-CO"/>
        </a:p>
      </dgm:t>
    </dgm:pt>
    <dgm:pt modelId="{9888FC76-9399-4814-B243-D0734D58D81F}" type="pres">
      <dgm:prSet presAssocID="{1D149C22-D9FC-4D8C-9F92-A5205E160B5A}" presName="sibTrans" presStyleCnt="0"/>
      <dgm:spPr/>
    </dgm:pt>
    <dgm:pt modelId="{56F34394-DC0A-430F-A08B-9D18C968A997}" type="pres">
      <dgm:prSet presAssocID="{52D67B8C-3CC1-4B3D-AF92-F32017FD727A}" presName="node" presStyleLbl="node1" presStyleIdx="7" presStyleCnt="10">
        <dgm:presLayoutVars>
          <dgm:bulletEnabled val="1"/>
        </dgm:presLayoutVars>
      </dgm:prSet>
      <dgm:spPr/>
      <dgm:t>
        <a:bodyPr/>
        <a:lstStyle/>
        <a:p>
          <a:endParaRPr lang="es-CO"/>
        </a:p>
      </dgm:t>
    </dgm:pt>
    <dgm:pt modelId="{FC69FDF4-7F74-41D1-BEE7-F9DA2E646694}" type="pres">
      <dgm:prSet presAssocID="{33136ABD-37BC-4CF5-A2EC-DC15A63E0660}" presName="sibTrans" presStyleCnt="0"/>
      <dgm:spPr/>
    </dgm:pt>
    <dgm:pt modelId="{E9AA3978-47C6-4FF4-A1F6-D8C25948FE37}" type="pres">
      <dgm:prSet presAssocID="{C50B15C6-8A9C-43BC-BFC7-8D8991819D2C}" presName="node" presStyleLbl="node1" presStyleIdx="8" presStyleCnt="10">
        <dgm:presLayoutVars>
          <dgm:bulletEnabled val="1"/>
        </dgm:presLayoutVars>
      </dgm:prSet>
      <dgm:spPr/>
      <dgm:t>
        <a:bodyPr/>
        <a:lstStyle/>
        <a:p>
          <a:endParaRPr lang="es-CO"/>
        </a:p>
      </dgm:t>
    </dgm:pt>
    <dgm:pt modelId="{DCF094D0-D821-4E3E-AC7B-E24C6BF1F70E}" type="pres">
      <dgm:prSet presAssocID="{A8AB94F6-5136-4FCC-BC96-355C5CCE0724}" presName="sibTrans" presStyleCnt="0"/>
      <dgm:spPr/>
    </dgm:pt>
    <dgm:pt modelId="{801B2802-5AA4-45BD-A5A9-0FB9104B6E11}" type="pres">
      <dgm:prSet presAssocID="{450D6717-F9F7-4D60-B40F-C0053D441AAB}" presName="node" presStyleLbl="node1" presStyleIdx="9" presStyleCnt="10">
        <dgm:presLayoutVars>
          <dgm:bulletEnabled val="1"/>
        </dgm:presLayoutVars>
      </dgm:prSet>
      <dgm:spPr/>
      <dgm:t>
        <a:bodyPr/>
        <a:lstStyle/>
        <a:p>
          <a:endParaRPr lang="es-CO"/>
        </a:p>
      </dgm:t>
    </dgm:pt>
  </dgm:ptLst>
  <dgm:cxnLst>
    <dgm:cxn modelId="{01722FD1-599F-462A-B1C7-976F9311DB30}" type="presOf" srcId="{450D6717-F9F7-4D60-B40F-C0053D441AAB}" destId="{801B2802-5AA4-45BD-A5A9-0FB9104B6E11}" srcOrd="0" destOrd="0" presId="urn:microsoft.com/office/officeart/2005/8/layout/default"/>
    <dgm:cxn modelId="{9040BBC8-58DF-4D43-A192-333A72778AF4}" srcId="{F4025666-80FA-437B-BA5D-C020ABCF87A5}" destId="{31C46677-53BA-4811-A056-7A52A6D002DD}" srcOrd="4" destOrd="0" parTransId="{5881D05A-2EC4-48E5-B6B8-7E1EA6BD0078}" sibTransId="{45F75547-8157-4A40-9266-B9A2E52543CC}"/>
    <dgm:cxn modelId="{177069D5-3549-4999-B741-1C124A5EBE38}" type="presOf" srcId="{52D67B8C-3CC1-4B3D-AF92-F32017FD727A}" destId="{56F34394-DC0A-430F-A08B-9D18C968A997}" srcOrd="0" destOrd="0" presId="urn:microsoft.com/office/officeart/2005/8/layout/default"/>
    <dgm:cxn modelId="{DFCFC214-CAF7-4BF2-BF1D-493E4CF1AFBF}" srcId="{F4025666-80FA-437B-BA5D-C020ABCF87A5}" destId="{41BA4B11-E480-49E2-BE49-91195AC1F433}" srcOrd="1" destOrd="0" parTransId="{64964F7B-708C-46CE-8CDE-29D6115BBABC}" sibTransId="{106A7EEA-97D3-4B80-BFB4-7EBC1E75BA3D}"/>
    <dgm:cxn modelId="{CD077A3D-FF4D-4975-9C5A-91B20FC24CE1}" type="presOf" srcId="{2F876770-F39A-48CF-8E5F-FA6B4019417C}" destId="{01DDB542-9559-437E-96D5-209AE17DD50E}" srcOrd="0" destOrd="0" presId="urn:microsoft.com/office/officeart/2005/8/layout/default"/>
    <dgm:cxn modelId="{7FDEDC96-F5E9-4F68-AC5E-BC20AC9A681A}" srcId="{F4025666-80FA-437B-BA5D-C020ABCF87A5}" destId="{196028D0-8A20-45C1-B42C-7BED5DFFF01C}" srcOrd="0" destOrd="0" parTransId="{8495B4E7-DB5E-4426-ABE3-41DE05EE98E5}" sibTransId="{7D9E4B83-A5F6-4676-9043-6610532A6EA9}"/>
    <dgm:cxn modelId="{E13146A6-6056-4CAB-BC92-2755D17F3BB1}" type="presOf" srcId="{48DAB58D-DEEF-4E83-A15B-02B9BA2B5BC0}" destId="{14BFE633-EF4B-4A1D-B8C3-1D9CD75CD184}" srcOrd="0" destOrd="0" presId="urn:microsoft.com/office/officeart/2005/8/layout/default"/>
    <dgm:cxn modelId="{7472B29E-677D-4327-AAA9-B722FE348C78}" type="presOf" srcId="{41BA4B11-E480-49E2-BE49-91195AC1F433}" destId="{158513C4-09E4-48EC-BF1B-A255F344934F}" srcOrd="0" destOrd="0" presId="urn:microsoft.com/office/officeart/2005/8/layout/default"/>
    <dgm:cxn modelId="{ECC85A53-3DD0-4014-8773-C341B59A74CA}" srcId="{F4025666-80FA-437B-BA5D-C020ABCF87A5}" destId="{50CC697A-E522-40D3-B04A-D44166A08F07}" srcOrd="3" destOrd="0" parTransId="{F5A68651-33CD-477D-BBAC-A598A3F8B433}" sibTransId="{F174A8AF-A56A-4514-8A78-BF88CCAAFAC5}"/>
    <dgm:cxn modelId="{3276F8BA-A9E2-4ACE-8B6A-DA405E2B26D7}" srcId="{F4025666-80FA-437B-BA5D-C020ABCF87A5}" destId="{1FF27FFC-1210-4606-9343-650D72C85ECF}" srcOrd="5" destOrd="0" parTransId="{DE307E8C-8EC5-4B59-88FC-18E03F5EFEE7}" sibTransId="{76E0AA73-9008-4E42-B58D-899E90D9D963}"/>
    <dgm:cxn modelId="{AB3EE839-AB5D-43CE-9187-2BDDC2C0F6DC}" srcId="{F4025666-80FA-437B-BA5D-C020ABCF87A5}" destId="{2F876770-F39A-48CF-8E5F-FA6B4019417C}" srcOrd="6" destOrd="0" parTransId="{CA70AF45-0811-4864-9841-9163B8C9213B}" sibTransId="{1D149C22-D9FC-4D8C-9F92-A5205E160B5A}"/>
    <dgm:cxn modelId="{4BD1AF8E-39CE-441D-B1BF-64531498555E}" type="presOf" srcId="{31C46677-53BA-4811-A056-7A52A6D002DD}" destId="{221AE446-C2AC-48B3-AAC3-5DAC4B7D7368}" srcOrd="0" destOrd="0" presId="urn:microsoft.com/office/officeart/2005/8/layout/default"/>
    <dgm:cxn modelId="{D987E282-F242-423C-9C7A-D5AB86177763}" srcId="{F4025666-80FA-437B-BA5D-C020ABCF87A5}" destId="{52D67B8C-3CC1-4B3D-AF92-F32017FD727A}" srcOrd="7" destOrd="0" parTransId="{85323AC9-1901-4A4A-B7FF-D9C94342538A}" sibTransId="{33136ABD-37BC-4CF5-A2EC-DC15A63E0660}"/>
    <dgm:cxn modelId="{B45C42CA-915A-4A1C-9B73-ABBDE60399EC}" type="presOf" srcId="{50CC697A-E522-40D3-B04A-D44166A08F07}" destId="{460D37DA-CD6E-4423-8060-8CF16D0E72D7}" srcOrd="0" destOrd="0" presId="urn:microsoft.com/office/officeart/2005/8/layout/default"/>
    <dgm:cxn modelId="{84F504CB-F763-4655-A37E-D8CC353C6D3D}" type="presOf" srcId="{196028D0-8A20-45C1-B42C-7BED5DFFF01C}" destId="{7C047412-6DED-4FC2-9064-4931064D05A5}" srcOrd="0" destOrd="0" presId="urn:microsoft.com/office/officeart/2005/8/layout/default"/>
    <dgm:cxn modelId="{3ADC6043-EEA8-4875-9599-EC2DD4487F64}" srcId="{F4025666-80FA-437B-BA5D-C020ABCF87A5}" destId="{450D6717-F9F7-4D60-B40F-C0053D441AAB}" srcOrd="9" destOrd="0" parTransId="{5A2C50F9-D17B-4AA7-8898-AE21E759BF6F}" sibTransId="{3D56CD8C-9F61-4C62-A84C-6773D3C79A32}"/>
    <dgm:cxn modelId="{C88EE9C7-80C5-411D-92CF-6455F51BB05C}" srcId="{F4025666-80FA-437B-BA5D-C020ABCF87A5}" destId="{C50B15C6-8A9C-43BC-BFC7-8D8991819D2C}" srcOrd="8" destOrd="0" parTransId="{DA463FBB-6F7D-4169-8090-DE03A93F1E8E}" sibTransId="{A8AB94F6-5136-4FCC-BC96-355C5CCE0724}"/>
    <dgm:cxn modelId="{76ED401E-AC88-45C6-B3E1-86E5F277598B}" type="presOf" srcId="{F4025666-80FA-437B-BA5D-C020ABCF87A5}" destId="{CE9111B8-1B2E-434C-AF88-E5FEB5E17AD1}" srcOrd="0" destOrd="0" presId="urn:microsoft.com/office/officeart/2005/8/layout/default"/>
    <dgm:cxn modelId="{CAEBBB61-61A4-4C73-9281-1F6AD3D5D38A}" type="presOf" srcId="{1FF27FFC-1210-4606-9343-650D72C85ECF}" destId="{C4AB3B60-9329-49D6-89F5-B4182625954A}" srcOrd="0" destOrd="0" presId="urn:microsoft.com/office/officeart/2005/8/layout/default"/>
    <dgm:cxn modelId="{5246ED45-0DD9-4AE8-94FB-3A697A76C4A7}" type="presOf" srcId="{C50B15C6-8A9C-43BC-BFC7-8D8991819D2C}" destId="{E9AA3978-47C6-4FF4-A1F6-D8C25948FE37}" srcOrd="0" destOrd="0" presId="urn:microsoft.com/office/officeart/2005/8/layout/default"/>
    <dgm:cxn modelId="{CB23BD5D-E1A6-4D61-B7C1-D6F14DD57216}" srcId="{F4025666-80FA-437B-BA5D-C020ABCF87A5}" destId="{48DAB58D-DEEF-4E83-A15B-02B9BA2B5BC0}" srcOrd="2" destOrd="0" parTransId="{14C6EB7F-9D5B-469A-BD57-6D2CEA9E0ABA}" sibTransId="{9D794B48-E419-4E8F-B4C7-57BF4D641759}"/>
    <dgm:cxn modelId="{21A39BAF-AF53-4BBC-8E7D-D6CD912A12F1}" type="presParOf" srcId="{CE9111B8-1B2E-434C-AF88-E5FEB5E17AD1}" destId="{7C047412-6DED-4FC2-9064-4931064D05A5}" srcOrd="0" destOrd="0" presId="urn:microsoft.com/office/officeart/2005/8/layout/default"/>
    <dgm:cxn modelId="{18FEB7C7-004F-44BB-8C60-60499A0398B2}" type="presParOf" srcId="{CE9111B8-1B2E-434C-AF88-E5FEB5E17AD1}" destId="{24977506-9F9C-49D1-BFE2-4635809DCA7D}" srcOrd="1" destOrd="0" presId="urn:microsoft.com/office/officeart/2005/8/layout/default"/>
    <dgm:cxn modelId="{C7F4C9BF-ACC9-402A-8D10-F86A29201417}" type="presParOf" srcId="{CE9111B8-1B2E-434C-AF88-E5FEB5E17AD1}" destId="{158513C4-09E4-48EC-BF1B-A255F344934F}" srcOrd="2" destOrd="0" presId="urn:microsoft.com/office/officeart/2005/8/layout/default"/>
    <dgm:cxn modelId="{2A0B684A-3740-4FE7-9450-CBEF6B850FA8}" type="presParOf" srcId="{CE9111B8-1B2E-434C-AF88-E5FEB5E17AD1}" destId="{8EF9891E-1E5C-48E7-A310-1EA9FEDCDA11}" srcOrd="3" destOrd="0" presId="urn:microsoft.com/office/officeart/2005/8/layout/default"/>
    <dgm:cxn modelId="{8F39A89F-2001-46D9-B686-1800745F8743}" type="presParOf" srcId="{CE9111B8-1B2E-434C-AF88-E5FEB5E17AD1}" destId="{14BFE633-EF4B-4A1D-B8C3-1D9CD75CD184}" srcOrd="4" destOrd="0" presId="urn:microsoft.com/office/officeart/2005/8/layout/default"/>
    <dgm:cxn modelId="{235A2E5A-A6BB-4540-A89A-2835A80A37C5}" type="presParOf" srcId="{CE9111B8-1B2E-434C-AF88-E5FEB5E17AD1}" destId="{F5AC1700-3DF5-4CA3-9E7E-9CA9BEC37F3A}" srcOrd="5" destOrd="0" presId="urn:microsoft.com/office/officeart/2005/8/layout/default"/>
    <dgm:cxn modelId="{C136BF07-BB4B-49E6-8166-D946A1A07E85}" type="presParOf" srcId="{CE9111B8-1B2E-434C-AF88-E5FEB5E17AD1}" destId="{460D37DA-CD6E-4423-8060-8CF16D0E72D7}" srcOrd="6" destOrd="0" presId="urn:microsoft.com/office/officeart/2005/8/layout/default"/>
    <dgm:cxn modelId="{03746938-C1E8-4B8E-92C9-977629BC3D44}" type="presParOf" srcId="{CE9111B8-1B2E-434C-AF88-E5FEB5E17AD1}" destId="{F76ED6E6-B42E-43E4-B7C8-69DE5F8006A1}" srcOrd="7" destOrd="0" presId="urn:microsoft.com/office/officeart/2005/8/layout/default"/>
    <dgm:cxn modelId="{92C44D3E-9A33-4919-8DEF-A2AEC6D47EEB}" type="presParOf" srcId="{CE9111B8-1B2E-434C-AF88-E5FEB5E17AD1}" destId="{221AE446-C2AC-48B3-AAC3-5DAC4B7D7368}" srcOrd="8" destOrd="0" presId="urn:microsoft.com/office/officeart/2005/8/layout/default"/>
    <dgm:cxn modelId="{77CB8CFE-CCAF-43DE-B180-2618B3C152A0}" type="presParOf" srcId="{CE9111B8-1B2E-434C-AF88-E5FEB5E17AD1}" destId="{4A53E12A-E78B-47FB-A0FF-1C032B34EC44}" srcOrd="9" destOrd="0" presId="urn:microsoft.com/office/officeart/2005/8/layout/default"/>
    <dgm:cxn modelId="{5A9903E2-0786-4273-919A-41586A629446}" type="presParOf" srcId="{CE9111B8-1B2E-434C-AF88-E5FEB5E17AD1}" destId="{C4AB3B60-9329-49D6-89F5-B4182625954A}" srcOrd="10" destOrd="0" presId="urn:microsoft.com/office/officeart/2005/8/layout/default"/>
    <dgm:cxn modelId="{4B4F8353-EAB6-4A8E-9C0A-DBED19AB3937}" type="presParOf" srcId="{CE9111B8-1B2E-434C-AF88-E5FEB5E17AD1}" destId="{8CEF7971-4B35-4231-A8DA-23C3252C5842}" srcOrd="11" destOrd="0" presId="urn:microsoft.com/office/officeart/2005/8/layout/default"/>
    <dgm:cxn modelId="{4C7F5264-5522-4038-A6D5-6BCA0300E4F1}" type="presParOf" srcId="{CE9111B8-1B2E-434C-AF88-E5FEB5E17AD1}" destId="{01DDB542-9559-437E-96D5-209AE17DD50E}" srcOrd="12" destOrd="0" presId="urn:microsoft.com/office/officeart/2005/8/layout/default"/>
    <dgm:cxn modelId="{24469EB7-B8A3-4EE7-8753-583B2184B5EB}" type="presParOf" srcId="{CE9111B8-1B2E-434C-AF88-E5FEB5E17AD1}" destId="{9888FC76-9399-4814-B243-D0734D58D81F}" srcOrd="13" destOrd="0" presId="urn:microsoft.com/office/officeart/2005/8/layout/default"/>
    <dgm:cxn modelId="{CA492934-B47B-4006-9E7B-4DD3F2F691BD}" type="presParOf" srcId="{CE9111B8-1B2E-434C-AF88-E5FEB5E17AD1}" destId="{56F34394-DC0A-430F-A08B-9D18C968A997}" srcOrd="14" destOrd="0" presId="urn:microsoft.com/office/officeart/2005/8/layout/default"/>
    <dgm:cxn modelId="{97B4C745-AF2A-42DB-862E-3F4AB47CE1BA}" type="presParOf" srcId="{CE9111B8-1B2E-434C-AF88-E5FEB5E17AD1}" destId="{FC69FDF4-7F74-41D1-BEE7-F9DA2E646694}" srcOrd="15" destOrd="0" presId="urn:microsoft.com/office/officeart/2005/8/layout/default"/>
    <dgm:cxn modelId="{C5A5E494-4DD5-40B9-B612-BC394DDE0654}" type="presParOf" srcId="{CE9111B8-1B2E-434C-AF88-E5FEB5E17AD1}" destId="{E9AA3978-47C6-4FF4-A1F6-D8C25948FE37}" srcOrd="16" destOrd="0" presId="urn:microsoft.com/office/officeart/2005/8/layout/default"/>
    <dgm:cxn modelId="{915BB56F-C9DF-4BAE-A0B3-B6D5C2F50E88}" type="presParOf" srcId="{CE9111B8-1B2E-434C-AF88-E5FEB5E17AD1}" destId="{DCF094D0-D821-4E3E-AC7B-E24C6BF1F70E}" srcOrd="17" destOrd="0" presId="urn:microsoft.com/office/officeart/2005/8/layout/default"/>
    <dgm:cxn modelId="{AFB82CD4-3EEF-4D16-9645-581CEDD56B8F}" type="presParOf" srcId="{CE9111B8-1B2E-434C-AF88-E5FEB5E17AD1}" destId="{801B2802-5AA4-45BD-A5A9-0FB9104B6E11}"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12/3/2015</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‹Nº›</a:t>
            </a:fld>
            <a:endParaRPr lang="en-US" dirty="0"/>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12/3/2015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dirty="0"/>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12/3/2015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12/3/2015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12/3/2015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12/3/2015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12/3/2015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12/3/2015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s-ES" smtClean="0"/>
              <a:t>Haga clic para modificar el estilo de título del patrón</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12/3/2015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12/3/2015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12/3/2015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12/3/2015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12/3/2015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12/3/2015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12/3/2015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12/3/2015</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CO" sz="4400" dirty="0" smtClean="0"/>
              <a:t>MANUAL DEL </a:t>
            </a:r>
            <a:r>
              <a:rPr lang="es-CO" sz="4400" dirty="0" smtClean="0"/>
              <a:t>DIRECTOR DE PASANTIA</a:t>
            </a:r>
            <a:endParaRPr lang="es-CO" sz="4400" dirty="0"/>
          </a:p>
        </p:txBody>
      </p:sp>
      <p:sp>
        <p:nvSpPr>
          <p:cNvPr id="3" name="Subtítulo 2"/>
          <p:cNvSpPr>
            <a:spLocks noGrp="1"/>
          </p:cNvSpPr>
          <p:nvPr>
            <p:ph type="subTitle" idx="1"/>
          </p:nvPr>
        </p:nvSpPr>
        <p:spPr>
          <a:xfrm>
            <a:off x="2414016" y="3657597"/>
            <a:ext cx="7339584" cy="1320802"/>
          </a:xfrm>
        </p:spPr>
        <p:txBody>
          <a:bodyPr>
            <a:normAutofit lnSpcReduction="10000"/>
          </a:bodyPr>
          <a:lstStyle/>
          <a:p>
            <a:r>
              <a:rPr lang="es-CO" dirty="0" smtClean="0"/>
              <a:t>PROGRAMA DE ADMINISTRACION DE NEGOCIOS</a:t>
            </a:r>
          </a:p>
          <a:p>
            <a:endParaRPr lang="es-CO" dirty="0"/>
          </a:p>
          <a:p>
            <a:r>
              <a:rPr lang="es-CO" dirty="0" smtClean="0"/>
              <a:t>AREA DE PASANTIAS</a:t>
            </a:r>
            <a:endParaRPr lang="es-CO" dirty="0"/>
          </a:p>
        </p:txBody>
      </p:sp>
    </p:spTree>
    <p:extLst>
      <p:ext uri="{BB962C8B-B14F-4D97-AF65-F5344CB8AC3E}">
        <p14:creationId xmlns:p14="http://schemas.microsoft.com/office/powerpoint/2010/main" val="17477591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841248" y="609934"/>
            <a:ext cx="10485120" cy="5078313"/>
          </a:xfrm>
          <a:prstGeom prst="rect">
            <a:avLst/>
          </a:prstGeom>
        </p:spPr>
        <p:txBody>
          <a:bodyPr wrap="square">
            <a:spAutoFit/>
          </a:bodyPr>
          <a:lstStyle/>
          <a:p>
            <a:pPr algn="just"/>
            <a:r>
              <a:rPr lang="es-CO" dirty="0"/>
              <a:t>Señor docente, como </a:t>
            </a:r>
            <a:r>
              <a:rPr lang="es-CO" dirty="0" smtClean="0"/>
              <a:t>Director </a:t>
            </a:r>
            <a:r>
              <a:rPr lang="es-CO" dirty="0"/>
              <a:t>a asumido la responsabilidad de </a:t>
            </a:r>
            <a:r>
              <a:rPr lang="es-CO" dirty="0" smtClean="0"/>
              <a:t>guiar y orientar eficientemente, </a:t>
            </a:r>
            <a:r>
              <a:rPr lang="es-CO" dirty="0"/>
              <a:t>con criterio y </a:t>
            </a:r>
            <a:r>
              <a:rPr lang="es-CO" dirty="0" smtClean="0"/>
              <a:t>rigurosidad, el desarrollo de la Pasantía de los estudiantes asignados a su cargo </a:t>
            </a:r>
            <a:r>
              <a:rPr lang="es-CO" dirty="0"/>
              <a:t>que esperan graduarse a través </a:t>
            </a:r>
            <a:r>
              <a:rPr lang="es-CO" dirty="0" smtClean="0"/>
              <a:t>de este </a:t>
            </a:r>
            <a:r>
              <a:rPr lang="es-CO" dirty="0"/>
              <a:t>proceso </a:t>
            </a:r>
            <a:r>
              <a:rPr lang="es-CO" dirty="0" smtClean="0"/>
              <a:t>y </a:t>
            </a:r>
            <a:r>
              <a:rPr lang="es-CO" dirty="0"/>
              <a:t>así optar por su titulo de Grado bajo esta opción. </a:t>
            </a:r>
          </a:p>
          <a:p>
            <a:pPr algn="just"/>
            <a:endParaRPr lang="es-CO" dirty="0"/>
          </a:p>
          <a:p>
            <a:pPr algn="just"/>
            <a:r>
              <a:rPr lang="es-CO" dirty="0"/>
              <a:t>Debido al nivel de importancia de dicho </a:t>
            </a:r>
            <a:r>
              <a:rPr lang="es-CO" dirty="0" smtClean="0"/>
              <a:t>trabajo, </a:t>
            </a:r>
            <a:r>
              <a:rPr lang="es-CO" dirty="0"/>
              <a:t>ya que este determina el cumplimiento del desarrollo de la pasantía por parte del estudiante en la Empresa en la cual realizo su proceso, se debe </a:t>
            </a:r>
            <a:r>
              <a:rPr lang="es-CO" dirty="0" smtClean="0"/>
              <a:t>determinar una serie de requisitos en conjunto con el estudiante los cuales debe cumplir para realizar su pasantía. Es </a:t>
            </a:r>
            <a:r>
              <a:rPr lang="es-CO" dirty="0"/>
              <a:t>por esto que este manual pretende dar una serie de guía que faciliten su función de </a:t>
            </a:r>
            <a:r>
              <a:rPr lang="es-CO" dirty="0" smtClean="0"/>
              <a:t>Director </a:t>
            </a:r>
            <a:r>
              <a:rPr lang="es-CO" dirty="0"/>
              <a:t>y se obtenga un proceso satisfactorio para todos.</a:t>
            </a:r>
          </a:p>
          <a:p>
            <a:pPr algn="just"/>
            <a:endParaRPr lang="es-CO" dirty="0"/>
          </a:p>
          <a:p>
            <a:pPr algn="just"/>
            <a:r>
              <a:rPr lang="es-CO" dirty="0"/>
              <a:t>De antemano agradecemos su apoyo y compromiso con este proceso ya que usted ha sido seleccionado para esta actividad debido a que cuenta con las competencias y conocimientos necesarios y valiosos para determinar si el trabajo presentado refleja en verdadero objetivo de Pasantía, la construcción de conocimiento practico aplicando lo adquirido en el aula de clase, beneficiando al estudiante, universidad y sector empresarial.</a:t>
            </a:r>
          </a:p>
          <a:p>
            <a:pPr algn="just"/>
            <a:endParaRPr lang="es-CO" dirty="0"/>
          </a:p>
          <a:p>
            <a:pPr algn="just"/>
            <a:r>
              <a:rPr lang="es-CO" dirty="0"/>
              <a:t>Esperamos este instrumento sea de su ayuda</a:t>
            </a:r>
          </a:p>
          <a:p>
            <a:r>
              <a:rPr lang="es-CO" dirty="0"/>
              <a:t>																</a:t>
            </a:r>
            <a:r>
              <a:rPr lang="es-CO" dirty="0" smtClean="0"/>
              <a:t>	Cordialmente </a:t>
            </a:r>
            <a:endParaRPr lang="es-CO" dirty="0"/>
          </a:p>
          <a:p>
            <a:endParaRPr lang="es-CO" dirty="0"/>
          </a:p>
          <a:p>
            <a:r>
              <a:rPr lang="es-CO" dirty="0"/>
              <a:t>																	</a:t>
            </a:r>
            <a:r>
              <a:rPr lang="es-CO" dirty="0" smtClean="0"/>
              <a:t>Equipo </a:t>
            </a:r>
            <a:r>
              <a:rPr lang="es-CO" dirty="0"/>
              <a:t>de Pasantías</a:t>
            </a:r>
          </a:p>
        </p:txBody>
      </p:sp>
    </p:spTree>
    <p:extLst>
      <p:ext uri="{BB962C8B-B14F-4D97-AF65-F5344CB8AC3E}">
        <p14:creationId xmlns:p14="http://schemas.microsoft.com/office/powerpoint/2010/main" val="1635696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CO" dirty="0" smtClean="0"/>
              <a:t>INICIO DEL PROCESO</a:t>
            </a:r>
            <a:endParaRPr lang="es-CO" dirty="0"/>
          </a:p>
        </p:txBody>
      </p:sp>
      <p:sp>
        <p:nvSpPr>
          <p:cNvPr id="4" name="Marcador de contenido 3"/>
          <p:cNvSpPr>
            <a:spLocks noGrp="1"/>
          </p:cNvSpPr>
          <p:nvPr>
            <p:ph idx="1"/>
          </p:nvPr>
        </p:nvSpPr>
        <p:spPr>
          <a:xfrm>
            <a:off x="890016" y="2556932"/>
            <a:ext cx="10411968" cy="3673180"/>
          </a:xfrm>
        </p:spPr>
        <p:txBody>
          <a:bodyPr>
            <a:normAutofit lnSpcReduction="10000"/>
          </a:bodyPr>
          <a:lstStyle/>
          <a:p>
            <a:pPr marL="0" indent="0" algn="just">
              <a:buNone/>
            </a:pPr>
            <a:r>
              <a:rPr lang="es-CO" dirty="0" smtClean="0"/>
              <a:t>El Área de Pasantías realiza un sondeo de los docentes que cuentan con carga académica al iniciar el Semestre con el fin de determinar el equipo de trabajo de directores con el que cuenta.</a:t>
            </a:r>
          </a:p>
          <a:p>
            <a:pPr marL="0" indent="0" algn="just">
              <a:buNone/>
            </a:pPr>
            <a:r>
              <a:rPr lang="es-CO" dirty="0" smtClean="0"/>
              <a:t>Luego indaga sobre sus conocimientos y enfoques con el fin de seleccionar las pasantías según dichos criterios. Si usted es nuevo en el proceso, debe informar sus competencia y estudios con el fin de realizar un mejor proceso de asignación.</a:t>
            </a:r>
          </a:p>
          <a:p>
            <a:pPr marL="0" indent="0" algn="just">
              <a:buNone/>
            </a:pPr>
            <a:r>
              <a:rPr lang="es-CO" dirty="0" smtClean="0"/>
              <a:t>Después es notificado a través del correo de Pasantías de los estudiantes a su cargo durante el desarrollo de su pasantía. Este correo contiene numero de Teléfono, correo y se adjunta la Propuesta Aprobada por parte del Comité de Pasantías</a:t>
            </a:r>
            <a:endParaRPr lang="es-CO" dirty="0"/>
          </a:p>
        </p:txBody>
      </p:sp>
    </p:spTree>
    <p:extLst>
      <p:ext uri="{BB962C8B-B14F-4D97-AF65-F5344CB8AC3E}">
        <p14:creationId xmlns:p14="http://schemas.microsoft.com/office/powerpoint/2010/main" val="3893061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890016" y="768096"/>
            <a:ext cx="10485120" cy="646331"/>
          </a:xfrm>
          <a:prstGeom prst="rect">
            <a:avLst/>
          </a:prstGeom>
          <a:noFill/>
        </p:spPr>
        <p:txBody>
          <a:bodyPr wrap="square" rtlCol="0">
            <a:spAutoFit/>
          </a:bodyPr>
          <a:lstStyle/>
          <a:p>
            <a:r>
              <a:rPr lang="es-CO" dirty="0" smtClean="0"/>
              <a:t>En este proceso de Iniciación se debe tener en cuenta:</a:t>
            </a:r>
          </a:p>
          <a:p>
            <a:endParaRPr lang="es-CO" dirty="0"/>
          </a:p>
        </p:txBody>
      </p:sp>
      <p:graphicFrame>
        <p:nvGraphicFramePr>
          <p:cNvPr id="3" name="Diagrama 2"/>
          <p:cNvGraphicFramePr/>
          <p:nvPr>
            <p:extLst>
              <p:ext uri="{D42A27DB-BD31-4B8C-83A1-F6EECF244321}">
                <p14:modId xmlns:p14="http://schemas.microsoft.com/office/powerpoint/2010/main" val="21052818"/>
              </p:ext>
            </p:extLst>
          </p:nvPr>
        </p:nvGraphicFramePr>
        <p:xfrm>
          <a:off x="1796288" y="1658112"/>
          <a:ext cx="8672576" cy="37974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68227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smtClean="0"/>
              <a:t>ASESORIA</a:t>
            </a:r>
            <a:endParaRPr lang="es-CO" dirty="0"/>
          </a:p>
        </p:txBody>
      </p:sp>
      <p:sp>
        <p:nvSpPr>
          <p:cNvPr id="3" name="Marcador de contenido 2"/>
          <p:cNvSpPr>
            <a:spLocks noGrp="1"/>
          </p:cNvSpPr>
          <p:nvPr>
            <p:ph idx="1"/>
          </p:nvPr>
        </p:nvSpPr>
        <p:spPr>
          <a:xfrm>
            <a:off x="963168" y="2556932"/>
            <a:ext cx="10290048" cy="3502492"/>
          </a:xfrm>
        </p:spPr>
        <p:txBody>
          <a:bodyPr>
            <a:normAutofit/>
          </a:bodyPr>
          <a:lstStyle/>
          <a:p>
            <a:pPr marL="0" indent="0" algn="just">
              <a:buNone/>
            </a:pPr>
            <a:r>
              <a:rPr lang="es-CO" dirty="0" smtClean="0"/>
              <a:t>Luego de ser Notificado, debe contactarse con el estudiante con el fin de concertar un primer encuentro y establecer el ritmo de trabajo de la pasantía.</a:t>
            </a:r>
          </a:p>
          <a:p>
            <a:pPr marL="0" indent="0" algn="just">
              <a:buNone/>
            </a:pPr>
            <a:r>
              <a:rPr lang="es-CO" dirty="0"/>
              <a:t>En este primer encuentro se analiza la propuesta aprobada por el Comité de Pasantía y si lo considera necesario, como director, usted puede hacer ajustes al documento. Se cuenta con 30 días calendario para utilizar este recurso de </a:t>
            </a:r>
            <a:r>
              <a:rPr lang="es-CO" dirty="0" smtClean="0"/>
              <a:t>modificación notificando a través del correo de los cambios realizados Si el estudiante ya ha iniciado su proceso con un director previo, debe concertar este encuentro de Forma urgente ya que se cuenta con menor tiempo para adaptarse al cambio y presentar el documento final.</a:t>
            </a:r>
          </a:p>
        </p:txBody>
      </p:sp>
    </p:spTree>
    <p:extLst>
      <p:ext uri="{BB962C8B-B14F-4D97-AF65-F5344CB8AC3E}">
        <p14:creationId xmlns:p14="http://schemas.microsoft.com/office/powerpoint/2010/main" val="1317816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902208" y="768096"/>
            <a:ext cx="5657088" cy="4801314"/>
          </a:xfrm>
          <a:prstGeom prst="rect">
            <a:avLst/>
          </a:prstGeom>
          <a:noFill/>
        </p:spPr>
        <p:txBody>
          <a:bodyPr wrap="square" rtlCol="0">
            <a:spAutoFit/>
          </a:bodyPr>
          <a:lstStyle/>
          <a:p>
            <a:pPr algn="just"/>
            <a:r>
              <a:rPr lang="es-CO" dirty="0" smtClean="0"/>
              <a:t>Luego del Primer encuentro, se deben establecer horarios, tareas y metas a cumplir por parte del estudiante. Además el docente debe brindar el acompañamiento en la resolución de duda e inquietudes para el desarrollo de dichas responsabilidades.</a:t>
            </a:r>
          </a:p>
          <a:p>
            <a:pPr algn="just"/>
            <a:endParaRPr lang="es-CO" dirty="0"/>
          </a:p>
          <a:p>
            <a:pPr algn="just"/>
            <a:r>
              <a:rPr lang="es-CO" dirty="0" smtClean="0"/>
              <a:t>El Área cuenta con Un </a:t>
            </a:r>
            <a:r>
              <a:rPr lang="es-CO" b="1" dirty="0" smtClean="0"/>
              <a:t>Formato de Seguimiento</a:t>
            </a:r>
            <a:r>
              <a:rPr lang="es-CO" dirty="0" smtClean="0"/>
              <a:t> como herramienta para la documentación de las asesorías y el cumplimiento de las actividades propuestas. Este se le brindara en la reunión de Inducción por medio del Correo Institucional.</a:t>
            </a:r>
          </a:p>
          <a:p>
            <a:pPr algn="just"/>
            <a:endParaRPr lang="es-CO" dirty="0"/>
          </a:p>
          <a:p>
            <a:pPr algn="just"/>
            <a:r>
              <a:rPr lang="es-CO" dirty="0" smtClean="0"/>
              <a:t>Se recomienda realizar este seguimiento como parte del ejercicio practico, evitando posibles inconvenientes. Además se deben de dar los medios de comunicación propios como Teléfono y correo Institucional como mecanismo para la resolución de Inquietudes.</a:t>
            </a:r>
          </a:p>
        </p:txBody>
      </p:sp>
      <p:pic>
        <p:nvPicPr>
          <p:cNvPr id="7" name="Imagen 6"/>
          <p:cNvPicPr>
            <a:picLocks noChangeAspect="1"/>
          </p:cNvPicPr>
          <p:nvPr/>
        </p:nvPicPr>
        <p:blipFill>
          <a:blip r:embed="rId2"/>
          <a:stretch>
            <a:fillRect/>
          </a:stretch>
        </p:blipFill>
        <p:spPr>
          <a:xfrm>
            <a:off x="7490551" y="1663410"/>
            <a:ext cx="3346986" cy="3010686"/>
          </a:xfrm>
          <a:prstGeom prst="rect">
            <a:avLst/>
          </a:prstGeom>
        </p:spPr>
      </p:pic>
    </p:spTree>
    <p:extLst>
      <p:ext uri="{BB962C8B-B14F-4D97-AF65-F5344CB8AC3E}">
        <p14:creationId xmlns:p14="http://schemas.microsoft.com/office/powerpoint/2010/main" val="123799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CO" dirty="0" smtClean="0"/>
              <a:t>PRESENTACION DE INFORMES</a:t>
            </a:r>
            <a:endParaRPr lang="es-CO" dirty="0"/>
          </a:p>
        </p:txBody>
      </p:sp>
      <p:sp>
        <p:nvSpPr>
          <p:cNvPr id="4" name="Marcador de contenido 3"/>
          <p:cNvSpPr>
            <a:spLocks noGrp="1"/>
          </p:cNvSpPr>
          <p:nvPr>
            <p:ph idx="1"/>
          </p:nvPr>
        </p:nvSpPr>
        <p:spPr>
          <a:xfrm>
            <a:off x="926592" y="2401824"/>
            <a:ext cx="10387584" cy="3633216"/>
          </a:xfrm>
        </p:spPr>
        <p:txBody>
          <a:bodyPr>
            <a:normAutofit fontScale="92500"/>
          </a:bodyPr>
          <a:lstStyle/>
          <a:p>
            <a:pPr marL="0" indent="0" algn="just">
              <a:buNone/>
            </a:pPr>
            <a:r>
              <a:rPr lang="es-CO" dirty="0" smtClean="0"/>
              <a:t>Durante el desarrollo de su  trabajo, debe tener en cuenta que como director debe evaluar informes parciales y finales dependiendo de la Fase en donde se encuentre su estudiante así:</a:t>
            </a:r>
          </a:p>
          <a:p>
            <a:pPr algn="just"/>
            <a:r>
              <a:rPr lang="es-CO" dirty="0" smtClean="0"/>
              <a:t>Si el estudiante esta en la 1era Fase, el debe presentar </a:t>
            </a:r>
            <a:r>
              <a:rPr lang="es-CO" b="1" dirty="0" smtClean="0"/>
              <a:t>mínimo 2 informes parciales </a:t>
            </a:r>
            <a:r>
              <a:rPr lang="es-CO" dirty="0" smtClean="0"/>
              <a:t>en los cuales se evalúe la iniciación de la estructura de todo el documento final. Si el </a:t>
            </a:r>
            <a:r>
              <a:rPr lang="es-CO" b="1" dirty="0" smtClean="0"/>
              <a:t>proceso es especial </a:t>
            </a:r>
            <a:r>
              <a:rPr lang="es-CO" dirty="0" smtClean="0"/>
              <a:t>debido a tiempos o retrasos en la legalización, el área autorizara la presentación de solo un informe si es necesario.</a:t>
            </a:r>
          </a:p>
          <a:p>
            <a:pPr algn="just"/>
            <a:r>
              <a:rPr lang="es-CO" dirty="0" smtClean="0"/>
              <a:t>Dado que se cuenta con una estructura de </a:t>
            </a:r>
            <a:r>
              <a:rPr lang="es-CO" b="1" dirty="0" smtClean="0"/>
              <a:t>Informes Parciales </a:t>
            </a:r>
            <a:r>
              <a:rPr lang="es-CO" dirty="0" smtClean="0"/>
              <a:t>que dependen del</a:t>
            </a:r>
            <a:r>
              <a:rPr lang="es-CO" b="1" dirty="0" smtClean="0"/>
              <a:t> </a:t>
            </a:r>
            <a:r>
              <a:rPr lang="es-CO" dirty="0" smtClean="0"/>
              <a:t>ritmo de trabajo en la relación director – pasante, es discrecional de los participantes determinar los contenidos de los informes.</a:t>
            </a:r>
          </a:p>
          <a:p>
            <a:endParaRPr lang="es-CO" dirty="0" smtClean="0"/>
          </a:p>
          <a:p>
            <a:endParaRPr lang="es-CO" dirty="0"/>
          </a:p>
        </p:txBody>
      </p:sp>
    </p:spTree>
    <p:extLst>
      <p:ext uri="{BB962C8B-B14F-4D97-AF65-F5344CB8AC3E}">
        <p14:creationId xmlns:p14="http://schemas.microsoft.com/office/powerpoint/2010/main" val="13807083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829056" y="743712"/>
            <a:ext cx="10521696" cy="369332"/>
          </a:xfrm>
          <a:prstGeom prst="rect">
            <a:avLst/>
          </a:prstGeom>
          <a:noFill/>
        </p:spPr>
        <p:txBody>
          <a:bodyPr wrap="square" rtlCol="0">
            <a:spAutoFit/>
          </a:bodyPr>
          <a:lstStyle/>
          <a:p>
            <a:r>
              <a:rPr lang="es-CO" dirty="0" smtClean="0"/>
              <a:t>La estructura definida del Informe Final de Pasantías es</a:t>
            </a:r>
            <a:endParaRPr lang="es-CO" dirty="0"/>
          </a:p>
        </p:txBody>
      </p:sp>
      <p:graphicFrame>
        <p:nvGraphicFramePr>
          <p:cNvPr id="9" name="Marcador de contenido 8"/>
          <p:cNvGraphicFramePr>
            <a:graphicFrameLocks noGrp="1"/>
          </p:cNvGraphicFramePr>
          <p:nvPr>
            <p:ph sz="half" idx="1"/>
            <p:extLst>
              <p:ext uri="{D42A27DB-BD31-4B8C-83A1-F6EECF244321}">
                <p14:modId xmlns:p14="http://schemas.microsoft.com/office/powerpoint/2010/main" val="2154046811"/>
              </p:ext>
            </p:extLst>
          </p:nvPr>
        </p:nvGraphicFramePr>
        <p:xfrm>
          <a:off x="829056" y="1113044"/>
          <a:ext cx="10521696" cy="36418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CuadroTexto 9"/>
          <p:cNvSpPr txBox="1"/>
          <p:nvPr/>
        </p:nvSpPr>
        <p:spPr>
          <a:xfrm>
            <a:off x="950976" y="4974336"/>
            <a:ext cx="10277856" cy="646331"/>
          </a:xfrm>
          <a:prstGeom prst="rect">
            <a:avLst/>
          </a:prstGeom>
          <a:noFill/>
        </p:spPr>
        <p:txBody>
          <a:bodyPr wrap="square" rtlCol="0">
            <a:spAutoFit/>
          </a:bodyPr>
          <a:lstStyle/>
          <a:p>
            <a:pPr algn="just"/>
            <a:r>
              <a:rPr lang="es-CO" dirty="0" smtClean="0"/>
              <a:t>El objetivo es entregar en la 1era etapa de Pasantía el desarrollo de los componentes mas importantes, con el fin  que en la 2da etapa, que es mas corta, se eviten retrasos y se cumplan los tiempos para pasar a Jurados.</a:t>
            </a:r>
            <a:endParaRPr lang="es-CO" dirty="0"/>
          </a:p>
        </p:txBody>
      </p:sp>
    </p:spTree>
    <p:extLst>
      <p:ext uri="{BB962C8B-B14F-4D97-AF65-F5344CB8AC3E}">
        <p14:creationId xmlns:p14="http://schemas.microsoft.com/office/powerpoint/2010/main" val="2990749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877824" y="487680"/>
            <a:ext cx="5583936" cy="5355312"/>
          </a:xfrm>
          <a:prstGeom prst="rect">
            <a:avLst/>
          </a:prstGeom>
          <a:noFill/>
        </p:spPr>
        <p:txBody>
          <a:bodyPr wrap="square" rtlCol="0">
            <a:spAutoFit/>
          </a:bodyPr>
          <a:lstStyle/>
          <a:p>
            <a:pPr algn="just"/>
            <a:r>
              <a:rPr lang="es-CO" dirty="0" smtClean="0"/>
              <a:t>Si el estudiante se encuentra en la Segunda Fase del Pasantía, Se deben revisar los trabajos previamente desarrollados y establecer si la pasantía cuenta con material pertinente, o si requiere de ajustes antes de su entrega.</a:t>
            </a:r>
          </a:p>
          <a:p>
            <a:pPr algn="just"/>
            <a:endParaRPr lang="es-CO" dirty="0"/>
          </a:p>
          <a:p>
            <a:pPr algn="just"/>
            <a:r>
              <a:rPr lang="es-CO" dirty="0" smtClean="0"/>
              <a:t>En esta fase solo se recibe un </a:t>
            </a:r>
            <a:r>
              <a:rPr lang="es-CO" b="1" dirty="0" smtClean="0"/>
              <a:t>único documento Final </a:t>
            </a:r>
            <a:r>
              <a:rPr lang="es-CO" dirty="0" smtClean="0"/>
              <a:t>en el cual define lo que ha llevado a cabo en la empresa. Es por esto que se debe acoplar de manera rápida con el estudiante para no perder tiempo.</a:t>
            </a:r>
          </a:p>
          <a:p>
            <a:pPr algn="just"/>
            <a:endParaRPr lang="es-CO" dirty="0"/>
          </a:p>
          <a:p>
            <a:pPr algn="just"/>
            <a:r>
              <a:rPr lang="es-CO" dirty="0" smtClean="0"/>
              <a:t>Este proceso evaluativo se justifica a través del FORMATO DE DIRECTOR DE PASANTIAS, presentado a continuación:</a:t>
            </a:r>
          </a:p>
          <a:p>
            <a:pPr algn="just"/>
            <a:endParaRPr lang="es-CO" dirty="0"/>
          </a:p>
          <a:p>
            <a:pPr algn="just"/>
            <a:r>
              <a:rPr lang="es-CO" dirty="0" smtClean="0"/>
              <a:t>En este Formato debe incluir Información Básica de la empresa y leer cada uno de los Ítems a evaluar</a:t>
            </a:r>
          </a:p>
          <a:p>
            <a:endParaRPr lang="es-CO" dirty="0"/>
          </a:p>
          <a:p>
            <a:endParaRPr lang="es-CO" dirty="0" smtClean="0"/>
          </a:p>
          <a:p>
            <a:endParaRPr lang="es-CO" dirty="0"/>
          </a:p>
        </p:txBody>
      </p:sp>
      <p:sp>
        <p:nvSpPr>
          <p:cNvPr id="6" name="Llamada rectangular 5"/>
          <p:cNvSpPr/>
          <p:nvPr/>
        </p:nvSpPr>
        <p:spPr>
          <a:xfrm>
            <a:off x="2218944" y="5145024"/>
            <a:ext cx="3767328" cy="1121664"/>
          </a:xfrm>
          <a:prstGeom prst="wedgeRectCallout">
            <a:avLst>
              <a:gd name="adj1" fmla="val 74636"/>
              <a:gd name="adj2" fmla="val -1576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Presente este Formato por cada Informe evaluado en los periodos académicos.</a:t>
            </a:r>
            <a:endParaRPr lang="es-CO" dirty="0"/>
          </a:p>
        </p:txBody>
      </p:sp>
      <p:pic>
        <p:nvPicPr>
          <p:cNvPr id="2" name="Imagen 1"/>
          <p:cNvPicPr>
            <a:picLocks noChangeAspect="1"/>
          </p:cNvPicPr>
          <p:nvPr/>
        </p:nvPicPr>
        <p:blipFill>
          <a:blip r:embed="rId2"/>
          <a:stretch>
            <a:fillRect/>
          </a:stretch>
        </p:blipFill>
        <p:spPr>
          <a:xfrm>
            <a:off x="7072693" y="155067"/>
            <a:ext cx="3971925" cy="6572250"/>
          </a:xfrm>
          <a:prstGeom prst="rect">
            <a:avLst/>
          </a:prstGeom>
        </p:spPr>
      </p:pic>
    </p:spTree>
    <p:extLst>
      <p:ext uri="{BB962C8B-B14F-4D97-AF65-F5344CB8AC3E}">
        <p14:creationId xmlns:p14="http://schemas.microsoft.com/office/powerpoint/2010/main" val="2347747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texto 3"/>
          <p:cNvSpPr>
            <a:spLocks noGrp="1"/>
          </p:cNvSpPr>
          <p:nvPr>
            <p:ph type="body" sz="half" idx="2"/>
          </p:nvPr>
        </p:nvSpPr>
        <p:spPr>
          <a:xfrm>
            <a:off x="1269427" y="978404"/>
            <a:ext cx="3718455" cy="2438404"/>
          </a:xfrm>
        </p:spPr>
        <p:txBody>
          <a:bodyPr/>
          <a:lstStyle/>
          <a:p>
            <a:r>
              <a:rPr lang="es-CO" sz="1800" dirty="0"/>
              <a:t>Debe de Tener en cuenta los tiempos establecidos </a:t>
            </a:r>
            <a:r>
              <a:rPr lang="es-CO" sz="1800" dirty="0" smtClean="0"/>
              <a:t>en el Calendario de Pasantías para </a:t>
            </a:r>
            <a:r>
              <a:rPr lang="es-CO" sz="1800" dirty="0"/>
              <a:t>la entrega de estos documentos en las oficinas del </a:t>
            </a:r>
            <a:r>
              <a:rPr lang="es-CO" sz="1800" dirty="0" smtClean="0"/>
              <a:t>Programa. No se aceptan documentos Escaneados o Enviados al correo debido a requerimientos de la Universidad.</a:t>
            </a:r>
            <a:endParaRPr lang="es-CO" sz="1800" dirty="0"/>
          </a:p>
          <a:p>
            <a:endParaRPr lang="es-CO" dirty="0"/>
          </a:p>
        </p:txBody>
      </p:sp>
      <p:sp>
        <p:nvSpPr>
          <p:cNvPr id="6" name="Llamada rectangular redondeada 5"/>
          <p:cNvSpPr/>
          <p:nvPr/>
        </p:nvSpPr>
        <p:spPr>
          <a:xfrm>
            <a:off x="1926336" y="3416808"/>
            <a:ext cx="2572512" cy="2569464"/>
          </a:xfrm>
          <a:prstGeom prst="wedgeRoundRectCallout">
            <a:avLst>
              <a:gd name="adj1" fmla="val 137935"/>
              <a:gd name="adj2" fmla="val 40673"/>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dirty="0" smtClean="0"/>
              <a:t>Al Final del Formato deben firmar el Estudiante, Usted como Director Académico, y el encargado de la pasantía en la empresa quien figura como Tutor Practico</a:t>
            </a:r>
          </a:p>
        </p:txBody>
      </p:sp>
      <p:pic>
        <p:nvPicPr>
          <p:cNvPr id="2" name="Imagen 1"/>
          <p:cNvPicPr>
            <a:picLocks noChangeAspect="1"/>
          </p:cNvPicPr>
          <p:nvPr/>
        </p:nvPicPr>
        <p:blipFill>
          <a:blip r:embed="rId2"/>
          <a:stretch>
            <a:fillRect/>
          </a:stretch>
        </p:blipFill>
        <p:spPr>
          <a:xfrm>
            <a:off x="7061073" y="187833"/>
            <a:ext cx="4019550" cy="6457950"/>
          </a:xfrm>
          <a:prstGeom prst="rect">
            <a:avLst/>
          </a:prstGeom>
        </p:spPr>
      </p:pic>
    </p:spTree>
    <p:extLst>
      <p:ext uri="{BB962C8B-B14F-4D97-AF65-F5344CB8AC3E}">
        <p14:creationId xmlns:p14="http://schemas.microsoft.com/office/powerpoint/2010/main" val="2941854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r>
              <a:rPr lang="es-CO" dirty="0" smtClean="0"/>
              <a:t>VISITA EMPRESARIAL</a:t>
            </a:r>
            <a:endParaRPr lang="es-CO" dirty="0"/>
          </a:p>
        </p:txBody>
      </p:sp>
      <p:sp>
        <p:nvSpPr>
          <p:cNvPr id="6" name="Marcador de contenido 5"/>
          <p:cNvSpPr>
            <a:spLocks noGrp="1"/>
          </p:cNvSpPr>
          <p:nvPr>
            <p:ph idx="1"/>
          </p:nvPr>
        </p:nvSpPr>
        <p:spPr/>
        <p:txBody>
          <a:bodyPr/>
          <a:lstStyle/>
          <a:p>
            <a:pPr marL="0" indent="0" algn="just">
              <a:buNone/>
            </a:pPr>
            <a:r>
              <a:rPr lang="es-CO" dirty="0" smtClean="0"/>
              <a:t>Como parte de Sus funciones como Director, debe acercarse por lo menos una vez en el semestre a las instalaciones de la empresa con el objetivo de que el empresario conozca que el estudiante cuenta con el acompañamiento permanente de la Universidad.</a:t>
            </a:r>
          </a:p>
          <a:p>
            <a:pPr marL="0" indent="0" algn="just">
              <a:buNone/>
            </a:pPr>
            <a:r>
              <a:rPr lang="es-CO" dirty="0" smtClean="0"/>
              <a:t>Durante esta Visita se debe diligenciar el FORMATO DE EVALUCION INSTITUCIONAL, el cual determina la calificación del estudiante por parte de la empresa. El formato esta compuesto así: </a:t>
            </a:r>
          </a:p>
        </p:txBody>
      </p:sp>
    </p:spTree>
    <p:extLst>
      <p:ext uri="{BB962C8B-B14F-4D97-AF65-F5344CB8AC3E}">
        <p14:creationId xmlns:p14="http://schemas.microsoft.com/office/powerpoint/2010/main" val="40366807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938022" y="711708"/>
            <a:ext cx="4000500" cy="5410200"/>
          </a:xfrm>
          <a:prstGeom prst="rect">
            <a:avLst/>
          </a:prstGeom>
        </p:spPr>
      </p:pic>
      <p:sp>
        <p:nvSpPr>
          <p:cNvPr id="5" name="Llamada ovalada 4"/>
          <p:cNvSpPr/>
          <p:nvPr/>
        </p:nvSpPr>
        <p:spPr>
          <a:xfrm>
            <a:off x="5839968" y="609600"/>
            <a:ext cx="4669536" cy="792480"/>
          </a:xfrm>
          <a:prstGeom prst="wedgeEllipseCallout">
            <a:avLst>
              <a:gd name="adj1" fmla="val -70442"/>
              <a:gd name="adj2" fmla="val 13226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Información General</a:t>
            </a:r>
            <a:endParaRPr lang="es-CO" dirty="0"/>
          </a:p>
        </p:txBody>
      </p:sp>
      <p:sp>
        <p:nvSpPr>
          <p:cNvPr id="6" name="Llamada ovalada 5"/>
          <p:cNvSpPr/>
          <p:nvPr/>
        </p:nvSpPr>
        <p:spPr>
          <a:xfrm>
            <a:off x="5839968" y="1828800"/>
            <a:ext cx="4669536" cy="792480"/>
          </a:xfrm>
          <a:prstGeom prst="wedgeEllipseCallout">
            <a:avLst>
              <a:gd name="adj1" fmla="val -70442"/>
              <a:gd name="adj2" fmla="val 13226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Criterios de Calificación</a:t>
            </a:r>
            <a:endParaRPr lang="es-CO" dirty="0"/>
          </a:p>
        </p:txBody>
      </p:sp>
      <p:sp>
        <p:nvSpPr>
          <p:cNvPr id="7" name="Llamada ovalada 6"/>
          <p:cNvSpPr/>
          <p:nvPr/>
        </p:nvSpPr>
        <p:spPr>
          <a:xfrm>
            <a:off x="5839968" y="3048000"/>
            <a:ext cx="4669536" cy="792480"/>
          </a:xfrm>
          <a:prstGeom prst="wedgeEllipseCallout">
            <a:avLst>
              <a:gd name="adj1" fmla="val -103862"/>
              <a:gd name="adj2" fmla="val 13842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400" dirty="0" smtClean="0"/>
              <a:t>Aspectos a Evaluar. Determine al final la calificación a través de una ponderación</a:t>
            </a:r>
            <a:r>
              <a:rPr lang="es-CO" dirty="0" smtClean="0"/>
              <a:t>.</a:t>
            </a:r>
            <a:endParaRPr lang="es-CO" dirty="0"/>
          </a:p>
        </p:txBody>
      </p:sp>
      <p:pic>
        <p:nvPicPr>
          <p:cNvPr id="9" name="Imagen 8"/>
          <p:cNvPicPr>
            <a:picLocks noChangeAspect="1"/>
          </p:cNvPicPr>
          <p:nvPr/>
        </p:nvPicPr>
        <p:blipFill>
          <a:blip r:embed="rId3"/>
          <a:stretch>
            <a:fillRect/>
          </a:stretch>
        </p:blipFill>
        <p:spPr>
          <a:xfrm>
            <a:off x="7103173" y="4054983"/>
            <a:ext cx="2143125" cy="2143125"/>
          </a:xfrm>
          <a:prstGeom prst="rect">
            <a:avLst/>
          </a:prstGeom>
          <a:effectLst>
            <a:glow rad="228600">
              <a:schemeClr val="accent1">
                <a:satMod val="175000"/>
                <a:alpha val="40000"/>
              </a:schemeClr>
            </a:glow>
          </a:effectLst>
        </p:spPr>
      </p:pic>
    </p:spTree>
    <p:extLst>
      <p:ext uri="{BB962C8B-B14F-4D97-AF65-F5344CB8AC3E}">
        <p14:creationId xmlns:p14="http://schemas.microsoft.com/office/powerpoint/2010/main" val="2365875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975169" y="989076"/>
            <a:ext cx="4048125" cy="4343400"/>
          </a:xfrm>
          <a:prstGeom prst="rect">
            <a:avLst/>
          </a:prstGeom>
        </p:spPr>
      </p:pic>
      <p:sp>
        <p:nvSpPr>
          <p:cNvPr id="3" name="Llamada rectangular redondeada 2"/>
          <p:cNvSpPr/>
          <p:nvPr/>
        </p:nvSpPr>
        <p:spPr>
          <a:xfrm>
            <a:off x="6766560" y="682752"/>
            <a:ext cx="4035552" cy="1109472"/>
          </a:xfrm>
          <a:prstGeom prst="wedgeRoundRectCallout">
            <a:avLst>
              <a:gd name="adj1" fmla="val -108144"/>
              <a:gd name="adj2" fmla="val 16263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Existen Preguntas abiertas que permiten dar apreciaciones positiva o, si lo desea, negativas acerca del desempeño del Estudiante</a:t>
            </a:r>
            <a:endParaRPr lang="es-CO" dirty="0"/>
          </a:p>
        </p:txBody>
      </p:sp>
      <p:sp>
        <p:nvSpPr>
          <p:cNvPr id="4" name="Llamada rectangular redondeada 3"/>
          <p:cNvSpPr/>
          <p:nvPr/>
        </p:nvSpPr>
        <p:spPr>
          <a:xfrm>
            <a:off x="6766560" y="2407920"/>
            <a:ext cx="4035552" cy="1109472"/>
          </a:xfrm>
          <a:prstGeom prst="wedgeRoundRectCallout">
            <a:avLst>
              <a:gd name="adj1" fmla="val -145908"/>
              <a:gd name="adj2" fmla="val 158239"/>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El empresario el libre de decidir si usa dicho recurso para comentarios y sugerencias</a:t>
            </a:r>
            <a:endParaRPr lang="es-CO" dirty="0"/>
          </a:p>
        </p:txBody>
      </p:sp>
      <p:sp>
        <p:nvSpPr>
          <p:cNvPr id="5" name="Llamada rectangular redondeada 4"/>
          <p:cNvSpPr/>
          <p:nvPr/>
        </p:nvSpPr>
        <p:spPr>
          <a:xfrm>
            <a:off x="6766560" y="4223004"/>
            <a:ext cx="4035552" cy="1109472"/>
          </a:xfrm>
          <a:prstGeom prst="wedgeRoundRectCallout">
            <a:avLst>
              <a:gd name="adj1" fmla="val -145908"/>
              <a:gd name="adj2" fmla="val 76920"/>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El formato debe esta debidamente Firmado por todas las partes involucradas (Estudiante, Director, Empresario)</a:t>
            </a:r>
            <a:endParaRPr lang="es-CO" dirty="0"/>
          </a:p>
        </p:txBody>
      </p:sp>
      <p:sp>
        <p:nvSpPr>
          <p:cNvPr id="6" name="CuadroTexto 5"/>
          <p:cNvSpPr txBox="1"/>
          <p:nvPr/>
        </p:nvSpPr>
        <p:spPr>
          <a:xfrm>
            <a:off x="1072896" y="5714922"/>
            <a:ext cx="10155936" cy="646331"/>
          </a:xfrm>
          <a:prstGeom prst="rect">
            <a:avLst/>
          </a:prstGeom>
          <a:noFill/>
        </p:spPr>
        <p:txBody>
          <a:bodyPr wrap="square" rtlCol="0">
            <a:spAutoFit/>
          </a:bodyPr>
          <a:lstStyle/>
          <a:p>
            <a:r>
              <a:rPr lang="es-CO" dirty="0" smtClean="0"/>
              <a:t>Luego de Tener ambas evaluaciones en los formatos solicitados, debe entregarlos en las oficinas del programa.</a:t>
            </a:r>
          </a:p>
          <a:p>
            <a:endParaRPr lang="es-CO" dirty="0"/>
          </a:p>
        </p:txBody>
      </p:sp>
    </p:spTree>
    <p:extLst>
      <p:ext uri="{BB962C8B-B14F-4D97-AF65-F5344CB8AC3E}">
        <p14:creationId xmlns:p14="http://schemas.microsoft.com/office/powerpoint/2010/main" val="34464107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CO" dirty="0" smtClean="0"/>
              <a:t>HOMOLOGACIÓN</a:t>
            </a:r>
            <a:endParaRPr lang="es-CO" dirty="0"/>
          </a:p>
        </p:txBody>
      </p:sp>
      <p:sp>
        <p:nvSpPr>
          <p:cNvPr id="4" name="Marcador de contenido 3"/>
          <p:cNvSpPr>
            <a:spLocks noGrp="1"/>
          </p:cNvSpPr>
          <p:nvPr>
            <p:ph idx="1"/>
          </p:nvPr>
        </p:nvSpPr>
        <p:spPr>
          <a:xfrm>
            <a:off x="780288" y="2556932"/>
            <a:ext cx="10753344" cy="3551260"/>
          </a:xfrm>
        </p:spPr>
        <p:txBody>
          <a:bodyPr>
            <a:normAutofit fontScale="77500" lnSpcReduction="20000"/>
          </a:bodyPr>
          <a:lstStyle/>
          <a:p>
            <a:pPr marL="0" indent="0" algn="just">
              <a:buNone/>
            </a:pPr>
            <a:r>
              <a:rPr lang="es-CO" dirty="0" smtClean="0"/>
              <a:t>Estos formatos entregados sirven para realizar el respectivo proceso de homologación.</a:t>
            </a:r>
          </a:p>
          <a:p>
            <a:pPr marL="0" indent="0" algn="just">
              <a:buNone/>
            </a:pPr>
            <a:r>
              <a:rPr lang="es-CO" dirty="0" smtClean="0"/>
              <a:t>La Homologación es la convalidación de las notas resultantes de pasantía que son equivalentes a la calificación de las Asignaturas Proyectos y Administración de Proyectos, según contenido en la malla curricular vigente.</a:t>
            </a:r>
          </a:p>
          <a:p>
            <a:pPr algn="just"/>
            <a:r>
              <a:rPr lang="es-CO" dirty="0" smtClean="0"/>
              <a:t>En la 1era Fase de Pasantía, Los estudiantes recibirán la nota de la Asignatura Proyectos resultante de la ponderación de las calificaciones dadas por su director y por el empresario. La calificación del director tiene un porcentaje de 70% y la del empresario el 30% restante.</a:t>
            </a:r>
          </a:p>
          <a:p>
            <a:pPr algn="just"/>
            <a:r>
              <a:rPr lang="es-CO" dirty="0" smtClean="0"/>
              <a:t>En la 2da Fase de Pasantía, La calificación de la asignatura Administración de Proyectos estará conformada por la Nota dada por los jurados en la Sustentación (40%), la nota de director (30%) y la nota del Empresario (30%)</a:t>
            </a:r>
          </a:p>
          <a:p>
            <a:pPr algn="just"/>
            <a:r>
              <a:rPr lang="es-CO" dirty="0" smtClean="0"/>
              <a:t>Como docente, solo debe llevar en los tiempos establecidos los formatos específicos, ya que el proceso de ponderación es realizado por el equipo de pasantías.</a:t>
            </a:r>
          </a:p>
          <a:p>
            <a:pPr marL="0" indent="0">
              <a:buNone/>
            </a:pPr>
            <a:endParaRPr lang="es-CO" dirty="0" smtClean="0"/>
          </a:p>
        </p:txBody>
      </p:sp>
    </p:spTree>
    <p:extLst>
      <p:ext uri="{BB962C8B-B14F-4D97-AF65-F5344CB8AC3E}">
        <p14:creationId xmlns:p14="http://schemas.microsoft.com/office/powerpoint/2010/main" val="7388934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smtClean="0"/>
              <a:t>FINALIZACIÓN</a:t>
            </a:r>
            <a:endParaRPr lang="es-CO" dirty="0"/>
          </a:p>
        </p:txBody>
      </p:sp>
      <p:sp>
        <p:nvSpPr>
          <p:cNvPr id="3" name="Marcador de contenido 2"/>
          <p:cNvSpPr>
            <a:spLocks noGrp="1"/>
          </p:cNvSpPr>
          <p:nvPr>
            <p:ph idx="1"/>
          </p:nvPr>
        </p:nvSpPr>
        <p:spPr>
          <a:xfrm>
            <a:off x="829056" y="2645664"/>
            <a:ext cx="10558272" cy="3425952"/>
          </a:xfrm>
        </p:spPr>
        <p:txBody>
          <a:bodyPr>
            <a:normAutofit lnSpcReduction="10000"/>
          </a:bodyPr>
          <a:lstStyle/>
          <a:p>
            <a:pPr marL="0" indent="0" algn="just">
              <a:buNone/>
            </a:pPr>
            <a:r>
              <a:rPr lang="es-CO" dirty="0" smtClean="0"/>
              <a:t>En la 1era Fase de Pasantía, su proceso de Dirección finaliza temporalmente, ya que debe retomar la asesoría con el estudiante en el siguiente semestre debido a que las pasantías tienen una duración de 2 semestres académicos (870 Horas).</a:t>
            </a:r>
          </a:p>
          <a:p>
            <a:pPr marL="0" indent="0" algn="just">
              <a:buNone/>
            </a:pPr>
            <a:r>
              <a:rPr lang="es-CO" dirty="0" smtClean="0"/>
              <a:t>Si usted recibió el proceso en la Segunda Fase, su desempeño como director termina a través de la </a:t>
            </a:r>
            <a:r>
              <a:rPr lang="es-CO" b="1" dirty="0" smtClean="0"/>
              <a:t>Aprobación del Informe Final </a:t>
            </a:r>
            <a:r>
              <a:rPr lang="es-CO" dirty="0" smtClean="0"/>
              <a:t>en el cual certifica que el documento cuenta con estructura teórica, metodológica y practica suficiente para ser evaluado, pasar a jurados y optar por el titulo de Grado.  Luego se debe enviar el Trabajo al Correo de Pasantías junto con la documentación requerida en este proceso dentro de los plazos establecidos en el Cronograma del área.</a:t>
            </a:r>
            <a:endParaRPr lang="es-CO" dirty="0"/>
          </a:p>
        </p:txBody>
      </p:sp>
    </p:spTree>
    <p:extLst>
      <p:ext uri="{BB962C8B-B14F-4D97-AF65-F5344CB8AC3E}">
        <p14:creationId xmlns:p14="http://schemas.microsoft.com/office/powerpoint/2010/main" val="30687875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6211062" y="264985"/>
            <a:ext cx="4914900" cy="6233351"/>
          </a:xfrm>
          <a:prstGeom prst="rect">
            <a:avLst/>
          </a:prstGeom>
        </p:spPr>
      </p:pic>
      <p:sp>
        <p:nvSpPr>
          <p:cNvPr id="5" name="Llamada rectangular redondeada 4"/>
          <p:cNvSpPr/>
          <p:nvPr/>
        </p:nvSpPr>
        <p:spPr>
          <a:xfrm>
            <a:off x="1426464" y="999744"/>
            <a:ext cx="3425952" cy="1572768"/>
          </a:xfrm>
          <a:prstGeom prst="wedgeRoundRectCallout">
            <a:avLst>
              <a:gd name="adj1" fmla="val 100519"/>
              <a:gd name="adj2" fmla="val 87305"/>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El área cuenta con este Formato de Visto Bueno (VoBo) con el objetivo de Facilitar el desempeño de sus funciones.</a:t>
            </a:r>
            <a:endParaRPr lang="es-CO" dirty="0"/>
          </a:p>
        </p:txBody>
      </p:sp>
      <p:sp>
        <p:nvSpPr>
          <p:cNvPr id="6" name="Llamada rectangular redondeada 5"/>
          <p:cNvSpPr/>
          <p:nvPr/>
        </p:nvSpPr>
        <p:spPr>
          <a:xfrm>
            <a:off x="1426464" y="3541776"/>
            <a:ext cx="3425952" cy="2225040"/>
          </a:xfrm>
          <a:prstGeom prst="wedgeRoundRectCallout">
            <a:avLst>
              <a:gd name="adj1" fmla="val 112263"/>
              <a:gd name="adj2" fmla="val 52843"/>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Debe de Entregar este formato junto con el de Evaluación de Director y Evaluación Institucional en la oficinas del Programa si su estudiante ya se encuentra finalizando la 2da Fase de Pasantía. Se reciben documentos Originales</a:t>
            </a:r>
            <a:endParaRPr lang="es-CO" dirty="0"/>
          </a:p>
        </p:txBody>
      </p:sp>
    </p:spTree>
    <p:extLst>
      <p:ext uri="{BB962C8B-B14F-4D97-AF65-F5344CB8AC3E}">
        <p14:creationId xmlns:p14="http://schemas.microsoft.com/office/powerpoint/2010/main" val="23631962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8045196" y="2546794"/>
            <a:ext cx="2342388" cy="3548718"/>
          </a:xfrm>
          <a:prstGeom prst="rect">
            <a:avLst/>
          </a:prstGeom>
        </p:spPr>
      </p:pic>
      <p:sp>
        <p:nvSpPr>
          <p:cNvPr id="5" name="CuadroTexto 4"/>
          <p:cNvSpPr txBox="1"/>
          <p:nvPr/>
        </p:nvSpPr>
        <p:spPr>
          <a:xfrm>
            <a:off x="1024128" y="853440"/>
            <a:ext cx="9960864" cy="3139321"/>
          </a:xfrm>
          <a:prstGeom prst="rect">
            <a:avLst/>
          </a:prstGeom>
          <a:noFill/>
        </p:spPr>
        <p:txBody>
          <a:bodyPr wrap="square" rtlCol="0">
            <a:spAutoFit/>
          </a:bodyPr>
          <a:lstStyle/>
          <a:p>
            <a:pPr algn="just"/>
            <a:r>
              <a:rPr lang="es-CO" dirty="0" smtClean="0"/>
              <a:t>Además de la aprobación, si su estudiante esta finalizando su pasantía, se recomienda acompañarlo en la preparación de su sustentación, ya que este momento es de gran importancia par el proceso. Además se debe guiar en los posibles ajustes solicitados por los jurados.</a:t>
            </a:r>
          </a:p>
          <a:p>
            <a:pPr algn="just"/>
            <a:endParaRPr lang="es-CO" dirty="0"/>
          </a:p>
          <a:p>
            <a:pPr algn="just"/>
            <a:r>
              <a:rPr lang="es-CO" dirty="0" smtClean="0"/>
              <a:t>Recuerde que un efectivo acompañamiento es imagen de compromiso y responsabilidad ante los estudiantes y la Universidad, por lo cual se espera que su desempeño sea efectivo y exitoso con el fin de continuar con demás procesos a su cargo.</a:t>
            </a:r>
          </a:p>
          <a:p>
            <a:pPr algn="just"/>
            <a:endParaRPr lang="es-CO" dirty="0"/>
          </a:p>
          <a:p>
            <a:pPr algn="just"/>
            <a:endParaRPr lang="es-CO" dirty="0" smtClean="0"/>
          </a:p>
          <a:p>
            <a:endParaRPr lang="es-CO" dirty="0"/>
          </a:p>
          <a:p>
            <a:endParaRPr lang="es-CO" dirty="0"/>
          </a:p>
        </p:txBody>
      </p:sp>
      <p:sp>
        <p:nvSpPr>
          <p:cNvPr id="6" name="CuadroTexto 5"/>
          <p:cNvSpPr txBox="1"/>
          <p:nvPr/>
        </p:nvSpPr>
        <p:spPr>
          <a:xfrm>
            <a:off x="877824" y="2840736"/>
            <a:ext cx="6803136" cy="3693319"/>
          </a:xfrm>
          <a:prstGeom prst="rect">
            <a:avLst/>
          </a:prstGeom>
          <a:noFill/>
        </p:spPr>
        <p:txBody>
          <a:bodyPr wrap="square" rtlCol="0">
            <a:spAutoFit/>
          </a:bodyPr>
          <a:lstStyle/>
          <a:p>
            <a:pPr algn="ctr"/>
            <a:r>
              <a:rPr lang="es-CO" b="1" u="sng" dirty="0" smtClean="0"/>
              <a:t>ENTREGA DE DOCUMENTOS</a:t>
            </a:r>
          </a:p>
          <a:p>
            <a:pPr algn="ctr"/>
            <a:endParaRPr lang="es-CO" dirty="0"/>
          </a:p>
          <a:p>
            <a:pPr algn="just"/>
            <a:r>
              <a:rPr lang="es-CO" dirty="0" smtClean="0"/>
              <a:t>Tenga en cuenta entonces que:</a:t>
            </a:r>
          </a:p>
          <a:p>
            <a:pPr algn="just"/>
            <a:endParaRPr lang="es-CO" dirty="0"/>
          </a:p>
          <a:p>
            <a:pPr marL="285750" indent="-285750" algn="just">
              <a:buFont typeface="Arial" panose="020B0604020202020204" pitchFamily="34" charset="0"/>
              <a:buChar char="•"/>
            </a:pPr>
            <a:r>
              <a:rPr lang="es-CO" dirty="0" smtClean="0"/>
              <a:t>En la </a:t>
            </a:r>
            <a:r>
              <a:rPr lang="es-CO" i="1" dirty="0" smtClean="0"/>
              <a:t>Primera Fase </a:t>
            </a:r>
            <a:r>
              <a:rPr lang="es-CO" dirty="0" smtClean="0"/>
              <a:t>como director debe de entregar el Formato de dirección de Pasantía y el Formato de Evaluación institucional. Puede entregar el Formato de seguimiento como parte de comprobación de su proceso.</a:t>
            </a:r>
            <a:endParaRPr lang="es-CO" dirty="0"/>
          </a:p>
          <a:p>
            <a:pPr algn="just"/>
            <a:endParaRPr lang="es-CO" dirty="0" smtClean="0"/>
          </a:p>
          <a:p>
            <a:pPr marL="285750" indent="-285750" algn="just">
              <a:buFont typeface="Arial" panose="020B0604020202020204" pitchFamily="34" charset="0"/>
              <a:buChar char="•"/>
            </a:pPr>
            <a:r>
              <a:rPr lang="es-CO" dirty="0" smtClean="0"/>
              <a:t>En la </a:t>
            </a:r>
            <a:r>
              <a:rPr lang="es-CO" i="1" dirty="0" smtClean="0"/>
              <a:t>segunda Fase </a:t>
            </a:r>
            <a:r>
              <a:rPr lang="es-CO" dirty="0" smtClean="0"/>
              <a:t>como director debe de entregar el Formato de </a:t>
            </a:r>
            <a:r>
              <a:rPr lang="es-CO" dirty="0"/>
              <a:t>dirección de </a:t>
            </a:r>
            <a:r>
              <a:rPr lang="es-CO" dirty="0" smtClean="0"/>
              <a:t>Pasantía, el </a:t>
            </a:r>
            <a:r>
              <a:rPr lang="es-CO" dirty="0"/>
              <a:t>Formato de Evaluación </a:t>
            </a:r>
            <a:r>
              <a:rPr lang="es-CO" dirty="0" smtClean="0"/>
              <a:t>institucional y el VoBo del Informe Final</a:t>
            </a:r>
            <a:endParaRPr lang="es-CO" dirty="0"/>
          </a:p>
          <a:p>
            <a:pPr marL="285750" indent="-285750" algn="just">
              <a:buFont typeface="Arial" panose="020B0604020202020204" pitchFamily="34" charset="0"/>
              <a:buChar char="•"/>
            </a:pPr>
            <a:endParaRPr lang="es-CO" dirty="0"/>
          </a:p>
        </p:txBody>
      </p:sp>
    </p:spTree>
    <p:extLst>
      <p:ext uri="{BB962C8B-B14F-4D97-AF65-F5344CB8AC3E}">
        <p14:creationId xmlns:p14="http://schemas.microsoft.com/office/powerpoint/2010/main" val="4186567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698388" y="635115"/>
            <a:ext cx="9899904" cy="6032421"/>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smtClean="0"/>
              <a:t>Como director usted recibirá una Pasantía por cada 10 horas asignadas en su Agenda Académica. </a:t>
            </a:r>
          </a:p>
          <a:p>
            <a:pPr marL="285750" indent="-285750" algn="just">
              <a:buFont typeface="Arial" panose="020B0604020202020204" pitchFamily="34" charset="0"/>
              <a:buChar char="•"/>
            </a:pPr>
            <a:endParaRPr lang="es-CO" sz="1600" dirty="0"/>
          </a:p>
          <a:p>
            <a:pPr marL="285750" indent="-285750" algn="just">
              <a:buFont typeface="Arial" panose="020B0604020202020204" pitchFamily="34" charset="0"/>
              <a:buChar char="•"/>
            </a:pPr>
            <a:r>
              <a:rPr lang="es-CO" sz="1600" dirty="0" smtClean="0"/>
              <a:t>Debe estar pendiente de los Tiempos y Plazos establecidos para la evaluación y entrega de documentos con el fin de no entran en retrasos. Tenga en cuenta que en la segunda Fase de la Pasantía, se cuenta con menor tiempo para entregar el Informe y los documentos de Evaluación.</a:t>
            </a:r>
          </a:p>
          <a:p>
            <a:pPr marL="285750" indent="-285750" algn="just">
              <a:buFont typeface="Arial" panose="020B0604020202020204" pitchFamily="34" charset="0"/>
              <a:buChar char="•"/>
            </a:pPr>
            <a:endParaRPr lang="es-CO" sz="1600" dirty="0" smtClean="0"/>
          </a:p>
          <a:p>
            <a:pPr marL="285750" indent="-285750" algn="just">
              <a:buFont typeface="Arial" panose="020B0604020202020204" pitchFamily="34" charset="0"/>
              <a:buChar char="•"/>
            </a:pPr>
            <a:r>
              <a:rPr lang="es-CO" sz="1600" dirty="0" smtClean="0"/>
              <a:t>Acompañar al estudiante no solo en su formación Profesional sino personal asesorándolo con respecto a redacción, argumentación, presentación personal, expresión corporal y verbal.</a:t>
            </a:r>
          </a:p>
          <a:p>
            <a:pPr marL="285750" indent="-285750" algn="just">
              <a:buFont typeface="Arial" panose="020B0604020202020204" pitchFamily="34" charset="0"/>
              <a:buChar char="•"/>
            </a:pPr>
            <a:endParaRPr lang="es-CO" sz="1600" dirty="0"/>
          </a:p>
          <a:p>
            <a:pPr marL="285750" indent="-285750" algn="just">
              <a:buFont typeface="Arial" panose="020B0604020202020204" pitchFamily="34" charset="0"/>
              <a:buChar char="•"/>
            </a:pPr>
            <a:r>
              <a:rPr lang="es-CO" sz="1600" dirty="0" smtClean="0"/>
              <a:t>Informar al área de pasantías de las irregularidades en el proceso como incomunicación del estudiante o faltas por parte de la empresa. </a:t>
            </a:r>
            <a:endParaRPr lang="es-CO" sz="1600" dirty="0"/>
          </a:p>
          <a:p>
            <a:pPr marL="285750" indent="-285750" algn="just">
              <a:buFont typeface="Arial" panose="020B0604020202020204" pitchFamily="34" charset="0"/>
              <a:buChar char="•"/>
            </a:pPr>
            <a:endParaRPr lang="es-CO" sz="1600" dirty="0" smtClean="0"/>
          </a:p>
          <a:p>
            <a:pPr marL="285750" indent="-285750" algn="just">
              <a:buFont typeface="Arial" panose="020B0604020202020204" pitchFamily="34" charset="0"/>
              <a:buChar char="•"/>
            </a:pPr>
            <a:r>
              <a:rPr lang="es-CO" sz="1600" dirty="0" smtClean="0"/>
              <a:t>En la primera fase de la Pasantía, solo debe traer los formatos de las evaluaciones de director e institucional, no debe enviar los informes parciales ya que se espera que continúe con ese proceso.</a:t>
            </a:r>
          </a:p>
          <a:p>
            <a:pPr marL="285750" indent="-285750" algn="just">
              <a:buFont typeface="Arial" panose="020B0604020202020204" pitchFamily="34" charset="0"/>
              <a:buChar char="•"/>
            </a:pPr>
            <a:endParaRPr lang="es-CO" sz="1600" dirty="0"/>
          </a:p>
          <a:p>
            <a:pPr marL="285750" indent="-285750" algn="just">
              <a:buFont typeface="Arial" panose="020B0604020202020204" pitchFamily="34" charset="0"/>
              <a:buChar char="•"/>
            </a:pPr>
            <a:r>
              <a:rPr lang="es-CO" sz="1600" dirty="0" smtClean="0"/>
              <a:t>En la segunda Fase de la Pasantías, debe traer los mismos formatos mas la Aprobación y a su vez enviar en un correo el documento Final con sus respectivos anexos. Este proceso solo se recibe por parte del director.</a:t>
            </a:r>
          </a:p>
          <a:p>
            <a:pPr algn="just"/>
            <a:endParaRPr lang="es-CO" sz="1600" dirty="0" smtClean="0"/>
          </a:p>
          <a:p>
            <a:pPr marL="285750" indent="-285750" algn="just">
              <a:buFont typeface="Arial" panose="020B0604020202020204" pitchFamily="34" charset="0"/>
              <a:buChar char="•"/>
            </a:pPr>
            <a:r>
              <a:rPr lang="es-CO" sz="1600" dirty="0" smtClean="0"/>
              <a:t>Si durante el desarrollo de la Pasantía considera que el alcance es muy amplio y no será logrado por el estudiante debe informar al comité de Pasantías de los Ajustes a realizar, solicitando una ampliación al plazo de entrega.</a:t>
            </a:r>
          </a:p>
          <a:p>
            <a:pPr marL="285750" indent="-285750" algn="just">
              <a:buFont typeface="Arial" panose="020B0604020202020204" pitchFamily="34" charset="0"/>
              <a:buChar char="•"/>
            </a:pPr>
            <a:endParaRPr lang="es-CO" sz="1600" dirty="0" smtClean="0"/>
          </a:p>
          <a:p>
            <a:pPr marL="285750" indent="-285750" algn="just">
              <a:buFont typeface="Arial" panose="020B0604020202020204" pitchFamily="34" charset="0"/>
              <a:buChar char="•"/>
            </a:pPr>
            <a:r>
              <a:rPr lang="es-CO" sz="1600" dirty="0" smtClean="0"/>
              <a:t>Realice la Visita empresarial con tiempo con el objetivo de identificar oportunidades para el estudiante en el desarrollo de su pasantía.</a:t>
            </a:r>
            <a:endParaRPr lang="es-CO" sz="1600" dirty="0"/>
          </a:p>
          <a:p>
            <a:pPr marL="285750" indent="-285750">
              <a:buFont typeface="Arial" panose="020B0604020202020204" pitchFamily="34" charset="0"/>
              <a:buChar char="•"/>
            </a:pPr>
            <a:endParaRPr lang="es-CO" dirty="0"/>
          </a:p>
        </p:txBody>
      </p:sp>
      <p:sp>
        <p:nvSpPr>
          <p:cNvPr id="4" name="Rectángulo 3"/>
          <p:cNvSpPr/>
          <p:nvPr/>
        </p:nvSpPr>
        <p:spPr>
          <a:xfrm>
            <a:off x="907787" y="816864"/>
            <a:ext cx="790601" cy="5327904"/>
          </a:xfrm>
          <a:prstGeom prst="rect">
            <a:avLst/>
          </a:prstGeom>
          <a:noFill/>
        </p:spPr>
        <p:txBody>
          <a:bodyPr vert="wordArtVert" wrap="square" lIns="91440" tIns="45720" rIns="91440" bIns="45720">
            <a:spAutoFit/>
          </a:bodyPr>
          <a:lstStyle/>
          <a:p>
            <a:pPr algn="ctr"/>
            <a:r>
              <a:rPr lang="es-ES" sz="36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RECUERDE</a:t>
            </a:r>
            <a:endParaRPr lang="es-ES" sz="36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2018202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109472" y="902208"/>
            <a:ext cx="9948672" cy="1200329"/>
          </a:xfrm>
          <a:prstGeom prst="rect">
            <a:avLst/>
          </a:prstGeom>
          <a:noFill/>
        </p:spPr>
        <p:txBody>
          <a:bodyPr wrap="square" rtlCol="0">
            <a:spAutoFit/>
          </a:bodyPr>
          <a:lstStyle/>
          <a:p>
            <a:r>
              <a:rPr lang="es-CO" dirty="0" smtClean="0"/>
              <a:t>Cuente </a:t>
            </a:r>
            <a:r>
              <a:rPr lang="es-CO" dirty="0"/>
              <a:t>con el equipo de pasantías para resolver inquietudes, preguntas y sugerencias a través del correo:</a:t>
            </a:r>
          </a:p>
          <a:p>
            <a:endParaRPr lang="es-CO" dirty="0" smtClean="0"/>
          </a:p>
          <a:p>
            <a:endParaRPr lang="es-CO" dirty="0"/>
          </a:p>
          <a:p>
            <a:endParaRPr lang="es-CO" dirty="0"/>
          </a:p>
        </p:txBody>
      </p:sp>
      <p:sp>
        <p:nvSpPr>
          <p:cNvPr id="3" name="Rectángulo 2"/>
          <p:cNvSpPr/>
          <p:nvPr/>
        </p:nvSpPr>
        <p:spPr>
          <a:xfrm>
            <a:off x="935604" y="1624148"/>
            <a:ext cx="10296408" cy="830997"/>
          </a:xfrm>
          <a:prstGeom prst="rect">
            <a:avLst/>
          </a:prstGeom>
          <a:noFill/>
        </p:spPr>
        <p:txBody>
          <a:bodyPr wrap="none" lIns="91440" tIns="45720" rIns="91440" bIns="45720">
            <a:spAutoFit/>
          </a:bodyPr>
          <a:lstStyle/>
          <a:p>
            <a:pPr algn="ctr"/>
            <a:r>
              <a:rPr lang="es-ES" sz="4800" b="1" dirty="0" smtClean="0">
                <a:ln w="9525">
                  <a:solidFill>
                    <a:schemeClr val="bg1"/>
                  </a:solidFill>
                  <a:prstDash val="solid"/>
                </a:ln>
                <a:effectLst>
                  <a:outerShdw blurRad="12700" dist="38100" dir="2700000" algn="tl" rotWithShape="0">
                    <a:schemeClr val="bg1">
                      <a:lumMod val="50000"/>
                    </a:schemeClr>
                  </a:outerShdw>
                </a:effectLst>
              </a:rPr>
              <a:t>pasantiasnegocios@uniquindio.edu.co</a:t>
            </a:r>
            <a:endParaRPr lang="es-ES" sz="4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4" name="CuadroTexto 3"/>
          <p:cNvSpPr txBox="1"/>
          <p:nvPr/>
        </p:nvSpPr>
        <p:spPr>
          <a:xfrm>
            <a:off x="899554" y="3286142"/>
            <a:ext cx="10290048" cy="646331"/>
          </a:xfrm>
          <a:prstGeom prst="rect">
            <a:avLst/>
          </a:prstGeom>
          <a:noFill/>
        </p:spPr>
        <p:txBody>
          <a:bodyPr wrap="square" rtlCol="0">
            <a:spAutoFit/>
          </a:bodyPr>
          <a:lstStyle/>
          <a:p>
            <a:pPr algn="ctr"/>
            <a:r>
              <a:rPr lang="es-CO" dirty="0" smtClean="0"/>
              <a:t>Por el teléfono Oficial:</a:t>
            </a:r>
          </a:p>
          <a:p>
            <a:endParaRPr lang="es-CO" dirty="0"/>
          </a:p>
        </p:txBody>
      </p:sp>
      <p:sp>
        <p:nvSpPr>
          <p:cNvPr id="5" name="Rectángulo 4"/>
          <p:cNvSpPr/>
          <p:nvPr/>
        </p:nvSpPr>
        <p:spPr>
          <a:xfrm>
            <a:off x="4544889" y="3932473"/>
            <a:ext cx="2980303" cy="830997"/>
          </a:xfrm>
          <a:prstGeom prst="rect">
            <a:avLst/>
          </a:prstGeom>
          <a:noFill/>
        </p:spPr>
        <p:txBody>
          <a:bodyPr wrap="none" lIns="91440" tIns="45720" rIns="91440" bIns="45720">
            <a:spAutoFit/>
          </a:bodyPr>
          <a:lstStyle/>
          <a:p>
            <a:pPr algn="ctr"/>
            <a:r>
              <a:rPr lang="es-ES" sz="4800" b="1" dirty="0" smtClean="0">
                <a:ln w="9525">
                  <a:solidFill>
                    <a:schemeClr val="bg1"/>
                  </a:solidFill>
                  <a:prstDash val="solid"/>
                </a:ln>
                <a:effectLst>
                  <a:outerShdw blurRad="12700" dist="38100" dir="2700000" algn="tl" rotWithShape="0">
                    <a:schemeClr val="bg1">
                      <a:lumMod val="50000"/>
                    </a:schemeClr>
                  </a:outerShdw>
                </a:effectLst>
              </a:rPr>
              <a:t>3148451300</a:t>
            </a:r>
          </a:p>
        </p:txBody>
      </p:sp>
      <p:sp>
        <p:nvSpPr>
          <p:cNvPr id="6" name="CuadroTexto 5"/>
          <p:cNvSpPr txBox="1"/>
          <p:nvPr/>
        </p:nvSpPr>
        <p:spPr>
          <a:xfrm>
            <a:off x="1109472" y="5132832"/>
            <a:ext cx="9851136" cy="369332"/>
          </a:xfrm>
          <a:prstGeom prst="rect">
            <a:avLst/>
          </a:prstGeom>
          <a:noFill/>
        </p:spPr>
        <p:txBody>
          <a:bodyPr wrap="square" rtlCol="0">
            <a:spAutoFit/>
          </a:bodyPr>
          <a:lstStyle/>
          <a:p>
            <a:pPr algn="ctr"/>
            <a:r>
              <a:rPr lang="es-CO" dirty="0" smtClean="0"/>
              <a:t>O si desea lo atenderemos con gusto en las Oficinas del Programa de Administración de Negocios</a:t>
            </a:r>
            <a:endParaRPr lang="es-CO" dirty="0"/>
          </a:p>
        </p:txBody>
      </p:sp>
    </p:spTree>
    <p:extLst>
      <p:ext uri="{BB962C8B-B14F-4D97-AF65-F5344CB8AC3E}">
        <p14:creationId xmlns:p14="http://schemas.microsoft.com/office/powerpoint/2010/main" val="27670215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219200" y="1072896"/>
            <a:ext cx="4742688" cy="4524315"/>
          </a:xfrm>
          <a:prstGeom prst="rect">
            <a:avLst/>
          </a:prstGeom>
          <a:noFill/>
        </p:spPr>
        <p:txBody>
          <a:bodyPr wrap="square" rtlCol="0">
            <a:spAutoFit/>
          </a:bodyPr>
          <a:lstStyle/>
          <a:p>
            <a:pPr algn="ctr"/>
            <a:r>
              <a:rPr lang="es-CO" sz="2400" dirty="0" smtClean="0"/>
              <a:t>ESPERAMOS ESTE PROCESO SEA DE ENRIQUECIMIENTO TANTO PERSONAL COMO PROFESIONAL NO SOLO PARA EL ESTUDIANTE SINO PARA USTED</a:t>
            </a:r>
          </a:p>
          <a:p>
            <a:pPr algn="ctr"/>
            <a:endParaRPr lang="es-CO" sz="2400" dirty="0"/>
          </a:p>
          <a:p>
            <a:pPr algn="ctr"/>
            <a:r>
              <a:rPr lang="es-CO" sz="2400" dirty="0" smtClean="0"/>
              <a:t>ESTAR PRESENTE EN LA FORMACION Y CRECMIENTO DE UN ALUMNO NO ES UNA OBLIGACION, ES UN VALIOSO PRIVILEGIO</a:t>
            </a:r>
            <a:endParaRPr lang="es-CO" sz="2400" dirty="0"/>
          </a:p>
        </p:txBody>
      </p:sp>
      <p:pic>
        <p:nvPicPr>
          <p:cNvPr id="3" name="Imagen 2"/>
          <p:cNvPicPr>
            <a:picLocks noChangeAspect="1"/>
          </p:cNvPicPr>
          <p:nvPr/>
        </p:nvPicPr>
        <p:blipFill>
          <a:blip r:embed="rId2"/>
          <a:stretch>
            <a:fillRect/>
          </a:stretch>
        </p:blipFill>
        <p:spPr>
          <a:xfrm rot="269244">
            <a:off x="6800468" y="1296260"/>
            <a:ext cx="4147947" cy="4241890"/>
          </a:xfrm>
          <a:prstGeom prst="rect">
            <a:avLst/>
          </a:prstGeom>
          <a:effectLst>
            <a:glow rad="228600">
              <a:schemeClr val="accent2">
                <a:satMod val="175000"/>
                <a:alpha val="40000"/>
              </a:schemeClr>
            </a:glow>
          </a:effectLst>
        </p:spPr>
      </p:pic>
    </p:spTree>
    <p:extLst>
      <p:ext uri="{BB962C8B-B14F-4D97-AF65-F5344CB8AC3E}">
        <p14:creationId xmlns:p14="http://schemas.microsoft.com/office/powerpoint/2010/main" val="338160665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ánico">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Organic</Template>
  <TotalTime>285</TotalTime>
  <Words>2121</Words>
  <Application>Microsoft Office PowerPoint</Application>
  <PresentationFormat>Panorámica</PresentationFormat>
  <Paragraphs>119</Paragraphs>
  <Slides>20</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20</vt:i4>
      </vt:variant>
    </vt:vector>
  </HeadingPairs>
  <TitlesOfParts>
    <vt:vector size="23" baseType="lpstr">
      <vt:lpstr>Arial</vt:lpstr>
      <vt:lpstr>Garamond</vt:lpstr>
      <vt:lpstr>Orgánico</vt:lpstr>
      <vt:lpstr>MANUAL DEL DIRECTOR DE PASANTIA</vt:lpstr>
      <vt:lpstr>Presentación de PowerPoint</vt:lpstr>
      <vt:lpstr>INICIO DEL PROCESO</vt:lpstr>
      <vt:lpstr>Presentación de PowerPoint</vt:lpstr>
      <vt:lpstr>ASESORIA</vt:lpstr>
      <vt:lpstr>Presentación de PowerPoint</vt:lpstr>
      <vt:lpstr>PRESENTACION DE INFORMES</vt:lpstr>
      <vt:lpstr>Presentación de PowerPoint</vt:lpstr>
      <vt:lpstr>Presentación de PowerPoint</vt:lpstr>
      <vt:lpstr>Presentación de PowerPoint</vt:lpstr>
      <vt:lpstr>VISITA EMPRESARIAL</vt:lpstr>
      <vt:lpstr>Presentación de PowerPoint</vt:lpstr>
      <vt:lpstr>Presentación de PowerPoint</vt:lpstr>
      <vt:lpstr>HOMOLOGACIÓN</vt:lpstr>
      <vt:lpstr>FINALIZACIÓN</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MANUAL DEL DIRECTOR</dc:title>
  <dc:creator>admin</dc:creator>
  <cp:lastModifiedBy>admin</cp:lastModifiedBy>
  <cp:revision>30</cp:revision>
  <dcterms:created xsi:type="dcterms:W3CDTF">2015-12-03T04:02:39Z</dcterms:created>
  <dcterms:modified xsi:type="dcterms:W3CDTF">2015-12-03T16:28:13Z</dcterms:modified>
</cp:coreProperties>
</file>