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6" r:id="rId1"/>
  </p:sldMasterIdLst>
  <p:notesMasterIdLst>
    <p:notesMasterId r:id="rId30"/>
  </p:notesMasterIdLst>
  <p:sldIdLst>
    <p:sldId id="256" r:id="rId2"/>
    <p:sldId id="259" r:id="rId3"/>
    <p:sldId id="257" r:id="rId4"/>
    <p:sldId id="258" r:id="rId5"/>
    <p:sldId id="260" r:id="rId6"/>
    <p:sldId id="261" r:id="rId7"/>
    <p:sldId id="262" r:id="rId8"/>
    <p:sldId id="263" r:id="rId9"/>
    <p:sldId id="264" r:id="rId10"/>
    <p:sldId id="265" r:id="rId11"/>
    <p:sldId id="266" r:id="rId12"/>
    <p:sldId id="267" r:id="rId13"/>
    <p:sldId id="268" r:id="rId14"/>
    <p:sldId id="269" r:id="rId15"/>
    <p:sldId id="273" r:id="rId16"/>
    <p:sldId id="271" r:id="rId17"/>
    <p:sldId id="272" r:id="rId18"/>
    <p:sldId id="274" r:id="rId19"/>
    <p:sldId id="275" r:id="rId20"/>
    <p:sldId id="276" r:id="rId21"/>
    <p:sldId id="278" r:id="rId22"/>
    <p:sldId id="279" r:id="rId23"/>
    <p:sldId id="280" r:id="rId24"/>
    <p:sldId id="281" r:id="rId25"/>
    <p:sldId id="282" r:id="rId26"/>
    <p:sldId id="283" r:id="rId27"/>
    <p:sldId id="270" r:id="rId28"/>
    <p:sldId id="277" r:id="rId29"/>
  </p:sldIdLst>
  <p:sldSz cx="9144000" cy="6858000" type="screen4x3"/>
  <p:notesSz cx="6858000" cy="9144000"/>
  <p:defaultText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vertBarState="maximized">
    <p:restoredLeft sz="15620"/>
    <p:restoredTop sz="94660"/>
  </p:normalViewPr>
  <p:slideViewPr>
    <p:cSldViewPr>
      <p:cViewPr varScale="1">
        <p:scale>
          <a:sx n="68" d="100"/>
          <a:sy n="68" d="100"/>
        </p:scale>
        <p:origin x="-1212" y="-96"/>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CO"/>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FA9505C1-3AD6-4749-B967-550FE4377B8B}" type="datetimeFigureOut">
              <a:rPr lang="es-CO" smtClean="0"/>
              <a:pPr/>
              <a:t>26/11/2014</a:t>
            </a:fld>
            <a:endParaRPr lang="es-CO"/>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CO"/>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CO"/>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F00847EA-8403-4B9A-9F0E-232B1F4876E2}" type="slidenum">
              <a:rPr lang="es-CO" smtClean="0"/>
              <a:pPr/>
              <a:t>‹Nº›</a:t>
            </a:fld>
            <a:endParaRPr lang="es-CO"/>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CO" dirty="0"/>
          </a:p>
        </p:txBody>
      </p:sp>
      <p:sp>
        <p:nvSpPr>
          <p:cNvPr id="4" name="3 Marcador de número de diapositiva"/>
          <p:cNvSpPr>
            <a:spLocks noGrp="1"/>
          </p:cNvSpPr>
          <p:nvPr>
            <p:ph type="sldNum" sz="quarter" idx="10"/>
          </p:nvPr>
        </p:nvSpPr>
        <p:spPr/>
        <p:txBody>
          <a:bodyPr/>
          <a:lstStyle/>
          <a:p>
            <a:fld id="{F00847EA-8403-4B9A-9F0E-232B1F4876E2}" type="slidenum">
              <a:rPr lang="es-CO" smtClean="0"/>
              <a:pPr/>
              <a:t>13</a:t>
            </a:fld>
            <a:endParaRPr lang="es-CO"/>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CO" dirty="0"/>
          </a:p>
        </p:txBody>
      </p:sp>
      <p:sp>
        <p:nvSpPr>
          <p:cNvPr id="4" name="3 Marcador de número de diapositiva"/>
          <p:cNvSpPr>
            <a:spLocks noGrp="1"/>
          </p:cNvSpPr>
          <p:nvPr>
            <p:ph type="sldNum" sz="quarter" idx="10"/>
          </p:nvPr>
        </p:nvSpPr>
        <p:spPr/>
        <p:txBody>
          <a:bodyPr/>
          <a:lstStyle/>
          <a:p>
            <a:fld id="{F00847EA-8403-4B9A-9F0E-232B1F4876E2}" type="slidenum">
              <a:rPr lang="es-CO" smtClean="0"/>
              <a:pPr/>
              <a:t>14</a:t>
            </a:fld>
            <a:endParaRPr lang="es-CO"/>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spTree>
      <p:nvGrpSpPr>
        <p:cNvPr id="1" name=""/>
        <p:cNvGrpSpPr/>
        <p:nvPr/>
      </p:nvGrpSpPr>
      <p:grpSpPr>
        <a:xfrm>
          <a:off x="0" y="0"/>
          <a:ext cx="0" cy="0"/>
          <a:chOff x="0" y="0"/>
          <a:chExt cx="0" cy="0"/>
        </a:xfrm>
      </p:grpSpPr>
      <p:sp>
        <p:nvSpPr>
          <p:cNvPr id="10" name="9 Triángulo rectángulo"/>
          <p:cNvSpPr/>
          <p:nvPr/>
        </p:nvSpPr>
        <p:spPr>
          <a:xfrm>
            <a:off x="-2" y="4664147"/>
            <a:ext cx="9151089" cy="0"/>
          </a:xfrm>
          <a:prstGeom prst="rtTriangle">
            <a:avLst/>
          </a:prstGeom>
          <a:gradFill flip="none" rotWithShape="1">
            <a:gsLst>
              <a:gs pos="0">
                <a:schemeClr val="accent1">
                  <a:shade val="35000"/>
                  <a:satMod val="170000"/>
                  <a:alpha val="100000"/>
                </a:schemeClr>
              </a:gs>
              <a:gs pos="55000">
                <a:schemeClr val="accent1">
                  <a:tint val="90000"/>
                  <a:satMod val="150000"/>
                  <a:alpha val="100000"/>
                </a:schemeClr>
              </a:gs>
              <a:gs pos="100000">
                <a:schemeClr val="accent1">
                  <a:shade val="35000"/>
                  <a:satMod val="170000"/>
                  <a:alpha val="100000"/>
                </a:schemeClr>
              </a:gs>
            </a:gsLst>
            <a:lin ang="3000000" scaled="1"/>
            <a:tileRect/>
          </a:gradFill>
          <a:ln w="127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9" name="8 Título"/>
          <p:cNvSpPr>
            <a:spLocks noGrp="1"/>
          </p:cNvSpPr>
          <p:nvPr>
            <p:ph type="ctrTitle"/>
          </p:nvPr>
        </p:nvSpPr>
        <p:spPr>
          <a:xfrm>
            <a:off x="685800" y="1752601"/>
            <a:ext cx="7772400" cy="1829761"/>
          </a:xfrm>
        </p:spPr>
        <p:txBody>
          <a:bodyPr vert="horz" anchor="b">
            <a:normAutofit/>
            <a:scene3d>
              <a:camera prst="orthographicFront"/>
              <a:lightRig rig="soft" dir="t"/>
            </a:scene3d>
            <a:sp3d prstMaterial="softEdge">
              <a:bevelT w="25400" h="25400"/>
            </a:sp3d>
          </a:bodyPr>
          <a:lstStyle>
            <a:lvl1pPr algn="r">
              <a:defRPr sz="4800" b="1">
                <a:solidFill>
                  <a:schemeClr val="tx2"/>
                </a:solidFill>
                <a:effectLst>
                  <a:outerShdw blurRad="31750" dist="25400" dir="5400000" algn="tl" rotWithShape="0">
                    <a:srgbClr val="000000">
                      <a:alpha val="25000"/>
                    </a:srgbClr>
                  </a:outerShdw>
                </a:effectLst>
              </a:defRPr>
            </a:lvl1pPr>
            <a:extLst/>
          </a:lstStyle>
          <a:p>
            <a:r>
              <a:rPr kumimoji="0" lang="es-ES" smtClean="0"/>
              <a:t>Haga clic para modificar el estilo de título del patrón</a:t>
            </a:r>
            <a:endParaRPr kumimoji="0" lang="en-US"/>
          </a:p>
        </p:txBody>
      </p:sp>
      <p:sp>
        <p:nvSpPr>
          <p:cNvPr id="17" name="16 Subtítulo"/>
          <p:cNvSpPr>
            <a:spLocks noGrp="1"/>
          </p:cNvSpPr>
          <p:nvPr>
            <p:ph type="subTitle" idx="1"/>
          </p:nvPr>
        </p:nvSpPr>
        <p:spPr>
          <a:xfrm>
            <a:off x="685800" y="3611607"/>
            <a:ext cx="7772400" cy="1199704"/>
          </a:xfrm>
        </p:spPr>
        <p:txBody>
          <a:bodyPr lIns="45720" rIns="45720"/>
          <a:lstStyle>
            <a:lvl1pPr marL="0" marR="64008" indent="0" algn="r">
              <a:buNone/>
              <a:defRPr>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s-ES" smtClean="0"/>
              <a:t>Haga clic para modificar el estilo de subtítulo del patrón</a:t>
            </a:r>
            <a:endParaRPr kumimoji="0" lang="en-US"/>
          </a:p>
        </p:txBody>
      </p:sp>
      <p:grpSp>
        <p:nvGrpSpPr>
          <p:cNvPr id="2" name="1 Grupo"/>
          <p:cNvGrpSpPr/>
          <p:nvPr/>
        </p:nvGrpSpPr>
        <p:grpSpPr>
          <a:xfrm>
            <a:off x="-3765" y="4953000"/>
            <a:ext cx="9147765" cy="1912088"/>
            <a:chOff x="-3765" y="4832896"/>
            <a:chExt cx="9147765" cy="2032192"/>
          </a:xfrm>
        </p:grpSpPr>
        <p:sp>
          <p:nvSpPr>
            <p:cNvPr id="7" name="6 Forma libre"/>
            <p:cNvSpPr>
              <a:spLocks/>
            </p:cNvSpPr>
            <p:nvPr/>
          </p:nvSpPr>
          <p:spPr bwMode="auto">
            <a:xfrm>
              <a:off x="1687513" y="4832896"/>
              <a:ext cx="7456487" cy="518816"/>
            </a:xfrm>
            <a:custGeom>
              <a:avLst>
                <a:gd name="A1" fmla="val 0"/>
                <a:gd name="A2" fmla="val 0"/>
                <a:gd name="A3" fmla="val 0"/>
                <a:gd name="A4" fmla="val 0"/>
                <a:gd name="A5" fmla="val 0"/>
                <a:gd name="A6" fmla="val 0"/>
                <a:gd name="A7" fmla="val 0"/>
                <a:gd name="A8" fmla="val 0"/>
              </a:avLst>
              <a:gdLst/>
              <a:ahLst/>
              <a:cxnLst>
                <a:cxn ang="0">
                  <a:pos x="4697" y="0"/>
                </a:cxn>
                <a:cxn ang="0">
                  <a:pos x="4697" y="367"/>
                </a:cxn>
                <a:cxn ang="0">
                  <a:pos x="0" y="218"/>
                </a:cxn>
                <a:cxn ang="0">
                  <a:pos x="4697" y="0"/>
                </a:cxn>
              </a:cxnLst>
              <a:rect l="0" t="0" r="0" b="0"/>
              <a:pathLst>
                <a:path w="4697" h="367">
                  <a:moveTo>
                    <a:pt x="4697" y="0"/>
                  </a:moveTo>
                  <a:lnTo>
                    <a:pt x="4697" y="367"/>
                  </a:lnTo>
                  <a:lnTo>
                    <a:pt x="0" y="218"/>
                  </a:lnTo>
                  <a:lnTo>
                    <a:pt x="4697" y="0"/>
                  </a:lnTo>
                  <a:close/>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8" name="7 Forma libre"/>
            <p:cNvSpPr>
              <a:spLocks/>
            </p:cNvSpPr>
            <p:nvPr/>
          </p:nvSpPr>
          <p:spPr bwMode="auto">
            <a:xfrm>
              <a:off x="35443" y="5135526"/>
              <a:ext cx="9108557"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0" y="0"/>
                  </a:moveTo>
                  <a:lnTo>
                    <a:pt x="5760" y="0"/>
                  </a:lnTo>
                  <a:lnTo>
                    <a:pt x="5760" y="528"/>
                  </a:lnTo>
                  <a:lnTo>
                    <a:pt x="48" y="0"/>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1" name="10 Forma libre"/>
            <p:cNvSpPr>
              <a:spLocks/>
            </p:cNvSpPr>
            <p:nvPr/>
          </p:nvSpPr>
          <p:spPr bwMode="auto">
            <a:xfrm>
              <a:off x="0" y="4883888"/>
              <a:ext cx="9144000" cy="1981200"/>
            </a:xfrm>
            <a:custGeom>
              <a:avLst>
                <a:gd name="A1" fmla="val 0"/>
                <a:gd name="A2" fmla="val 0"/>
                <a:gd name="A3" fmla="val 0"/>
                <a:gd name="A4" fmla="val 0"/>
                <a:gd name="A5" fmla="val 0"/>
                <a:gd name="A6" fmla="val 0"/>
                <a:gd name="A7" fmla="val 0"/>
                <a:gd name="A8" fmla="val 0"/>
              </a:avLst>
              <a:gdLst/>
              <a:ahLst/>
              <a:cxnLst>
                <a:cxn ang="0">
                  <a:pos x="0" y="0"/>
                </a:cxn>
                <a:cxn ang="0">
                  <a:pos x="0" y="1248"/>
                </a:cxn>
                <a:cxn ang="0">
                  <a:pos x="5760" y="1248"/>
                </a:cxn>
                <a:cxn ang="0">
                  <a:pos x="5760" y="528"/>
                </a:cxn>
                <a:cxn ang="0">
                  <a:pos x="0" y="0"/>
                </a:cxn>
              </a:cxnLst>
              <a:rect l="0" t="0" r="0" b="0"/>
              <a:pathLst>
                <a:path w="5760" h="1248">
                  <a:moveTo>
                    <a:pt x="0" y="0"/>
                  </a:moveTo>
                  <a:lnTo>
                    <a:pt x="0" y="1248"/>
                  </a:lnTo>
                  <a:lnTo>
                    <a:pt x="5760" y="1248"/>
                  </a:lnTo>
                  <a:lnTo>
                    <a:pt x="5760" y="528"/>
                  </a:lnTo>
                  <a:lnTo>
                    <a:pt x="0" y="0"/>
                  </a:lnTo>
                  <a:close/>
                </a:path>
              </a:pathLst>
            </a:custGeom>
            <a:blipFill>
              <a:blip r:embed="rId2" cstate="print">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2" name="11 Conector recto"/>
            <p:cNvCxnSpPr/>
            <p:nvPr/>
          </p:nvCxnSpPr>
          <p:spPr>
            <a:xfrm>
              <a:off x="-3765" y="4880373"/>
              <a:ext cx="9147765" cy="83994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grpSp>
      <p:sp>
        <p:nvSpPr>
          <p:cNvPr id="30" name="29 Marcador de fecha"/>
          <p:cNvSpPr>
            <a:spLocks noGrp="1"/>
          </p:cNvSpPr>
          <p:nvPr>
            <p:ph type="dt" sz="half" idx="10"/>
          </p:nvPr>
        </p:nvSpPr>
        <p:spPr/>
        <p:txBody>
          <a:bodyPr/>
          <a:lstStyle>
            <a:lvl1pPr>
              <a:defRPr>
                <a:solidFill>
                  <a:srgbClr val="FFFFFF"/>
                </a:solidFill>
              </a:defRPr>
            </a:lvl1pPr>
            <a:extLst/>
          </a:lstStyle>
          <a:p>
            <a:fld id="{260F76FF-A55B-4C17-86E8-01C77DFBAFCD}" type="datetimeFigureOut">
              <a:rPr lang="es-CO" smtClean="0"/>
              <a:pPr/>
              <a:t>26/11/2014</a:t>
            </a:fld>
            <a:endParaRPr lang="es-CO"/>
          </a:p>
        </p:txBody>
      </p:sp>
      <p:sp>
        <p:nvSpPr>
          <p:cNvPr id="19" name="18 Marcador de pie de página"/>
          <p:cNvSpPr>
            <a:spLocks noGrp="1"/>
          </p:cNvSpPr>
          <p:nvPr>
            <p:ph type="ftr" sz="quarter" idx="11"/>
          </p:nvPr>
        </p:nvSpPr>
        <p:spPr/>
        <p:txBody>
          <a:bodyPr/>
          <a:lstStyle>
            <a:lvl1pPr>
              <a:defRPr>
                <a:solidFill>
                  <a:schemeClr val="accent1">
                    <a:tint val="20000"/>
                  </a:schemeClr>
                </a:solidFill>
              </a:defRPr>
            </a:lvl1pPr>
            <a:extLst/>
          </a:lstStyle>
          <a:p>
            <a:endParaRPr lang="es-CO"/>
          </a:p>
        </p:txBody>
      </p:sp>
      <p:sp>
        <p:nvSpPr>
          <p:cNvPr id="27" name="26 Marcador de número de diapositiva"/>
          <p:cNvSpPr>
            <a:spLocks noGrp="1"/>
          </p:cNvSpPr>
          <p:nvPr>
            <p:ph type="sldNum" sz="quarter" idx="12"/>
          </p:nvPr>
        </p:nvSpPr>
        <p:spPr/>
        <p:txBody>
          <a:bodyPr/>
          <a:lstStyle>
            <a:lvl1pPr>
              <a:defRPr>
                <a:solidFill>
                  <a:srgbClr val="FFFFFF"/>
                </a:solidFill>
              </a:defRPr>
            </a:lvl1pPr>
            <a:extLst/>
          </a:lstStyle>
          <a:p>
            <a:fld id="{1BEF20A9-43BD-4F32-9CFA-8D87C4177EA2}" type="slidenum">
              <a:rPr lang="es-CO" smtClean="0"/>
              <a:pPr/>
              <a:t>‹Nº›</a:t>
            </a:fld>
            <a:endParaRPr lang="es-CO"/>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3" name="2 Marcador de contenido"/>
          <p:cNvSpPr>
            <a:spLocks noGrp="1"/>
          </p:cNvSpPr>
          <p:nvPr>
            <p:ph idx="1"/>
          </p:nvPr>
        </p:nvSpPr>
        <p:spPr/>
        <p:txBody>
          <a:bodyPr/>
          <a:lstStyle>
            <a:extLs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3 Marcador de fecha"/>
          <p:cNvSpPr>
            <a:spLocks noGrp="1"/>
          </p:cNvSpPr>
          <p:nvPr>
            <p:ph type="dt" sz="half" idx="10"/>
          </p:nvPr>
        </p:nvSpPr>
        <p:spPr/>
        <p:txBody>
          <a:bodyPr/>
          <a:lstStyle>
            <a:extLst/>
          </a:lstStyle>
          <a:p>
            <a:fld id="{260F76FF-A55B-4C17-86E8-01C77DFBAFCD}" type="datetimeFigureOut">
              <a:rPr lang="es-CO" smtClean="0"/>
              <a:pPr/>
              <a:t>26/11/2014</a:t>
            </a:fld>
            <a:endParaRPr lang="es-CO"/>
          </a:p>
        </p:txBody>
      </p:sp>
      <p:sp>
        <p:nvSpPr>
          <p:cNvPr id="5" name="4 Marcador de pie de página"/>
          <p:cNvSpPr>
            <a:spLocks noGrp="1"/>
          </p:cNvSpPr>
          <p:nvPr>
            <p:ph type="ftr" sz="quarter" idx="11"/>
          </p:nvPr>
        </p:nvSpPr>
        <p:spPr/>
        <p:txBody>
          <a:bodyPr/>
          <a:lstStyle>
            <a:extLst/>
          </a:lstStyle>
          <a:p>
            <a:endParaRPr lang="es-CO"/>
          </a:p>
        </p:txBody>
      </p:sp>
      <p:sp>
        <p:nvSpPr>
          <p:cNvPr id="6" name="5 Marcador de número de diapositiva"/>
          <p:cNvSpPr>
            <a:spLocks noGrp="1"/>
          </p:cNvSpPr>
          <p:nvPr>
            <p:ph type="sldNum" sz="quarter" idx="12"/>
          </p:nvPr>
        </p:nvSpPr>
        <p:spPr/>
        <p:txBody>
          <a:bodyPr/>
          <a:lstStyle>
            <a:extLst/>
          </a:lstStyle>
          <a:p>
            <a:fld id="{1BEF20A9-43BD-4F32-9CFA-8D87C4177EA2}" type="slidenum">
              <a:rPr lang="es-CO" smtClean="0"/>
              <a:pPr/>
              <a:t>‹Nº›</a:t>
            </a:fld>
            <a:endParaRPr lang="es-CO"/>
          </a:p>
        </p:txBody>
      </p:sp>
      <p:sp>
        <p:nvSpPr>
          <p:cNvPr id="7" name="6 Título"/>
          <p:cNvSpPr>
            <a:spLocks noGrp="1"/>
          </p:cNvSpPr>
          <p:nvPr>
            <p:ph type="title"/>
          </p:nvPr>
        </p:nvSpPr>
        <p:spPr/>
        <p:txBody>
          <a:bodyPr rtlCol="0"/>
          <a:lstStyle>
            <a:extLst/>
          </a:lstStyle>
          <a:p>
            <a:r>
              <a:rPr kumimoji="0" lang="es-ES" smtClean="0"/>
              <a:t>Haga clic para modificar el estilo de título del patrón</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bg>
      <p:bgRef idx="1002">
        <a:schemeClr val="bg1"/>
      </p:bgRef>
    </p:bg>
    <p:spTree>
      <p:nvGrpSpPr>
        <p:cNvPr id="1" name=""/>
        <p:cNvGrpSpPr/>
        <p:nvPr/>
      </p:nvGrpSpPr>
      <p:grpSpPr>
        <a:xfrm>
          <a:off x="0" y="0"/>
          <a:ext cx="0" cy="0"/>
          <a:chOff x="0" y="0"/>
          <a:chExt cx="0" cy="0"/>
        </a:xfrm>
      </p:grpSpPr>
      <p:sp>
        <p:nvSpPr>
          <p:cNvPr id="2" name="1 Título"/>
          <p:cNvSpPr>
            <a:spLocks noGrp="1"/>
          </p:cNvSpPr>
          <p:nvPr>
            <p:ph type="title"/>
          </p:nvPr>
        </p:nvSpPr>
        <p:spPr>
          <a:xfrm>
            <a:off x="722376" y="1059712"/>
            <a:ext cx="7772400" cy="1828800"/>
          </a:xfrm>
        </p:spPr>
        <p:txBody>
          <a:bodyPr vert="horz" anchor="b">
            <a:normAutofit/>
            <a:scene3d>
              <a:camera prst="orthographicFront"/>
              <a:lightRig rig="soft" dir="t"/>
            </a:scene3d>
            <a:sp3d prstMaterial="softEdge">
              <a:bevelT w="25400" h="25400"/>
            </a:sp3d>
          </a:bodyPr>
          <a:lstStyle>
            <a:lvl1pPr algn="r">
              <a:buNone/>
              <a:defRPr sz="4800" b="1" cap="none" baseline="0">
                <a:effectLst>
                  <a:outerShdw blurRad="31750" dist="25400" dir="5400000" algn="tl" rotWithShape="0">
                    <a:srgbClr val="000000">
                      <a:alpha val="25000"/>
                    </a:srgbClr>
                  </a:outerShdw>
                </a:effectLst>
              </a:defRPr>
            </a:lvl1pPr>
            <a:extLst/>
          </a:lstStyle>
          <a:p>
            <a:r>
              <a:rPr kumimoji="0" lang="es-ES" smtClean="0"/>
              <a:t>Haga clic para modificar el estilo de título del patrón</a:t>
            </a:r>
            <a:endParaRPr kumimoji="0" lang="en-US"/>
          </a:p>
        </p:txBody>
      </p:sp>
      <p:sp>
        <p:nvSpPr>
          <p:cNvPr id="3" name="2 Marcador de texto"/>
          <p:cNvSpPr>
            <a:spLocks noGrp="1"/>
          </p:cNvSpPr>
          <p:nvPr>
            <p:ph type="body" idx="1"/>
          </p:nvPr>
        </p:nvSpPr>
        <p:spPr>
          <a:xfrm>
            <a:off x="3922713" y="2931712"/>
            <a:ext cx="4572000" cy="1454888"/>
          </a:xfrm>
        </p:spPr>
        <p:txBody>
          <a:bodyPr lIns="91440" rIns="91440" anchor="t"/>
          <a:lstStyle>
            <a:lvl1pPr marL="0" indent="0" algn="l">
              <a:buNone/>
              <a:defRPr sz="23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s-ES" smtClean="0"/>
              <a:t>Haga clic para modificar el estilo de texto del patrón</a:t>
            </a:r>
          </a:p>
        </p:txBody>
      </p:sp>
      <p:sp>
        <p:nvSpPr>
          <p:cNvPr id="4" name="3 Marcador de fecha"/>
          <p:cNvSpPr>
            <a:spLocks noGrp="1"/>
          </p:cNvSpPr>
          <p:nvPr>
            <p:ph type="dt" sz="half" idx="10"/>
          </p:nvPr>
        </p:nvSpPr>
        <p:spPr/>
        <p:txBody>
          <a:bodyPr/>
          <a:lstStyle>
            <a:extLst/>
          </a:lstStyle>
          <a:p>
            <a:fld id="{260F76FF-A55B-4C17-86E8-01C77DFBAFCD}" type="datetimeFigureOut">
              <a:rPr lang="es-CO" smtClean="0"/>
              <a:pPr/>
              <a:t>26/11/2014</a:t>
            </a:fld>
            <a:endParaRPr lang="es-CO"/>
          </a:p>
        </p:txBody>
      </p:sp>
      <p:sp>
        <p:nvSpPr>
          <p:cNvPr id="5" name="4 Marcador de pie de página"/>
          <p:cNvSpPr>
            <a:spLocks noGrp="1"/>
          </p:cNvSpPr>
          <p:nvPr>
            <p:ph type="ftr" sz="quarter" idx="11"/>
          </p:nvPr>
        </p:nvSpPr>
        <p:spPr/>
        <p:txBody>
          <a:bodyPr/>
          <a:lstStyle>
            <a:extLst/>
          </a:lstStyle>
          <a:p>
            <a:endParaRPr lang="es-CO"/>
          </a:p>
        </p:txBody>
      </p:sp>
      <p:sp>
        <p:nvSpPr>
          <p:cNvPr id="6" name="5 Marcador de número de diapositiva"/>
          <p:cNvSpPr>
            <a:spLocks noGrp="1"/>
          </p:cNvSpPr>
          <p:nvPr>
            <p:ph type="sldNum" sz="quarter" idx="12"/>
          </p:nvPr>
        </p:nvSpPr>
        <p:spPr/>
        <p:txBody>
          <a:bodyPr/>
          <a:lstStyle>
            <a:extLst/>
          </a:lstStyle>
          <a:p>
            <a:fld id="{1BEF20A9-43BD-4F32-9CFA-8D87C4177EA2}" type="slidenum">
              <a:rPr lang="es-CO" smtClean="0"/>
              <a:pPr/>
              <a:t>‹Nº›</a:t>
            </a:fld>
            <a:endParaRPr lang="es-CO"/>
          </a:p>
        </p:txBody>
      </p:sp>
      <p:sp>
        <p:nvSpPr>
          <p:cNvPr id="7" name="6 Cheurón"/>
          <p:cNvSpPr/>
          <p:nvPr/>
        </p:nvSpPr>
        <p:spPr>
          <a:xfrm>
            <a:off x="3636680"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
        <p:nvSpPr>
          <p:cNvPr id="8" name="7 Cheurón"/>
          <p:cNvSpPr/>
          <p:nvPr/>
        </p:nvSpPr>
        <p:spPr>
          <a:xfrm>
            <a:off x="3450264"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bg>
      <p:bgRef idx="1002">
        <a:schemeClr val="bg1"/>
      </p:bgRef>
    </p:bg>
    <p:spTree>
      <p:nvGrpSpPr>
        <p:cNvPr id="1" name=""/>
        <p:cNvGrpSpPr/>
        <p:nvPr/>
      </p:nvGrpSpPr>
      <p:grpSpPr>
        <a:xfrm>
          <a:off x="0" y="0"/>
          <a:ext cx="0" cy="0"/>
          <a:chOff x="0" y="0"/>
          <a:chExt cx="0" cy="0"/>
        </a:xfrm>
      </p:grpSpPr>
      <p:sp>
        <p:nvSpPr>
          <p:cNvPr id="3" name="2 Marcador de contenido"/>
          <p:cNvSpPr>
            <a:spLocks noGrp="1"/>
          </p:cNvSpPr>
          <p:nvPr>
            <p:ph sz="half" idx="1"/>
          </p:nvPr>
        </p:nvSpPr>
        <p:spPr>
          <a:xfrm>
            <a:off x="457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3 Marcador de contenido"/>
          <p:cNvSpPr>
            <a:spLocks noGrp="1"/>
          </p:cNvSpPr>
          <p:nvPr>
            <p:ph sz="half" idx="2"/>
          </p:nvPr>
        </p:nvSpPr>
        <p:spPr>
          <a:xfrm>
            <a:off x="4648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5" name="4 Marcador de fecha"/>
          <p:cNvSpPr>
            <a:spLocks noGrp="1"/>
          </p:cNvSpPr>
          <p:nvPr>
            <p:ph type="dt" sz="half" idx="10"/>
          </p:nvPr>
        </p:nvSpPr>
        <p:spPr/>
        <p:txBody>
          <a:bodyPr/>
          <a:lstStyle>
            <a:extLst/>
          </a:lstStyle>
          <a:p>
            <a:fld id="{260F76FF-A55B-4C17-86E8-01C77DFBAFCD}" type="datetimeFigureOut">
              <a:rPr lang="es-CO" smtClean="0"/>
              <a:pPr/>
              <a:t>26/11/2014</a:t>
            </a:fld>
            <a:endParaRPr lang="es-CO"/>
          </a:p>
        </p:txBody>
      </p:sp>
      <p:sp>
        <p:nvSpPr>
          <p:cNvPr id="6" name="5 Marcador de pie de página"/>
          <p:cNvSpPr>
            <a:spLocks noGrp="1"/>
          </p:cNvSpPr>
          <p:nvPr>
            <p:ph type="ftr" sz="quarter" idx="11"/>
          </p:nvPr>
        </p:nvSpPr>
        <p:spPr/>
        <p:txBody>
          <a:bodyPr/>
          <a:lstStyle>
            <a:extLst/>
          </a:lstStyle>
          <a:p>
            <a:endParaRPr lang="es-CO"/>
          </a:p>
        </p:txBody>
      </p:sp>
      <p:sp>
        <p:nvSpPr>
          <p:cNvPr id="7" name="6 Marcador de número de diapositiva"/>
          <p:cNvSpPr>
            <a:spLocks noGrp="1"/>
          </p:cNvSpPr>
          <p:nvPr>
            <p:ph type="sldNum" sz="quarter" idx="12"/>
          </p:nvPr>
        </p:nvSpPr>
        <p:spPr/>
        <p:txBody>
          <a:bodyPr/>
          <a:lstStyle>
            <a:extLst/>
          </a:lstStyle>
          <a:p>
            <a:fld id="{1BEF20A9-43BD-4F32-9CFA-8D87C4177EA2}" type="slidenum">
              <a:rPr lang="es-CO" smtClean="0"/>
              <a:pPr/>
              <a:t>‹Nº›</a:t>
            </a:fld>
            <a:endParaRPr lang="es-CO"/>
          </a:p>
        </p:txBody>
      </p:sp>
      <p:sp>
        <p:nvSpPr>
          <p:cNvPr id="8" name="7 Título"/>
          <p:cNvSpPr>
            <a:spLocks noGrp="1"/>
          </p:cNvSpPr>
          <p:nvPr>
            <p:ph type="title"/>
          </p:nvPr>
        </p:nvSpPr>
        <p:spPr/>
        <p:txBody>
          <a:bodyPr rtlCol="0"/>
          <a:lstStyle>
            <a:extLst/>
          </a:lstStyle>
          <a:p>
            <a:r>
              <a:rPr kumimoji="0" lang="es-ES" smtClean="0"/>
              <a:t>Haga clic para modificar el estilo de título del patrón</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ación">
    <p:bg>
      <p:bgRef idx="1003">
        <a:schemeClr val="bg1"/>
      </p:bgRef>
    </p:bg>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8229600" cy="1143000"/>
          </a:xfrm>
        </p:spPr>
        <p:txBody>
          <a:bodyPr anchor="ctr"/>
          <a:lstStyle>
            <a:lvl1pPr>
              <a:defRPr/>
            </a:lvl1pPr>
            <a:extLst/>
          </a:lstStyle>
          <a:p>
            <a:r>
              <a:rPr kumimoji="0" lang="es-ES" smtClean="0"/>
              <a:t>Haga clic para modificar el estilo de título del patrón</a:t>
            </a:r>
            <a:endParaRPr kumimoji="0" lang="en-US"/>
          </a:p>
        </p:txBody>
      </p:sp>
      <p:sp>
        <p:nvSpPr>
          <p:cNvPr id="3" name="2 Marcador de texto"/>
          <p:cNvSpPr>
            <a:spLocks noGrp="1"/>
          </p:cNvSpPr>
          <p:nvPr>
            <p:ph type="body" idx="1"/>
          </p:nvPr>
        </p:nvSpPr>
        <p:spPr>
          <a:xfrm>
            <a:off x="457200" y="5410200"/>
            <a:ext cx="4040188"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s-ES" smtClean="0"/>
              <a:t>Haga clic para modificar el estilo de texto del patrón</a:t>
            </a:r>
          </a:p>
        </p:txBody>
      </p:sp>
      <p:sp>
        <p:nvSpPr>
          <p:cNvPr id="4" name="3 Marcador de texto"/>
          <p:cNvSpPr>
            <a:spLocks noGrp="1"/>
          </p:cNvSpPr>
          <p:nvPr>
            <p:ph type="body" sz="half" idx="3"/>
          </p:nvPr>
        </p:nvSpPr>
        <p:spPr>
          <a:xfrm>
            <a:off x="4645026" y="5410200"/>
            <a:ext cx="4041775"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s-ES" smtClean="0"/>
              <a:t>Haga clic para modificar el estilo de texto del patrón</a:t>
            </a:r>
          </a:p>
        </p:txBody>
      </p:sp>
      <p:sp>
        <p:nvSpPr>
          <p:cNvPr id="5" name="4 Marcador de contenido"/>
          <p:cNvSpPr>
            <a:spLocks noGrp="1"/>
          </p:cNvSpPr>
          <p:nvPr>
            <p:ph sz="quarter" idx="2"/>
          </p:nvPr>
        </p:nvSpPr>
        <p:spPr>
          <a:xfrm>
            <a:off x="457200" y="1444294"/>
            <a:ext cx="4040188" cy="3941763"/>
          </a:xfrm>
          <a:ln>
            <a:noFill/>
            <a:prstDash val="sysDash"/>
            <a:miter lim="800000"/>
          </a:ln>
        </p:spPr>
        <p:txBody>
          <a:bodyPr/>
          <a:lstStyle>
            <a:lvl1pPr>
              <a:defRPr sz="2400"/>
            </a:lvl1pPr>
            <a:lvl2pPr>
              <a:defRPr sz="2000"/>
            </a:lvl2pPr>
            <a:lvl3pPr>
              <a:defRPr sz="1800"/>
            </a:lvl3pPr>
            <a:lvl4pPr>
              <a:defRPr sz="1600"/>
            </a:lvl4pPr>
            <a:lvl5pPr>
              <a:defRPr sz="1600"/>
            </a:lvl5pPr>
            <a:extLs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6" name="5 Marcador de contenido"/>
          <p:cNvSpPr>
            <a:spLocks noGrp="1"/>
          </p:cNvSpPr>
          <p:nvPr>
            <p:ph sz="quarter" idx="4"/>
          </p:nvPr>
        </p:nvSpPr>
        <p:spPr>
          <a:xfrm>
            <a:off x="4645025" y="1444294"/>
            <a:ext cx="4041775" cy="3941763"/>
          </a:xfrm>
          <a:ln>
            <a:noFill/>
            <a:prstDash val="sysDash"/>
            <a:miter lim="800000"/>
          </a:ln>
        </p:spPr>
        <p:txBody>
          <a:bodyPr/>
          <a:lstStyle>
            <a:lvl1pPr>
              <a:spcBef>
                <a:spcPts val="0"/>
              </a:spcBef>
              <a:defRPr sz="2400"/>
            </a:lvl1pPr>
            <a:lvl2pPr>
              <a:defRPr sz="2000"/>
            </a:lvl2pPr>
            <a:lvl3pPr>
              <a:defRPr sz="1800"/>
            </a:lvl3pPr>
            <a:lvl4pPr>
              <a:defRPr sz="1600"/>
            </a:lvl4pPr>
            <a:lvl5pPr>
              <a:defRPr sz="1600"/>
            </a:lvl5pPr>
            <a:extLs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7" name="6 Marcador de fecha"/>
          <p:cNvSpPr>
            <a:spLocks noGrp="1"/>
          </p:cNvSpPr>
          <p:nvPr>
            <p:ph type="dt" sz="half" idx="10"/>
          </p:nvPr>
        </p:nvSpPr>
        <p:spPr/>
        <p:txBody>
          <a:bodyPr/>
          <a:lstStyle>
            <a:extLst/>
          </a:lstStyle>
          <a:p>
            <a:fld id="{260F76FF-A55B-4C17-86E8-01C77DFBAFCD}" type="datetimeFigureOut">
              <a:rPr lang="es-CO" smtClean="0"/>
              <a:pPr/>
              <a:t>26/11/2014</a:t>
            </a:fld>
            <a:endParaRPr lang="es-CO"/>
          </a:p>
        </p:txBody>
      </p:sp>
      <p:sp>
        <p:nvSpPr>
          <p:cNvPr id="8" name="7 Marcador de pie de página"/>
          <p:cNvSpPr>
            <a:spLocks noGrp="1"/>
          </p:cNvSpPr>
          <p:nvPr>
            <p:ph type="ftr" sz="quarter" idx="11"/>
          </p:nvPr>
        </p:nvSpPr>
        <p:spPr/>
        <p:txBody>
          <a:bodyPr/>
          <a:lstStyle>
            <a:extLst/>
          </a:lstStyle>
          <a:p>
            <a:endParaRPr lang="es-CO"/>
          </a:p>
        </p:txBody>
      </p:sp>
      <p:sp>
        <p:nvSpPr>
          <p:cNvPr id="9" name="8 Marcador de número de diapositiva"/>
          <p:cNvSpPr>
            <a:spLocks noGrp="1"/>
          </p:cNvSpPr>
          <p:nvPr>
            <p:ph type="sldNum" sz="quarter" idx="12"/>
          </p:nvPr>
        </p:nvSpPr>
        <p:spPr/>
        <p:txBody>
          <a:bodyPr/>
          <a:lstStyle>
            <a:extLst/>
          </a:lstStyle>
          <a:p>
            <a:fld id="{1BEF20A9-43BD-4F32-9CFA-8D87C4177EA2}" type="slidenum">
              <a:rPr lang="es-CO" smtClean="0"/>
              <a:pPr/>
              <a:t>‹Nº›</a:t>
            </a:fld>
            <a:endParaRPr lang="es-CO"/>
          </a:p>
        </p:txBody>
      </p:sp>
    </p:spTree>
  </p:cSld>
  <p:clrMapOvr>
    <a:overrideClrMapping bg1="lt1" tx1="dk1" bg2="lt2" tx2="dk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bg>
      <p:bgRef idx="1002">
        <a:schemeClr val="bg1"/>
      </p:bgRef>
    </p:bg>
    <p:spTree>
      <p:nvGrpSpPr>
        <p:cNvPr id="1" name=""/>
        <p:cNvGrpSpPr/>
        <p:nvPr/>
      </p:nvGrpSpPr>
      <p:grpSpPr>
        <a:xfrm>
          <a:off x="0" y="0"/>
          <a:ext cx="0" cy="0"/>
          <a:chOff x="0" y="0"/>
          <a:chExt cx="0" cy="0"/>
        </a:xfrm>
      </p:grpSpPr>
      <p:sp>
        <p:nvSpPr>
          <p:cNvPr id="3" name="2 Marcador de fecha"/>
          <p:cNvSpPr>
            <a:spLocks noGrp="1"/>
          </p:cNvSpPr>
          <p:nvPr>
            <p:ph type="dt" sz="half" idx="10"/>
          </p:nvPr>
        </p:nvSpPr>
        <p:spPr/>
        <p:txBody>
          <a:bodyPr/>
          <a:lstStyle>
            <a:extLst/>
          </a:lstStyle>
          <a:p>
            <a:fld id="{260F76FF-A55B-4C17-86E8-01C77DFBAFCD}" type="datetimeFigureOut">
              <a:rPr lang="es-CO" smtClean="0"/>
              <a:pPr/>
              <a:t>26/11/2014</a:t>
            </a:fld>
            <a:endParaRPr lang="es-CO"/>
          </a:p>
        </p:txBody>
      </p:sp>
      <p:sp>
        <p:nvSpPr>
          <p:cNvPr id="4" name="3 Marcador de pie de página"/>
          <p:cNvSpPr>
            <a:spLocks noGrp="1"/>
          </p:cNvSpPr>
          <p:nvPr>
            <p:ph type="ftr" sz="quarter" idx="11"/>
          </p:nvPr>
        </p:nvSpPr>
        <p:spPr/>
        <p:txBody>
          <a:bodyPr/>
          <a:lstStyle>
            <a:extLst/>
          </a:lstStyle>
          <a:p>
            <a:endParaRPr lang="es-CO"/>
          </a:p>
        </p:txBody>
      </p:sp>
      <p:sp>
        <p:nvSpPr>
          <p:cNvPr id="5" name="4 Marcador de número de diapositiva"/>
          <p:cNvSpPr>
            <a:spLocks noGrp="1"/>
          </p:cNvSpPr>
          <p:nvPr>
            <p:ph type="sldNum" sz="quarter" idx="12"/>
          </p:nvPr>
        </p:nvSpPr>
        <p:spPr/>
        <p:txBody>
          <a:bodyPr/>
          <a:lstStyle>
            <a:extLst/>
          </a:lstStyle>
          <a:p>
            <a:fld id="{1BEF20A9-43BD-4F32-9CFA-8D87C4177EA2}" type="slidenum">
              <a:rPr lang="es-CO" smtClean="0"/>
              <a:pPr/>
              <a:t>‹Nº›</a:t>
            </a:fld>
            <a:endParaRPr lang="es-CO"/>
          </a:p>
        </p:txBody>
      </p:sp>
      <p:sp>
        <p:nvSpPr>
          <p:cNvPr id="6" name="5 Título"/>
          <p:cNvSpPr>
            <a:spLocks noGrp="1"/>
          </p:cNvSpPr>
          <p:nvPr>
            <p:ph type="title"/>
          </p:nvPr>
        </p:nvSpPr>
        <p:spPr/>
        <p:txBody>
          <a:bodyPr rtlCol="0"/>
          <a:lstStyle>
            <a:extLst/>
          </a:lstStyle>
          <a:p>
            <a:r>
              <a:rPr kumimoji="0" lang="es-ES" smtClean="0"/>
              <a:t>Haga clic para modificar el estilo de título del patrón</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extLst/>
          </a:lstStyle>
          <a:p>
            <a:fld id="{260F76FF-A55B-4C17-86E8-01C77DFBAFCD}" type="datetimeFigureOut">
              <a:rPr lang="es-CO" smtClean="0"/>
              <a:pPr/>
              <a:t>26/11/2014</a:t>
            </a:fld>
            <a:endParaRPr lang="es-CO"/>
          </a:p>
        </p:txBody>
      </p:sp>
      <p:sp>
        <p:nvSpPr>
          <p:cNvPr id="3" name="2 Marcador de pie de página"/>
          <p:cNvSpPr>
            <a:spLocks noGrp="1"/>
          </p:cNvSpPr>
          <p:nvPr>
            <p:ph type="ftr" sz="quarter" idx="11"/>
          </p:nvPr>
        </p:nvSpPr>
        <p:spPr/>
        <p:txBody>
          <a:bodyPr/>
          <a:lstStyle>
            <a:extLst/>
          </a:lstStyle>
          <a:p>
            <a:endParaRPr lang="es-CO"/>
          </a:p>
        </p:txBody>
      </p:sp>
      <p:sp>
        <p:nvSpPr>
          <p:cNvPr id="4" name="3 Marcador de número de diapositiva"/>
          <p:cNvSpPr>
            <a:spLocks noGrp="1"/>
          </p:cNvSpPr>
          <p:nvPr>
            <p:ph type="sldNum" sz="quarter" idx="12"/>
          </p:nvPr>
        </p:nvSpPr>
        <p:spPr/>
        <p:txBody>
          <a:bodyPr/>
          <a:lstStyle>
            <a:extLst/>
          </a:lstStyle>
          <a:p>
            <a:fld id="{1BEF20A9-43BD-4F32-9CFA-8D87C4177EA2}" type="slidenum">
              <a:rPr lang="es-CO" smtClean="0"/>
              <a:pPr/>
              <a:t>‹Nº›</a:t>
            </a:fld>
            <a:endParaRPr lang="es-CO"/>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ido con título">
    <p:bg>
      <p:bgRef idx="1003">
        <a:schemeClr val="bg1"/>
      </p:bgRef>
    </p:bg>
    <p:spTree>
      <p:nvGrpSpPr>
        <p:cNvPr id="1" name=""/>
        <p:cNvGrpSpPr/>
        <p:nvPr/>
      </p:nvGrpSpPr>
      <p:grpSpPr>
        <a:xfrm>
          <a:off x="0" y="0"/>
          <a:ext cx="0" cy="0"/>
          <a:chOff x="0" y="0"/>
          <a:chExt cx="0" cy="0"/>
        </a:xfrm>
      </p:grpSpPr>
      <p:sp>
        <p:nvSpPr>
          <p:cNvPr id="2" name="1 Título"/>
          <p:cNvSpPr>
            <a:spLocks noGrp="1"/>
          </p:cNvSpPr>
          <p:nvPr>
            <p:ph type="title"/>
          </p:nvPr>
        </p:nvSpPr>
        <p:spPr>
          <a:xfrm>
            <a:off x="914400" y="4876800"/>
            <a:ext cx="7481776" cy="457200"/>
          </a:xfrm>
        </p:spPr>
        <p:txBody>
          <a:bodyPr vert="horz" anchor="t">
            <a:noAutofit/>
            <a:sp3d prstMaterial="softEdge">
              <a:bevelT w="0" h="0"/>
            </a:sp3d>
          </a:bodyPr>
          <a:lstStyle>
            <a:lvl1pPr algn="r">
              <a:buNone/>
              <a:defRPr sz="2500" b="0">
                <a:solidFill>
                  <a:schemeClr val="accent1"/>
                </a:solidFill>
                <a:effectLst/>
              </a:defRPr>
            </a:lvl1pPr>
            <a:extLst/>
          </a:lstStyle>
          <a:p>
            <a:r>
              <a:rPr kumimoji="0" lang="es-ES" smtClean="0"/>
              <a:t>Haga clic para modificar el estilo de título del patrón</a:t>
            </a:r>
            <a:endParaRPr kumimoji="0" lang="en-US"/>
          </a:p>
        </p:txBody>
      </p:sp>
      <p:sp>
        <p:nvSpPr>
          <p:cNvPr id="3" name="2 Marcador de texto"/>
          <p:cNvSpPr>
            <a:spLocks noGrp="1"/>
          </p:cNvSpPr>
          <p:nvPr>
            <p:ph type="body" idx="2"/>
          </p:nvPr>
        </p:nvSpPr>
        <p:spPr>
          <a:xfrm>
            <a:off x="4419600" y="5355102"/>
            <a:ext cx="3974592" cy="914400"/>
          </a:xfrm>
        </p:spPr>
        <p:txBody>
          <a:bodyPr/>
          <a:lstStyle>
            <a:lvl1pPr marL="0" indent="0" algn="r">
              <a:buNone/>
              <a:defRPr sz="1600"/>
            </a:lvl1pPr>
            <a:lvl2pPr>
              <a:buNone/>
              <a:defRPr sz="1200"/>
            </a:lvl2pPr>
            <a:lvl3pPr>
              <a:buNone/>
              <a:defRPr sz="1000"/>
            </a:lvl3pPr>
            <a:lvl4pPr>
              <a:buNone/>
              <a:defRPr sz="900"/>
            </a:lvl4pPr>
            <a:lvl5pPr>
              <a:buNone/>
              <a:defRPr sz="900"/>
            </a:lvl5pPr>
            <a:extLst/>
          </a:lstStyle>
          <a:p>
            <a:pPr lvl="0" eaLnBrk="1" latinLnBrk="0" hangingPunct="1"/>
            <a:r>
              <a:rPr kumimoji="0" lang="es-ES" smtClean="0"/>
              <a:t>Haga clic para modificar el estilo de texto del patrón</a:t>
            </a:r>
          </a:p>
        </p:txBody>
      </p:sp>
      <p:sp>
        <p:nvSpPr>
          <p:cNvPr id="4" name="3 Marcador de contenido"/>
          <p:cNvSpPr>
            <a:spLocks noGrp="1"/>
          </p:cNvSpPr>
          <p:nvPr>
            <p:ph sz="half" idx="1"/>
          </p:nvPr>
        </p:nvSpPr>
        <p:spPr>
          <a:xfrm>
            <a:off x="914400" y="274320"/>
            <a:ext cx="7479792" cy="4572000"/>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5" name="4 Marcador de fecha"/>
          <p:cNvSpPr>
            <a:spLocks noGrp="1"/>
          </p:cNvSpPr>
          <p:nvPr>
            <p:ph type="dt" sz="half" idx="10"/>
          </p:nvPr>
        </p:nvSpPr>
        <p:spPr>
          <a:xfrm>
            <a:off x="6727032" y="6407944"/>
            <a:ext cx="1920240" cy="365760"/>
          </a:xfrm>
        </p:spPr>
        <p:txBody>
          <a:bodyPr/>
          <a:lstStyle>
            <a:extLst/>
          </a:lstStyle>
          <a:p>
            <a:fld id="{260F76FF-A55B-4C17-86E8-01C77DFBAFCD}" type="datetimeFigureOut">
              <a:rPr lang="es-CO" smtClean="0"/>
              <a:pPr/>
              <a:t>26/11/2014</a:t>
            </a:fld>
            <a:endParaRPr lang="es-CO"/>
          </a:p>
        </p:txBody>
      </p:sp>
      <p:sp>
        <p:nvSpPr>
          <p:cNvPr id="6" name="5 Marcador de pie de página"/>
          <p:cNvSpPr>
            <a:spLocks noGrp="1"/>
          </p:cNvSpPr>
          <p:nvPr>
            <p:ph type="ftr" sz="quarter" idx="11"/>
          </p:nvPr>
        </p:nvSpPr>
        <p:spPr/>
        <p:txBody>
          <a:bodyPr/>
          <a:lstStyle>
            <a:extLst/>
          </a:lstStyle>
          <a:p>
            <a:endParaRPr lang="es-CO"/>
          </a:p>
        </p:txBody>
      </p:sp>
      <p:sp>
        <p:nvSpPr>
          <p:cNvPr id="7" name="6 Marcador de número de diapositiva"/>
          <p:cNvSpPr>
            <a:spLocks noGrp="1"/>
          </p:cNvSpPr>
          <p:nvPr>
            <p:ph type="sldNum" sz="quarter" idx="12"/>
          </p:nvPr>
        </p:nvSpPr>
        <p:spPr/>
        <p:txBody>
          <a:bodyPr/>
          <a:lstStyle>
            <a:extLst/>
          </a:lstStyle>
          <a:p>
            <a:fld id="{1BEF20A9-43BD-4F32-9CFA-8D87C4177EA2}" type="slidenum">
              <a:rPr lang="es-CO" smtClean="0"/>
              <a:pPr/>
              <a:t>‹Nº›</a:t>
            </a:fld>
            <a:endParaRPr lang="es-CO"/>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agen con título">
    <p:bg>
      <p:bgRef idx="1002">
        <a:schemeClr val="bg1"/>
      </p:bgRef>
    </p:bg>
    <p:spTree>
      <p:nvGrpSpPr>
        <p:cNvPr id="1" name=""/>
        <p:cNvGrpSpPr/>
        <p:nvPr/>
      </p:nvGrpSpPr>
      <p:grpSpPr>
        <a:xfrm>
          <a:off x="0" y="0"/>
          <a:ext cx="0" cy="0"/>
          <a:chOff x="0" y="0"/>
          <a:chExt cx="0" cy="0"/>
        </a:xfrm>
      </p:grpSpPr>
      <p:sp>
        <p:nvSpPr>
          <p:cNvPr id="4" name="3 Marcador de texto"/>
          <p:cNvSpPr>
            <a:spLocks noGrp="1"/>
          </p:cNvSpPr>
          <p:nvPr>
            <p:ph type="body" sz="half" idx="2"/>
          </p:nvPr>
        </p:nvSpPr>
        <p:spPr>
          <a:xfrm>
            <a:off x="1141232" y="5443402"/>
            <a:ext cx="7162800" cy="648232"/>
          </a:xfrm>
          <a:noFill/>
        </p:spPr>
        <p:txBody>
          <a:bodyPr lIns="91440" tIns="0" rIns="91440" anchor="t"/>
          <a:lstStyle>
            <a:lvl1pPr marL="0" marR="18288" indent="0" algn="r">
              <a:buNone/>
              <a:defRPr sz="1400"/>
            </a:lvl1pPr>
            <a:lvl2pPr>
              <a:defRPr sz="1200"/>
            </a:lvl2pPr>
            <a:lvl3pPr>
              <a:defRPr sz="1000"/>
            </a:lvl3pPr>
            <a:lvl4pPr>
              <a:defRPr sz="900"/>
            </a:lvl4pPr>
            <a:lvl5pPr>
              <a:defRPr sz="900"/>
            </a:lvl5pPr>
            <a:extLst/>
          </a:lstStyle>
          <a:p>
            <a:pPr lvl="0" eaLnBrk="1" latinLnBrk="0" hangingPunct="1"/>
            <a:r>
              <a:rPr kumimoji="0" lang="es-ES" smtClean="0"/>
              <a:t>Haga clic para modificar el estilo de texto del patrón</a:t>
            </a:r>
          </a:p>
        </p:txBody>
      </p:sp>
      <p:sp>
        <p:nvSpPr>
          <p:cNvPr id="3" name="2 Marcador de posición de imagen"/>
          <p:cNvSpPr>
            <a:spLocks noGrp="1"/>
          </p:cNvSpPr>
          <p:nvPr>
            <p:ph type="pic" idx="1"/>
          </p:nvPr>
        </p:nvSpPr>
        <p:spPr>
          <a:xfrm>
            <a:off x="228600" y="189968"/>
            <a:ext cx="8686800" cy="4389120"/>
          </a:xfrm>
          <a:prstGeom prst="rect">
            <a:avLst/>
          </a:prstGeom>
          <a:solidFill>
            <a:schemeClr val="bg2"/>
          </a:solidFill>
          <a:ln>
            <a:solidFill>
              <a:schemeClr val="bg1"/>
            </a:solidFill>
          </a:ln>
          <a:effectLst>
            <a:innerShdw blurRad="95250">
              <a:srgbClr val="000000"/>
            </a:innerShdw>
          </a:effectLst>
        </p:spPr>
        <p:txBody>
          <a:bodyPr/>
          <a:lstStyle>
            <a:lvl1pPr marL="0" indent="0">
              <a:buNone/>
              <a:defRPr sz="3200"/>
            </a:lvl1pPr>
            <a:extLst/>
          </a:lstStyle>
          <a:p>
            <a:r>
              <a:rPr kumimoji="0" lang="es-ES" smtClean="0"/>
              <a:t>Haga clic en el icono para agregar una imagen</a:t>
            </a:r>
            <a:endParaRPr kumimoji="0" lang="en-US" dirty="0"/>
          </a:p>
        </p:txBody>
      </p:sp>
      <p:sp>
        <p:nvSpPr>
          <p:cNvPr id="5" name="4 Marcador de fecha"/>
          <p:cNvSpPr>
            <a:spLocks noGrp="1"/>
          </p:cNvSpPr>
          <p:nvPr>
            <p:ph type="dt" sz="half" idx="10"/>
          </p:nvPr>
        </p:nvSpPr>
        <p:spPr/>
        <p:txBody>
          <a:bodyPr/>
          <a:lstStyle>
            <a:lvl1pPr>
              <a:defRPr>
                <a:solidFill>
                  <a:schemeClr val="tx1"/>
                </a:solidFill>
              </a:defRPr>
            </a:lvl1pPr>
            <a:extLst/>
          </a:lstStyle>
          <a:p>
            <a:fld id="{260F76FF-A55B-4C17-86E8-01C77DFBAFCD}" type="datetimeFigureOut">
              <a:rPr lang="es-CO" smtClean="0"/>
              <a:pPr/>
              <a:t>26/11/2014</a:t>
            </a:fld>
            <a:endParaRPr lang="es-CO"/>
          </a:p>
        </p:txBody>
      </p:sp>
      <p:sp>
        <p:nvSpPr>
          <p:cNvPr id="6" name="5 Marcador de pie de página"/>
          <p:cNvSpPr>
            <a:spLocks noGrp="1"/>
          </p:cNvSpPr>
          <p:nvPr>
            <p:ph type="ftr" sz="quarter" idx="11"/>
          </p:nvPr>
        </p:nvSpPr>
        <p:spPr>
          <a:xfrm>
            <a:off x="4380072" y="6407944"/>
            <a:ext cx="2350681" cy="365125"/>
          </a:xfrm>
        </p:spPr>
        <p:txBody>
          <a:bodyPr/>
          <a:lstStyle>
            <a:lvl1pPr>
              <a:defRPr>
                <a:solidFill>
                  <a:schemeClr val="tx1"/>
                </a:solidFill>
              </a:defRPr>
            </a:lvl1pPr>
            <a:extLst/>
          </a:lstStyle>
          <a:p>
            <a:endParaRPr lang="es-CO"/>
          </a:p>
        </p:txBody>
      </p:sp>
      <p:sp>
        <p:nvSpPr>
          <p:cNvPr id="7" name="6 Marcador de número de diapositiva"/>
          <p:cNvSpPr>
            <a:spLocks noGrp="1"/>
          </p:cNvSpPr>
          <p:nvPr>
            <p:ph type="sldNum" sz="quarter" idx="12"/>
          </p:nvPr>
        </p:nvSpPr>
        <p:spPr/>
        <p:txBody>
          <a:bodyPr/>
          <a:lstStyle>
            <a:lvl1pPr>
              <a:defRPr>
                <a:solidFill>
                  <a:schemeClr val="tx1"/>
                </a:solidFill>
              </a:defRPr>
            </a:lvl1pPr>
            <a:extLst/>
          </a:lstStyle>
          <a:p>
            <a:fld id="{1BEF20A9-43BD-4F32-9CFA-8D87C4177EA2}" type="slidenum">
              <a:rPr lang="es-CO" smtClean="0"/>
              <a:pPr/>
              <a:t>‹Nº›</a:t>
            </a:fld>
            <a:endParaRPr lang="es-CO"/>
          </a:p>
        </p:txBody>
      </p:sp>
      <p:sp>
        <p:nvSpPr>
          <p:cNvPr id="2" name="1 Título"/>
          <p:cNvSpPr>
            <a:spLocks noGrp="1"/>
          </p:cNvSpPr>
          <p:nvPr>
            <p:ph type="title"/>
          </p:nvPr>
        </p:nvSpPr>
        <p:spPr>
          <a:xfrm>
            <a:off x="228600" y="4865122"/>
            <a:ext cx="8075432" cy="562672"/>
          </a:xfrm>
          <a:noFill/>
        </p:spPr>
        <p:txBody>
          <a:bodyPr anchor="t">
            <a:sp3d prstMaterial="softEdge"/>
          </a:bodyPr>
          <a:lstStyle>
            <a:lvl1pPr marR="0" algn="r">
              <a:buNone/>
              <a:defRPr sz="3000" b="0">
                <a:solidFill>
                  <a:schemeClr val="accent1"/>
                </a:solidFill>
                <a:effectLst>
                  <a:outerShdw blurRad="50800" dist="25000" dir="5400000" algn="t" rotWithShape="0">
                    <a:prstClr val="black">
                      <a:alpha val="45000"/>
                    </a:prstClr>
                  </a:outerShdw>
                </a:effectLst>
              </a:defRPr>
            </a:lvl1pPr>
            <a:extLst/>
          </a:lstStyle>
          <a:p>
            <a:r>
              <a:rPr kumimoji="0" lang="es-ES" smtClean="0"/>
              <a:t>Haga clic para modificar el estilo de título del patrón</a:t>
            </a:r>
            <a:endParaRPr kumimoji="0" lang="en-US"/>
          </a:p>
        </p:txBody>
      </p:sp>
      <p:sp>
        <p:nvSpPr>
          <p:cNvPr id="8" name="7 Forma libre"/>
          <p:cNvSpPr>
            <a:spLocks/>
          </p:cNvSpPr>
          <p:nvPr/>
        </p:nvSpPr>
        <p:spPr bwMode="auto">
          <a:xfrm>
            <a:off x="499273" y="5944936"/>
            <a:ext cx="4940624" cy="921076"/>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9" name="8 Forma libre"/>
          <p:cNvSpPr>
            <a:spLocks/>
          </p:cNvSpPr>
          <p:nvPr/>
        </p:nvSpPr>
        <p:spPr bwMode="auto">
          <a:xfrm>
            <a:off x="485717" y="5939011"/>
            <a:ext cx="3690451" cy="9334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0" name="9 Triángulo rectángulo"/>
          <p:cNvSpPr>
            <a:spLocks/>
          </p:cNvSpPr>
          <p:nvPr/>
        </p:nvSpPr>
        <p:spPr bwMode="auto">
          <a:xfrm>
            <a:off x="-6042" y="5791253"/>
            <a:ext cx="3402314" cy="1080868"/>
          </a:xfrm>
          <a:prstGeom prst="rtTriangle">
            <a:avLst/>
          </a:prstGeom>
          <a:blipFill>
            <a:blip r:embed="rId2" cstate="print">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1" name="10 Conector recto"/>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12" name="11 Cheurón"/>
          <p:cNvSpPr/>
          <p:nvPr/>
        </p:nvSpPr>
        <p:spPr>
          <a:xfrm>
            <a:off x="8664112"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
        <p:nvSpPr>
          <p:cNvPr id="13" name="12 Cheurón"/>
          <p:cNvSpPr/>
          <p:nvPr/>
        </p:nvSpPr>
        <p:spPr>
          <a:xfrm>
            <a:off x="8477696"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extLst/>
          </a:lstStyle>
          <a:p>
            <a:r>
              <a:rPr kumimoji="0" lang="es-ES" smtClean="0"/>
              <a:t>Haga clic para modificar el estilo de título del patrón</a:t>
            </a:r>
            <a:endParaRPr kumimoji="0" lang="en-US"/>
          </a:p>
        </p:txBody>
      </p:sp>
      <p:sp>
        <p:nvSpPr>
          <p:cNvPr id="3" name="2 Marcador de texto vertical"/>
          <p:cNvSpPr>
            <a:spLocks noGrp="1"/>
          </p:cNvSpPr>
          <p:nvPr>
            <p:ph type="body" orient="vert" idx="1"/>
          </p:nvPr>
        </p:nvSpPr>
        <p:spPr>
          <a:xfrm>
            <a:off x="457200" y="1481329"/>
            <a:ext cx="8229600" cy="4386071"/>
          </a:xfrm>
        </p:spPr>
        <p:txBody>
          <a:bodyPr vert="eaVert"/>
          <a:lstStyle>
            <a:extLs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3 Marcador de fecha"/>
          <p:cNvSpPr>
            <a:spLocks noGrp="1"/>
          </p:cNvSpPr>
          <p:nvPr>
            <p:ph type="dt" sz="half" idx="10"/>
          </p:nvPr>
        </p:nvSpPr>
        <p:spPr/>
        <p:txBody>
          <a:bodyPr/>
          <a:lstStyle>
            <a:extLst/>
          </a:lstStyle>
          <a:p>
            <a:fld id="{260F76FF-A55B-4C17-86E8-01C77DFBAFCD}" type="datetimeFigureOut">
              <a:rPr lang="es-CO" smtClean="0"/>
              <a:pPr/>
              <a:t>26/11/2014</a:t>
            </a:fld>
            <a:endParaRPr lang="es-CO"/>
          </a:p>
        </p:txBody>
      </p:sp>
      <p:sp>
        <p:nvSpPr>
          <p:cNvPr id="5" name="4 Marcador de pie de página"/>
          <p:cNvSpPr>
            <a:spLocks noGrp="1"/>
          </p:cNvSpPr>
          <p:nvPr>
            <p:ph type="ftr" sz="quarter" idx="11"/>
          </p:nvPr>
        </p:nvSpPr>
        <p:spPr/>
        <p:txBody>
          <a:bodyPr/>
          <a:lstStyle>
            <a:extLst/>
          </a:lstStyle>
          <a:p>
            <a:endParaRPr lang="es-CO"/>
          </a:p>
        </p:txBody>
      </p:sp>
      <p:sp>
        <p:nvSpPr>
          <p:cNvPr id="6" name="5 Marcador de número de diapositiva"/>
          <p:cNvSpPr>
            <a:spLocks noGrp="1"/>
          </p:cNvSpPr>
          <p:nvPr>
            <p:ph type="sldNum" sz="quarter" idx="12"/>
          </p:nvPr>
        </p:nvSpPr>
        <p:spPr/>
        <p:txBody>
          <a:bodyPr/>
          <a:lstStyle>
            <a:extLst/>
          </a:lstStyle>
          <a:p>
            <a:fld id="{1BEF20A9-43BD-4F32-9CFA-8D87C4177EA2}" type="slidenum">
              <a:rPr lang="es-CO" smtClean="0"/>
              <a:pPr/>
              <a:t>‹Nº›</a:t>
            </a:fld>
            <a:endParaRPr lang="es-CO"/>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844013" y="274640"/>
            <a:ext cx="1777470" cy="5592761"/>
          </a:xfrm>
        </p:spPr>
        <p:txBody>
          <a:bodyPr vert="eaVert"/>
          <a:lstStyle>
            <a:extLst/>
          </a:lstStyle>
          <a:p>
            <a:r>
              <a:rPr kumimoji="0" lang="es-ES" smtClean="0"/>
              <a:t>Haga clic para modificar el estilo de título del patrón</a:t>
            </a:r>
            <a:endParaRPr kumimoji="0" lang="en-US"/>
          </a:p>
        </p:txBody>
      </p:sp>
      <p:sp>
        <p:nvSpPr>
          <p:cNvPr id="3" name="2 Marcador de texto vertical"/>
          <p:cNvSpPr>
            <a:spLocks noGrp="1"/>
          </p:cNvSpPr>
          <p:nvPr>
            <p:ph type="body" orient="vert" idx="1"/>
          </p:nvPr>
        </p:nvSpPr>
        <p:spPr>
          <a:xfrm>
            <a:off x="457200" y="274641"/>
            <a:ext cx="6324600" cy="5592760"/>
          </a:xfrm>
        </p:spPr>
        <p:txBody>
          <a:bodyPr vert="eaVert"/>
          <a:lstStyle>
            <a:extLs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3 Marcador de fecha"/>
          <p:cNvSpPr>
            <a:spLocks noGrp="1"/>
          </p:cNvSpPr>
          <p:nvPr>
            <p:ph type="dt" sz="half" idx="10"/>
          </p:nvPr>
        </p:nvSpPr>
        <p:spPr/>
        <p:txBody>
          <a:bodyPr/>
          <a:lstStyle>
            <a:extLst/>
          </a:lstStyle>
          <a:p>
            <a:fld id="{260F76FF-A55B-4C17-86E8-01C77DFBAFCD}" type="datetimeFigureOut">
              <a:rPr lang="es-CO" smtClean="0"/>
              <a:pPr/>
              <a:t>26/11/2014</a:t>
            </a:fld>
            <a:endParaRPr lang="es-CO"/>
          </a:p>
        </p:txBody>
      </p:sp>
      <p:sp>
        <p:nvSpPr>
          <p:cNvPr id="5" name="4 Marcador de pie de página"/>
          <p:cNvSpPr>
            <a:spLocks noGrp="1"/>
          </p:cNvSpPr>
          <p:nvPr>
            <p:ph type="ftr" sz="quarter" idx="11"/>
          </p:nvPr>
        </p:nvSpPr>
        <p:spPr/>
        <p:txBody>
          <a:bodyPr/>
          <a:lstStyle>
            <a:extLst/>
          </a:lstStyle>
          <a:p>
            <a:endParaRPr lang="es-CO"/>
          </a:p>
        </p:txBody>
      </p:sp>
      <p:sp>
        <p:nvSpPr>
          <p:cNvPr id="6" name="5 Marcador de número de diapositiva"/>
          <p:cNvSpPr>
            <a:spLocks noGrp="1"/>
          </p:cNvSpPr>
          <p:nvPr>
            <p:ph type="sldNum" sz="quarter" idx="12"/>
          </p:nvPr>
        </p:nvSpPr>
        <p:spPr/>
        <p:txBody>
          <a:bodyPr/>
          <a:lstStyle>
            <a:extLst/>
          </a:lstStyle>
          <a:p>
            <a:fld id="{1BEF20A9-43BD-4F32-9CFA-8D87C4177EA2}" type="slidenum">
              <a:rPr lang="es-CO" smtClean="0"/>
              <a:pPr/>
              <a:t>‹Nº›</a:t>
            </a:fld>
            <a:endParaRPr lang="es-CO"/>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3" name="12 Forma libre"/>
          <p:cNvSpPr>
            <a:spLocks/>
          </p:cNvSpPr>
          <p:nvPr/>
        </p:nvSpPr>
        <p:spPr bwMode="auto">
          <a:xfrm>
            <a:off x="499273" y="5944936"/>
            <a:ext cx="4940624" cy="921076"/>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2" name="11 Forma libre"/>
          <p:cNvSpPr>
            <a:spLocks/>
          </p:cNvSpPr>
          <p:nvPr/>
        </p:nvSpPr>
        <p:spPr bwMode="auto">
          <a:xfrm>
            <a:off x="485717" y="5939011"/>
            <a:ext cx="3690451" cy="9334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4" name="13 Triángulo rectángulo"/>
          <p:cNvSpPr>
            <a:spLocks/>
          </p:cNvSpPr>
          <p:nvPr/>
        </p:nvSpPr>
        <p:spPr bwMode="auto">
          <a:xfrm>
            <a:off x="-6042" y="5791253"/>
            <a:ext cx="3402314" cy="1080868"/>
          </a:xfrm>
          <a:prstGeom prst="rtTriangle">
            <a:avLst/>
          </a:prstGeom>
          <a:blipFill>
            <a:blip r:embed="rId13" cstate="print">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5" name="14 Conector recto"/>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9" name="8 Marcador de título"/>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scene3d>
            <a:sp3d prstMaterial="softEdge">
              <a:bevelT w="25400" h="25400"/>
            </a:sp3d>
          </a:bodyPr>
          <a:lstStyle>
            <a:extLst/>
          </a:lstStyle>
          <a:p>
            <a:r>
              <a:rPr kumimoji="0" lang="es-ES" smtClean="0"/>
              <a:t>Haga clic para modificar el estilo de título del patrón</a:t>
            </a:r>
            <a:endParaRPr kumimoji="0" lang="en-US"/>
          </a:p>
        </p:txBody>
      </p:sp>
      <p:sp>
        <p:nvSpPr>
          <p:cNvPr id="30" name="29 Marcador de texto"/>
          <p:cNvSpPr>
            <a:spLocks noGrp="1"/>
          </p:cNvSpPr>
          <p:nvPr>
            <p:ph type="body" idx="1"/>
          </p:nvPr>
        </p:nvSpPr>
        <p:spPr>
          <a:xfrm>
            <a:off x="457200" y="1481328"/>
            <a:ext cx="8229600" cy="4525963"/>
          </a:xfrm>
          <a:prstGeom prst="rect">
            <a:avLst/>
          </a:prstGeom>
        </p:spPr>
        <p:txBody>
          <a:bodyPr vert="horz">
            <a:normAutofit/>
          </a:bodyPr>
          <a:lstStyle>
            <a:extLst/>
          </a:lstStyle>
          <a:p>
            <a:pPr lvl="0" eaLnBrk="1" latinLnBrk="0" hangingPunct="1"/>
            <a:r>
              <a:rPr kumimoji="0" lang="es-ES" smtClean="0"/>
              <a:t>Haga clic para modificar el estilo de texto del patrón</a:t>
            </a:r>
          </a:p>
          <a:p>
            <a:pPr lvl="1" eaLnBrk="1" latinLnBrk="0" hangingPunct="1"/>
            <a:r>
              <a:rPr kumimoji="0" lang="es-ES" smtClean="0"/>
              <a:t>Segundo nivel</a:t>
            </a:r>
          </a:p>
          <a:p>
            <a:pPr lvl="2" eaLnBrk="1" latinLnBrk="0" hangingPunct="1"/>
            <a:r>
              <a:rPr kumimoji="0" lang="es-ES" smtClean="0"/>
              <a:t>Tercer nivel</a:t>
            </a:r>
          </a:p>
          <a:p>
            <a:pPr lvl="3" eaLnBrk="1" latinLnBrk="0" hangingPunct="1"/>
            <a:r>
              <a:rPr kumimoji="0" lang="es-ES" smtClean="0"/>
              <a:t>Cuarto nivel</a:t>
            </a:r>
          </a:p>
          <a:p>
            <a:pPr lvl="4" eaLnBrk="1" latinLnBrk="0" hangingPunct="1"/>
            <a:r>
              <a:rPr kumimoji="0" lang="es-ES" smtClean="0"/>
              <a:t>Quinto nivel</a:t>
            </a:r>
            <a:endParaRPr kumimoji="0" lang="en-US"/>
          </a:p>
        </p:txBody>
      </p:sp>
      <p:sp>
        <p:nvSpPr>
          <p:cNvPr id="10" name="9 Marcador de fecha"/>
          <p:cNvSpPr>
            <a:spLocks noGrp="1"/>
          </p:cNvSpPr>
          <p:nvPr>
            <p:ph type="dt" sz="half" idx="2"/>
          </p:nvPr>
        </p:nvSpPr>
        <p:spPr>
          <a:xfrm>
            <a:off x="6727032" y="6407944"/>
            <a:ext cx="1920240" cy="365760"/>
          </a:xfrm>
          <a:prstGeom prst="rect">
            <a:avLst/>
          </a:prstGeom>
        </p:spPr>
        <p:txBody>
          <a:bodyPr vert="horz" anchor="b"/>
          <a:lstStyle>
            <a:lvl1pPr algn="l" eaLnBrk="1" latinLnBrk="0" hangingPunct="1">
              <a:defRPr kumimoji="0" sz="1000">
                <a:solidFill>
                  <a:schemeClr val="tx1"/>
                </a:solidFill>
              </a:defRPr>
            </a:lvl1pPr>
            <a:extLst/>
          </a:lstStyle>
          <a:p>
            <a:fld id="{260F76FF-A55B-4C17-86E8-01C77DFBAFCD}" type="datetimeFigureOut">
              <a:rPr lang="es-CO" smtClean="0"/>
              <a:pPr/>
              <a:t>26/11/2014</a:t>
            </a:fld>
            <a:endParaRPr lang="es-CO"/>
          </a:p>
        </p:txBody>
      </p:sp>
      <p:sp>
        <p:nvSpPr>
          <p:cNvPr id="22" name="21 Marcador de pie de página"/>
          <p:cNvSpPr>
            <a:spLocks noGrp="1"/>
          </p:cNvSpPr>
          <p:nvPr>
            <p:ph type="ftr" sz="quarter" idx="3"/>
          </p:nvPr>
        </p:nvSpPr>
        <p:spPr>
          <a:xfrm>
            <a:off x="4380072" y="6407944"/>
            <a:ext cx="2350681" cy="365125"/>
          </a:xfrm>
          <a:prstGeom prst="rect">
            <a:avLst/>
          </a:prstGeom>
        </p:spPr>
        <p:txBody>
          <a:bodyPr vert="horz" anchor="b"/>
          <a:lstStyle>
            <a:lvl1pPr algn="r" eaLnBrk="1" latinLnBrk="0" hangingPunct="1">
              <a:defRPr kumimoji="0" sz="1000">
                <a:solidFill>
                  <a:schemeClr val="tx1"/>
                </a:solidFill>
              </a:defRPr>
            </a:lvl1pPr>
            <a:extLst/>
          </a:lstStyle>
          <a:p>
            <a:endParaRPr lang="es-CO"/>
          </a:p>
        </p:txBody>
      </p:sp>
      <p:sp>
        <p:nvSpPr>
          <p:cNvPr id="18" name="17 Marcador de número de diapositiva"/>
          <p:cNvSpPr>
            <a:spLocks noGrp="1"/>
          </p:cNvSpPr>
          <p:nvPr>
            <p:ph type="sldNum" sz="quarter" idx="4"/>
          </p:nvPr>
        </p:nvSpPr>
        <p:spPr>
          <a:xfrm>
            <a:off x="8647272" y="6407944"/>
            <a:ext cx="365760" cy="365125"/>
          </a:xfrm>
          <a:prstGeom prst="rect">
            <a:avLst/>
          </a:prstGeom>
        </p:spPr>
        <p:txBody>
          <a:bodyPr vert="horz" anchor="b"/>
          <a:lstStyle>
            <a:lvl1pPr algn="r" eaLnBrk="1" latinLnBrk="0" hangingPunct="1">
              <a:defRPr kumimoji="0" sz="1000" b="0">
                <a:solidFill>
                  <a:schemeClr val="tx1"/>
                </a:solidFill>
              </a:defRPr>
            </a:lvl1pPr>
            <a:extLst/>
          </a:lstStyle>
          <a:p>
            <a:fld id="{1BEF20A9-43BD-4F32-9CFA-8D87C4177EA2}" type="slidenum">
              <a:rPr lang="es-CO" smtClean="0"/>
              <a:pPr/>
              <a:t>‹Nº›</a:t>
            </a:fld>
            <a:endParaRPr lang="es-CO"/>
          </a:p>
        </p:txBody>
      </p:sp>
    </p:spTree>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txStyles>
    <p:titleStyle>
      <a:lvl1pPr algn="l" rtl="0" eaLnBrk="1" latinLnBrk="0" hangingPunct="1">
        <a:spcBef>
          <a:spcPct val="0"/>
        </a:spcBef>
        <a:buNone/>
        <a:defRPr kumimoji="0" sz="4100" b="1" kern="1200">
          <a:solidFill>
            <a:schemeClr val="tx2"/>
          </a:solidFill>
          <a:effectLst>
            <a:outerShdw blurRad="31750" dist="25400" dir="5400000" algn="tl" rotWithShape="0">
              <a:srgbClr val="000000">
                <a:alpha val="25000"/>
              </a:srgbClr>
            </a:outerShdw>
          </a:effectLst>
          <a:latin typeface="+mj-lt"/>
          <a:ea typeface="+mj-ea"/>
          <a:cs typeface="+mj-cs"/>
        </a:defRPr>
      </a:lvl1pPr>
      <a:extLst/>
    </p:titleStyle>
    <p:bodyStyle>
      <a:lvl1pPr marL="365760" indent="-256032" algn="l" rtl="0" eaLnBrk="1" latinLnBrk="0" hangingPunct="1">
        <a:spcBef>
          <a:spcPts val="400"/>
        </a:spcBef>
        <a:spcAft>
          <a:spcPts val="0"/>
        </a:spcAft>
        <a:buClr>
          <a:schemeClr val="accent1"/>
        </a:buClr>
        <a:buSzPct val="68000"/>
        <a:buFont typeface="Wingdings 3"/>
        <a:buChar char=""/>
        <a:defRPr kumimoji="0" sz="2700" kern="1200">
          <a:solidFill>
            <a:schemeClr val="tx1"/>
          </a:solidFill>
          <a:latin typeface="+mn-lt"/>
          <a:ea typeface="+mn-ea"/>
          <a:cs typeface="+mn-cs"/>
        </a:defRPr>
      </a:lvl1pPr>
      <a:lvl2pPr marL="621792" indent="-228600" algn="l" rtl="0" eaLnBrk="1" latinLnBrk="0" hangingPunct="1">
        <a:spcBef>
          <a:spcPts val="324"/>
        </a:spcBef>
        <a:buClr>
          <a:schemeClr val="accent1"/>
        </a:buClr>
        <a:buFont typeface="Verdana"/>
        <a:buChar char="◦"/>
        <a:defRPr kumimoji="0" sz="2300" kern="1200">
          <a:solidFill>
            <a:schemeClr val="tx1"/>
          </a:solidFill>
          <a:latin typeface="+mn-lt"/>
          <a:ea typeface="+mn-ea"/>
          <a:cs typeface="+mn-cs"/>
        </a:defRPr>
      </a:lvl2pPr>
      <a:lvl3pPr marL="859536" indent="-228600" algn="l" rtl="0" eaLnBrk="1" latinLnBrk="0" hangingPunct="1">
        <a:spcBef>
          <a:spcPts val="350"/>
        </a:spcBef>
        <a:buClr>
          <a:schemeClr val="accent2"/>
        </a:buClr>
        <a:buSzPct val="100000"/>
        <a:buFont typeface="Wingdings 2"/>
        <a:buChar char=""/>
        <a:defRPr kumimoji="0" sz="2100" kern="1200">
          <a:solidFill>
            <a:schemeClr val="tx1"/>
          </a:solidFill>
          <a:latin typeface="+mn-lt"/>
          <a:ea typeface="+mn-ea"/>
          <a:cs typeface="+mn-cs"/>
        </a:defRPr>
      </a:lvl3pPr>
      <a:lvl4pPr marL="1143000" indent="-228600" algn="l" rtl="0" eaLnBrk="1" latinLnBrk="0" hangingPunct="1">
        <a:spcBef>
          <a:spcPts val="350"/>
        </a:spcBef>
        <a:buClr>
          <a:schemeClr val="accent2"/>
        </a:buClr>
        <a:buFont typeface="Wingdings 2"/>
        <a:buChar char=""/>
        <a:defRPr kumimoji="0" sz="1900" kern="1200">
          <a:solidFill>
            <a:schemeClr val="tx1"/>
          </a:solidFill>
          <a:latin typeface="+mn-lt"/>
          <a:ea typeface="+mn-ea"/>
          <a:cs typeface="+mn-cs"/>
        </a:defRPr>
      </a:lvl4pPr>
      <a:lvl5pPr marL="1371600" indent="-228600" algn="l" rtl="0" eaLnBrk="1" latinLnBrk="0" hangingPunct="1">
        <a:spcBef>
          <a:spcPts val="350"/>
        </a:spcBef>
        <a:buClr>
          <a:schemeClr val="accent2"/>
        </a:buClr>
        <a:buFont typeface="Wingdings 2"/>
        <a:buChar char=""/>
        <a:defRPr kumimoji="0" sz="1800" kern="1200">
          <a:solidFill>
            <a:schemeClr val="tx1"/>
          </a:solidFill>
          <a:latin typeface="+mn-lt"/>
          <a:ea typeface="+mn-ea"/>
          <a:cs typeface="+mn-cs"/>
        </a:defRPr>
      </a:lvl5pPr>
      <a:lvl6pPr marL="1600200" indent="-228600" algn="l" rtl="0" eaLnBrk="1" latinLnBrk="0" hangingPunct="1">
        <a:spcBef>
          <a:spcPts val="350"/>
        </a:spcBef>
        <a:buClr>
          <a:schemeClr val="accent3"/>
        </a:buClr>
        <a:buFont typeface="Wingdings 2"/>
        <a:buChar char=""/>
        <a:defRPr kumimoji="0" sz="1800" kern="1200">
          <a:solidFill>
            <a:schemeClr val="tx1"/>
          </a:solidFill>
          <a:latin typeface="+mn-lt"/>
          <a:ea typeface="+mn-ea"/>
          <a:cs typeface="+mn-cs"/>
        </a:defRPr>
      </a:lvl6pPr>
      <a:lvl7pPr marL="18288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7pPr>
      <a:lvl8pPr marL="20574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8pPr>
      <a:lvl9pPr marL="2286000" indent="-228600" algn="l" rtl="0" eaLnBrk="1" latinLnBrk="0" hangingPunct="1">
        <a:spcBef>
          <a:spcPts val="350"/>
        </a:spcBef>
        <a:buClr>
          <a:schemeClr val="accent3"/>
        </a:buClr>
        <a:buFont typeface="Wingdings 2"/>
        <a:buChar char=""/>
        <a:defRPr kumimoji="0" sz="16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Subtítulo"/>
          <p:cNvSpPr>
            <a:spLocks noGrp="1"/>
          </p:cNvSpPr>
          <p:nvPr>
            <p:ph type="subTitle" idx="1"/>
          </p:nvPr>
        </p:nvSpPr>
        <p:spPr>
          <a:xfrm>
            <a:off x="1371600" y="5658296"/>
            <a:ext cx="7772400" cy="1199704"/>
          </a:xfrm>
        </p:spPr>
        <p:txBody>
          <a:bodyPr/>
          <a:lstStyle/>
          <a:p>
            <a:r>
              <a:rPr lang="es-CO" dirty="0" smtClean="0"/>
              <a:t>Dra. Laura M. Vanegas G.</a:t>
            </a:r>
            <a:endParaRPr lang="es-CO" dirty="0"/>
          </a:p>
        </p:txBody>
      </p:sp>
      <p:pic>
        <p:nvPicPr>
          <p:cNvPr id="39938" name="Picture 2" descr="http://talenttools.es/wp-content/uploads/2012/12/pruebas-de-selecci%C3%B3n1.jpg"/>
          <p:cNvPicPr>
            <a:picLocks noChangeAspect="1" noChangeArrowheads="1"/>
          </p:cNvPicPr>
          <p:nvPr/>
        </p:nvPicPr>
        <p:blipFill>
          <a:blip r:embed="rId2" cstate="print"/>
          <a:srcRect/>
          <a:stretch>
            <a:fillRect/>
          </a:stretch>
        </p:blipFill>
        <p:spPr bwMode="auto">
          <a:xfrm>
            <a:off x="0" y="0"/>
            <a:ext cx="9144000" cy="5229200"/>
          </a:xfrm>
          <a:prstGeom prst="rect">
            <a:avLst/>
          </a:prstGeom>
          <a:noFill/>
        </p:spPr>
      </p:pic>
      <p:sp>
        <p:nvSpPr>
          <p:cNvPr id="6" name="1 Título"/>
          <p:cNvSpPr txBox="1">
            <a:spLocks/>
          </p:cNvSpPr>
          <p:nvPr/>
        </p:nvSpPr>
        <p:spPr>
          <a:xfrm>
            <a:off x="899592" y="404664"/>
            <a:ext cx="7772400" cy="1829761"/>
          </a:xfrm>
          <a:prstGeom prst="rect">
            <a:avLst/>
          </a:prstGeom>
        </p:spPr>
        <p:txBody>
          <a:bodyPr vert="horz" anchor="b">
            <a:normAutofit fontScale="90000"/>
            <a:scene3d>
              <a:camera prst="orthographicFront"/>
              <a:lightRig rig="soft" dir="t"/>
            </a:scene3d>
            <a:sp3d prstMaterial="softEdge">
              <a:bevelT w="25400" h="25400"/>
            </a:sp3d>
          </a:bodyPr>
          <a:lstStyle/>
          <a:p>
            <a:pPr marL="0" marR="0" lvl="0" indent="0" algn="r" defTabSz="914400" rtl="0" eaLnBrk="1" fontAlgn="auto" latinLnBrk="0" hangingPunct="1">
              <a:lnSpc>
                <a:spcPct val="100000"/>
              </a:lnSpc>
              <a:spcBef>
                <a:spcPct val="0"/>
              </a:spcBef>
              <a:spcAft>
                <a:spcPts val="0"/>
              </a:spcAft>
              <a:buClrTx/>
              <a:buSzTx/>
              <a:buFontTx/>
              <a:buNone/>
              <a:tabLst/>
              <a:defRPr/>
            </a:pPr>
            <a:r>
              <a:rPr kumimoji="0" lang="es-CO" sz="4800" b="1" i="0" u="none" strike="noStrike" kern="1200" cap="none" spc="0" normalizeH="0" baseline="0" noProof="0" dirty="0" smtClean="0">
                <a:ln>
                  <a:noFill/>
                </a:ln>
                <a:solidFill>
                  <a:schemeClr val="tx2"/>
                </a:solidFill>
                <a:effectLst>
                  <a:outerShdw blurRad="31750" dist="25400" dir="5400000" algn="tl" rotWithShape="0">
                    <a:srgbClr val="000000">
                      <a:alpha val="25000"/>
                    </a:srgbClr>
                  </a:outerShdw>
                </a:effectLst>
                <a:uLnTx/>
                <a:uFillTx/>
                <a:latin typeface="+mj-lt"/>
                <a:ea typeface="+mj-ea"/>
                <a:cs typeface="+mj-cs"/>
              </a:rPr>
              <a:t>Pruebas de Selección: Objetivos y tipos de Pruebas</a:t>
            </a:r>
            <a:endParaRPr kumimoji="0" lang="es-CO" sz="4800" b="1" i="0" u="none" strike="noStrike" kern="1200" cap="none" spc="0" normalizeH="0" baseline="0" noProof="0" dirty="0">
              <a:ln>
                <a:noFill/>
              </a:ln>
              <a:solidFill>
                <a:schemeClr val="tx2"/>
              </a:solidFill>
              <a:effectLst>
                <a:outerShdw blurRad="31750" dist="25400" dir="5400000" algn="tl" rotWithShape="0">
                  <a:srgbClr val="000000">
                    <a:alpha val="25000"/>
                  </a:srgbClr>
                </a:outerShdw>
              </a:effectLst>
              <a:uLnTx/>
              <a:uFillTx/>
              <a:latin typeface="+mj-lt"/>
              <a:ea typeface="+mj-ea"/>
              <a:cs typeface="+mj-cs"/>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contenido"/>
          <p:cNvSpPr>
            <a:spLocks noGrp="1"/>
          </p:cNvSpPr>
          <p:nvPr>
            <p:ph idx="1"/>
          </p:nvPr>
        </p:nvSpPr>
        <p:spPr>
          <a:xfrm>
            <a:off x="323528" y="3356992"/>
            <a:ext cx="8532440" cy="2592288"/>
          </a:xfrm>
        </p:spPr>
        <p:txBody>
          <a:bodyPr>
            <a:normAutofit/>
          </a:bodyPr>
          <a:lstStyle/>
          <a:p>
            <a:pPr algn="just"/>
            <a:r>
              <a:rPr lang="es-CO" sz="2400" dirty="0" smtClean="0">
                <a:latin typeface="Gill Sans MT" pitchFamily="34" charset="0"/>
              </a:rPr>
              <a:t>Aunque las entrevistas son mucho más decisivas a la hora de seleccionar personal, las pruebas de selección y test psicotécnicos constituyen un elemento de información útil, por una parte, para descartar a los candidatos que no reúnen los requisitos del puesto a cubrir y, por otra, para confirmar la información que se obtiene en la entrevista personal.</a:t>
            </a:r>
          </a:p>
          <a:p>
            <a:pPr algn="just"/>
            <a:endParaRPr lang="es-CO" sz="2400" dirty="0">
              <a:latin typeface="Gill Sans MT" pitchFamily="34" charset="0"/>
            </a:endParaRPr>
          </a:p>
        </p:txBody>
      </p:sp>
      <p:sp>
        <p:nvSpPr>
          <p:cNvPr id="3" name="2 Título"/>
          <p:cNvSpPr>
            <a:spLocks noGrp="1"/>
          </p:cNvSpPr>
          <p:nvPr>
            <p:ph type="title"/>
          </p:nvPr>
        </p:nvSpPr>
        <p:spPr>
          <a:xfrm>
            <a:off x="1043608" y="2492896"/>
            <a:ext cx="3816424" cy="1143000"/>
          </a:xfrm>
        </p:spPr>
        <p:txBody>
          <a:bodyPr/>
          <a:lstStyle/>
          <a:p>
            <a:r>
              <a:rPr lang="es-CO" dirty="0" smtClean="0"/>
              <a:t>CONCEPTO</a:t>
            </a:r>
            <a:endParaRPr lang="es-CO" dirty="0"/>
          </a:p>
        </p:txBody>
      </p:sp>
      <p:pic>
        <p:nvPicPr>
          <p:cNvPr id="59394" name="Picture 2" descr="http://www.emagisterexpress.com/media/catalog/product/cache/1/image/620x413/9df78eab33525d08d6e5fb8d27136e95/2/8/2863382_big_39.jpg"/>
          <p:cNvPicPr>
            <a:picLocks noChangeAspect="1" noChangeArrowheads="1"/>
          </p:cNvPicPr>
          <p:nvPr/>
        </p:nvPicPr>
        <p:blipFill>
          <a:blip r:embed="rId2" cstate="print"/>
          <a:srcRect/>
          <a:stretch>
            <a:fillRect/>
          </a:stretch>
        </p:blipFill>
        <p:spPr bwMode="auto">
          <a:xfrm>
            <a:off x="0" y="0"/>
            <a:ext cx="9144000" cy="2564904"/>
          </a:xfrm>
          <a:prstGeom prst="rect">
            <a:avLst/>
          </a:prstGeom>
          <a:noFill/>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Picture 2" descr="http://ibcchile.files.wordpress.com/2011/05/objetivo.jpg"/>
          <p:cNvPicPr>
            <a:picLocks noChangeAspect="1" noChangeArrowheads="1"/>
          </p:cNvPicPr>
          <p:nvPr/>
        </p:nvPicPr>
        <p:blipFill>
          <a:blip r:embed="rId2" cstate="print"/>
          <a:srcRect/>
          <a:stretch>
            <a:fillRect/>
          </a:stretch>
        </p:blipFill>
        <p:spPr bwMode="auto">
          <a:xfrm>
            <a:off x="0" y="0"/>
            <a:ext cx="9144000" cy="5733256"/>
          </a:xfrm>
          <a:prstGeom prst="rect">
            <a:avLst/>
          </a:prstGeom>
          <a:noFill/>
        </p:spPr>
      </p:pic>
      <p:sp>
        <p:nvSpPr>
          <p:cNvPr id="6" name="2 Marcador de contenido"/>
          <p:cNvSpPr>
            <a:spLocks noGrp="1"/>
          </p:cNvSpPr>
          <p:nvPr>
            <p:ph idx="1"/>
          </p:nvPr>
        </p:nvSpPr>
        <p:spPr>
          <a:xfrm>
            <a:off x="1763688" y="1268760"/>
            <a:ext cx="5616624" cy="4525963"/>
          </a:xfrm>
        </p:spPr>
        <p:txBody>
          <a:bodyPr>
            <a:normAutofit/>
          </a:bodyPr>
          <a:lstStyle/>
          <a:p>
            <a:pPr algn="just"/>
            <a:r>
              <a:rPr lang="es-CO" sz="2800" b="1" dirty="0" smtClean="0">
                <a:solidFill>
                  <a:schemeClr val="accent1">
                    <a:lumMod val="50000"/>
                  </a:schemeClr>
                </a:solidFill>
                <a:latin typeface="Gill Sans MT" pitchFamily="34" charset="0"/>
              </a:rPr>
              <a:t>La finalidad de las pruebas de selección y test psicotécnicos es evaluar el potencial del candidato y averiguar en qué medida la persona candidata se adecua al puesto de trabajo vacante y a un ambiente de trabajo determinado.</a:t>
            </a:r>
          </a:p>
          <a:p>
            <a:pPr algn="just"/>
            <a:endParaRPr lang="es-CO" sz="2400" b="1" dirty="0">
              <a:solidFill>
                <a:schemeClr val="accent1">
                  <a:lumMod val="50000"/>
                </a:schemeClr>
              </a:solidFill>
              <a:latin typeface="Gill Sans MT" pitchFamily="34" charset="0"/>
            </a:endParaRPr>
          </a:p>
        </p:txBody>
      </p:sp>
      <p:sp>
        <p:nvSpPr>
          <p:cNvPr id="8" name="1 Título"/>
          <p:cNvSpPr>
            <a:spLocks noGrp="1"/>
          </p:cNvSpPr>
          <p:nvPr>
            <p:ph type="title"/>
          </p:nvPr>
        </p:nvSpPr>
        <p:spPr>
          <a:xfrm>
            <a:off x="3131840" y="188640"/>
            <a:ext cx="2746648" cy="1143000"/>
          </a:xfrm>
        </p:spPr>
        <p:txBody>
          <a:bodyPr/>
          <a:lstStyle/>
          <a:p>
            <a:r>
              <a:rPr lang="es-CO" dirty="0" smtClean="0"/>
              <a:t>OBJETIVO</a:t>
            </a:r>
            <a:endParaRPr lang="es-CO"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normAutofit fontScale="90000"/>
          </a:bodyPr>
          <a:lstStyle/>
          <a:p>
            <a:r>
              <a:rPr lang="es-CO" dirty="0" smtClean="0">
                <a:solidFill>
                  <a:schemeClr val="accent1">
                    <a:lumMod val="75000"/>
                  </a:schemeClr>
                </a:solidFill>
              </a:rPr>
              <a:t>COMO SE UTILIZAN LAS PRUEBAS EN EL TRABAJO?</a:t>
            </a:r>
            <a:endParaRPr lang="es-CO" dirty="0">
              <a:solidFill>
                <a:schemeClr val="accent1">
                  <a:lumMod val="75000"/>
                </a:schemeClr>
              </a:solidFill>
            </a:endParaRPr>
          </a:p>
        </p:txBody>
      </p:sp>
      <p:pic>
        <p:nvPicPr>
          <p:cNvPr id="14338" name="Picture 2" descr="http://static.diario.latercera.com/201005/937700_274.jpg"/>
          <p:cNvPicPr>
            <a:picLocks noChangeAspect="1" noChangeArrowheads="1"/>
          </p:cNvPicPr>
          <p:nvPr/>
        </p:nvPicPr>
        <p:blipFill>
          <a:blip r:embed="rId2" cstate="print"/>
          <a:srcRect/>
          <a:stretch>
            <a:fillRect/>
          </a:stretch>
        </p:blipFill>
        <p:spPr bwMode="auto">
          <a:xfrm>
            <a:off x="4211960" y="836712"/>
            <a:ext cx="4932040" cy="6021288"/>
          </a:xfrm>
          <a:prstGeom prst="rect">
            <a:avLst/>
          </a:prstGeom>
          <a:noFill/>
        </p:spPr>
      </p:pic>
      <p:sp>
        <p:nvSpPr>
          <p:cNvPr id="7" name="2 Marcador de contenido"/>
          <p:cNvSpPr>
            <a:spLocks noGrp="1"/>
          </p:cNvSpPr>
          <p:nvPr>
            <p:ph idx="1"/>
          </p:nvPr>
        </p:nvSpPr>
        <p:spPr>
          <a:xfrm>
            <a:off x="251520" y="2420888"/>
            <a:ext cx="4752528" cy="3096344"/>
          </a:xfrm>
        </p:spPr>
        <p:txBody>
          <a:bodyPr>
            <a:normAutofit/>
          </a:bodyPr>
          <a:lstStyle/>
          <a:p>
            <a:pPr algn="just"/>
            <a:r>
              <a:rPr lang="es-CO" sz="2400" dirty="0" smtClean="0">
                <a:latin typeface="Gill Sans MT" pitchFamily="34" charset="0"/>
              </a:rPr>
              <a:t>Los empleadores utilizan evaluaciones para medir una amplia gama de atributos en los candidatos, como las habilidades cognitivas (mentales), las habilidades motoras y físicas, la personalidad y los intereses, y eficacia.</a:t>
            </a:r>
            <a:endParaRPr lang="es-CO" sz="2400" dirty="0">
              <a:latin typeface="Gill Sans MT" pitchFamily="34"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contenido"/>
          <p:cNvSpPr>
            <a:spLocks noGrp="1"/>
          </p:cNvSpPr>
          <p:nvPr>
            <p:ph idx="1"/>
          </p:nvPr>
        </p:nvSpPr>
        <p:spPr>
          <a:xfrm>
            <a:off x="3167336" y="1412776"/>
            <a:ext cx="5976664" cy="4525963"/>
          </a:xfrm>
        </p:spPr>
        <p:txBody>
          <a:bodyPr/>
          <a:lstStyle/>
          <a:p>
            <a:r>
              <a:rPr lang="es-CO" dirty="0" smtClean="0">
                <a:latin typeface="Gill Sans MT" pitchFamily="34" charset="0"/>
              </a:rPr>
              <a:t>Pruebas Psicométricas</a:t>
            </a:r>
          </a:p>
          <a:p>
            <a:r>
              <a:rPr lang="es-CO" dirty="0" smtClean="0">
                <a:latin typeface="Gill Sans MT" pitchFamily="34" charset="0"/>
              </a:rPr>
              <a:t>Pruebas Psicotécnicas</a:t>
            </a:r>
          </a:p>
          <a:p>
            <a:r>
              <a:rPr lang="es-CO" dirty="0" smtClean="0">
                <a:latin typeface="Gill Sans MT" pitchFamily="34" charset="0"/>
              </a:rPr>
              <a:t>Dinámicas de Grupos</a:t>
            </a:r>
          </a:p>
          <a:p>
            <a:r>
              <a:rPr lang="es-CO" dirty="0" smtClean="0">
                <a:latin typeface="Gill Sans MT" pitchFamily="34" charset="0"/>
              </a:rPr>
              <a:t>Grafología</a:t>
            </a:r>
          </a:p>
          <a:p>
            <a:r>
              <a:rPr lang="es-CO" dirty="0" smtClean="0">
                <a:latin typeface="Gill Sans MT" pitchFamily="34" charset="0"/>
              </a:rPr>
              <a:t>Pruebas de Polígrafo</a:t>
            </a:r>
          </a:p>
          <a:p>
            <a:r>
              <a:rPr lang="es-CO" dirty="0" smtClean="0">
                <a:latin typeface="Gill Sans MT" pitchFamily="34" charset="0"/>
              </a:rPr>
              <a:t>Pruebas de habilidades Cognitivas</a:t>
            </a:r>
          </a:p>
          <a:p>
            <a:r>
              <a:rPr lang="es-CO" dirty="0" smtClean="0">
                <a:latin typeface="Gill Sans MT" pitchFamily="34" charset="0"/>
              </a:rPr>
              <a:t>Pruebas de Habilidad motoras y físicas</a:t>
            </a:r>
          </a:p>
          <a:p>
            <a:r>
              <a:rPr lang="es-CO" dirty="0" smtClean="0">
                <a:latin typeface="Gill Sans MT" pitchFamily="34" charset="0"/>
              </a:rPr>
              <a:t>Pruebas de desempeño.</a:t>
            </a:r>
          </a:p>
          <a:p>
            <a:endParaRPr lang="es-CO" dirty="0">
              <a:latin typeface="Gill Sans MT" pitchFamily="34" charset="0"/>
            </a:endParaRPr>
          </a:p>
        </p:txBody>
      </p:sp>
      <p:sp>
        <p:nvSpPr>
          <p:cNvPr id="3" name="2 Título"/>
          <p:cNvSpPr>
            <a:spLocks noGrp="1"/>
          </p:cNvSpPr>
          <p:nvPr>
            <p:ph type="title"/>
          </p:nvPr>
        </p:nvSpPr>
        <p:spPr>
          <a:xfrm>
            <a:off x="611560" y="260648"/>
            <a:ext cx="8229600" cy="1143000"/>
          </a:xfrm>
        </p:spPr>
        <p:txBody>
          <a:bodyPr>
            <a:normAutofit/>
          </a:bodyPr>
          <a:lstStyle/>
          <a:p>
            <a:pPr algn="r"/>
            <a:r>
              <a:rPr lang="es-CO" sz="4400" dirty="0" smtClean="0">
                <a:solidFill>
                  <a:schemeClr val="accent1">
                    <a:lumMod val="75000"/>
                  </a:schemeClr>
                </a:solidFill>
              </a:rPr>
              <a:t>TIPOS DE PRUEBAS</a:t>
            </a:r>
            <a:endParaRPr lang="es-CO" sz="4400" dirty="0">
              <a:solidFill>
                <a:schemeClr val="accent1">
                  <a:lumMod val="75000"/>
                </a:schemeClr>
              </a:solidFill>
            </a:endParaRPr>
          </a:p>
        </p:txBody>
      </p:sp>
      <p:pic>
        <p:nvPicPr>
          <p:cNvPr id="13314" name="Picture 2" descr="http://sohumanmx.files.wordpress.com/2011/09/trabajo1.png"/>
          <p:cNvPicPr>
            <a:picLocks noChangeAspect="1" noChangeArrowheads="1"/>
          </p:cNvPicPr>
          <p:nvPr/>
        </p:nvPicPr>
        <p:blipFill>
          <a:blip r:embed="rId2" cstate="print"/>
          <a:srcRect/>
          <a:stretch>
            <a:fillRect/>
          </a:stretch>
        </p:blipFill>
        <p:spPr bwMode="auto">
          <a:xfrm>
            <a:off x="0" y="0"/>
            <a:ext cx="3239344" cy="5733256"/>
          </a:xfrm>
          <a:prstGeom prst="rect">
            <a:avLst/>
          </a:prstGeom>
          <a:noFill/>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contenido"/>
          <p:cNvSpPr>
            <a:spLocks noGrp="1"/>
          </p:cNvSpPr>
          <p:nvPr>
            <p:ph idx="1"/>
          </p:nvPr>
        </p:nvSpPr>
        <p:spPr>
          <a:xfrm>
            <a:off x="539552" y="1988840"/>
            <a:ext cx="8363272" cy="4162467"/>
          </a:xfrm>
        </p:spPr>
        <p:txBody>
          <a:bodyPr>
            <a:normAutofit fontScale="92500" lnSpcReduction="10000"/>
          </a:bodyPr>
          <a:lstStyle/>
          <a:p>
            <a:pPr algn="just"/>
            <a:r>
              <a:rPr lang="es-CO" sz="2400" b="1" dirty="0" smtClean="0">
                <a:solidFill>
                  <a:schemeClr val="accent1">
                    <a:lumMod val="75000"/>
                  </a:schemeClr>
                </a:solidFill>
                <a:effectLst>
                  <a:outerShdw blurRad="38100" dist="38100" dir="2700000" algn="tl">
                    <a:srgbClr val="000000">
                      <a:alpha val="43137"/>
                    </a:srgbClr>
                  </a:outerShdw>
                </a:effectLst>
                <a:latin typeface="Gill Sans MT" pitchFamily="34" charset="0"/>
              </a:rPr>
              <a:t>Es la medición objetiva y estandarizada </a:t>
            </a:r>
            <a:r>
              <a:rPr lang="es-CO" sz="2400" dirty="0" smtClean="0">
                <a:latin typeface="Gill Sans MT" pitchFamily="34" charset="0"/>
              </a:rPr>
              <a:t>de una muestra de comportamiento humano, sosteniéndose a examen bajo condiciones normativas, verificando la aptitud, para intentar generalizar y prever cómo se manifestara ese comportamiento en determinada forma de trabajo.</a:t>
            </a:r>
          </a:p>
          <a:p>
            <a:pPr algn="just"/>
            <a:endParaRPr lang="es-CO" sz="2400" dirty="0" smtClean="0">
              <a:latin typeface="Gill Sans MT" pitchFamily="34" charset="0"/>
            </a:endParaRPr>
          </a:p>
          <a:p>
            <a:pPr algn="just"/>
            <a:r>
              <a:rPr lang="es-CO" sz="2400" b="1" dirty="0" smtClean="0">
                <a:solidFill>
                  <a:schemeClr val="accent1">
                    <a:lumMod val="75000"/>
                  </a:schemeClr>
                </a:solidFill>
                <a:effectLst>
                  <a:outerShdw blurRad="38100" dist="38100" dir="2700000" algn="tl">
                    <a:srgbClr val="000000">
                      <a:alpha val="43137"/>
                    </a:srgbClr>
                  </a:outerShdw>
                </a:effectLst>
                <a:latin typeface="Gill Sans MT" pitchFamily="34" charset="0"/>
              </a:rPr>
              <a:t>Miden: </a:t>
            </a:r>
            <a:r>
              <a:rPr lang="es-CO" sz="2400" dirty="0" smtClean="0">
                <a:latin typeface="Gill Sans MT" pitchFamily="34" charset="0"/>
              </a:rPr>
              <a:t>Capacidades, Intereses o aptitudes de la persona como: Inteligencia (IQ), comprensión y fluidez verbal, intereses ocupacionales, personalidad, actitudes, entre otras. </a:t>
            </a:r>
          </a:p>
          <a:p>
            <a:pPr algn="just"/>
            <a:endParaRPr lang="es-CO" sz="2400" dirty="0" smtClean="0">
              <a:latin typeface="Gill Sans MT" pitchFamily="34" charset="0"/>
            </a:endParaRPr>
          </a:p>
          <a:p>
            <a:pPr algn="just"/>
            <a:r>
              <a:rPr lang="es-CO" sz="2400" dirty="0" smtClean="0">
                <a:latin typeface="Gill Sans MT" pitchFamily="34" charset="0"/>
              </a:rPr>
              <a:t>Se conocen como pruebas tipo test, es evidente la importancia de ser aplicadas por un profesional de la psicología.</a:t>
            </a:r>
          </a:p>
        </p:txBody>
      </p:sp>
      <p:sp>
        <p:nvSpPr>
          <p:cNvPr id="3" name="2 Título"/>
          <p:cNvSpPr>
            <a:spLocks noGrp="1"/>
          </p:cNvSpPr>
          <p:nvPr>
            <p:ph type="title"/>
          </p:nvPr>
        </p:nvSpPr>
        <p:spPr>
          <a:xfrm>
            <a:off x="395536" y="0"/>
            <a:ext cx="8229600" cy="1143000"/>
          </a:xfrm>
        </p:spPr>
        <p:txBody>
          <a:bodyPr/>
          <a:lstStyle/>
          <a:p>
            <a:r>
              <a:rPr lang="es-CO" dirty="0" smtClean="0">
                <a:solidFill>
                  <a:schemeClr val="accent1">
                    <a:lumMod val="75000"/>
                  </a:schemeClr>
                </a:solidFill>
              </a:rPr>
              <a:t>PRUEBAS PSICOMÉTRICAS</a:t>
            </a:r>
            <a:endParaRPr lang="es-CO" dirty="0">
              <a:solidFill>
                <a:schemeClr val="accent1">
                  <a:lumMod val="75000"/>
                </a:schemeClr>
              </a:solidFill>
            </a:endParaRPr>
          </a:p>
        </p:txBody>
      </p:sp>
      <p:pic>
        <p:nvPicPr>
          <p:cNvPr id="12290" name="Picture 2" descr="http://trabajemos.cl/wp-content/uploads/2014/04/QUE-ES-UN-EXAMEN-PSICOMETRICO.jpg"/>
          <p:cNvPicPr>
            <a:picLocks noChangeAspect="1" noChangeArrowheads="1"/>
          </p:cNvPicPr>
          <p:nvPr/>
        </p:nvPicPr>
        <p:blipFill>
          <a:blip r:embed="rId2" cstate="print"/>
          <a:srcRect/>
          <a:stretch>
            <a:fillRect/>
          </a:stretch>
        </p:blipFill>
        <p:spPr bwMode="auto">
          <a:xfrm>
            <a:off x="0" y="764704"/>
            <a:ext cx="9144000" cy="1224136"/>
          </a:xfrm>
          <a:prstGeom prst="rect">
            <a:avLst/>
          </a:prstGeom>
          <a:noFill/>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contenido"/>
          <p:cNvSpPr>
            <a:spLocks noGrp="1"/>
          </p:cNvSpPr>
          <p:nvPr>
            <p:ph idx="1"/>
          </p:nvPr>
        </p:nvSpPr>
        <p:spPr>
          <a:xfrm>
            <a:off x="251520" y="1268760"/>
            <a:ext cx="4114800" cy="4525963"/>
          </a:xfrm>
        </p:spPr>
        <p:txBody>
          <a:bodyPr/>
          <a:lstStyle/>
          <a:p>
            <a:r>
              <a:rPr lang="es-CO" b="1" dirty="0" smtClean="0">
                <a:solidFill>
                  <a:schemeClr val="accent1">
                    <a:lumMod val="75000"/>
                  </a:schemeClr>
                </a:solidFill>
                <a:effectLst>
                  <a:outerShdw blurRad="38100" dist="38100" dir="2700000" algn="tl">
                    <a:srgbClr val="000000">
                      <a:alpha val="43137"/>
                    </a:srgbClr>
                  </a:outerShdw>
                </a:effectLst>
                <a:latin typeface="Gill Sans MT" pitchFamily="34" charset="0"/>
              </a:rPr>
              <a:t>CUATRO GRUPOS:</a:t>
            </a:r>
          </a:p>
          <a:p>
            <a:endParaRPr lang="es-CO" dirty="0" smtClean="0">
              <a:latin typeface="Gill Sans MT" pitchFamily="34" charset="0"/>
            </a:endParaRPr>
          </a:p>
          <a:p>
            <a:r>
              <a:rPr lang="es-CO" sz="3200" dirty="0" smtClean="0">
                <a:latin typeface="Gill Sans MT" pitchFamily="34" charset="0"/>
              </a:rPr>
              <a:t>Test de inteligencia</a:t>
            </a:r>
          </a:p>
          <a:p>
            <a:r>
              <a:rPr lang="es-CO" sz="3200" dirty="0" smtClean="0">
                <a:latin typeface="Gill Sans MT" pitchFamily="34" charset="0"/>
              </a:rPr>
              <a:t>Test de Aptitudes</a:t>
            </a:r>
          </a:p>
          <a:p>
            <a:r>
              <a:rPr lang="es-CO" sz="3200" dirty="0" smtClean="0">
                <a:latin typeface="Gill Sans MT" pitchFamily="34" charset="0"/>
              </a:rPr>
              <a:t>Test de Personalidad</a:t>
            </a:r>
          </a:p>
          <a:p>
            <a:r>
              <a:rPr lang="es-CO" sz="3200" dirty="0" smtClean="0">
                <a:latin typeface="Gill Sans MT" pitchFamily="34" charset="0"/>
              </a:rPr>
              <a:t>Test Proyectivos</a:t>
            </a:r>
            <a:endParaRPr lang="es-CO" sz="3200" dirty="0">
              <a:latin typeface="Gill Sans MT" pitchFamily="34" charset="0"/>
            </a:endParaRPr>
          </a:p>
        </p:txBody>
      </p:sp>
      <p:sp>
        <p:nvSpPr>
          <p:cNvPr id="3" name="2 Título"/>
          <p:cNvSpPr>
            <a:spLocks noGrp="1"/>
          </p:cNvSpPr>
          <p:nvPr>
            <p:ph type="title"/>
          </p:nvPr>
        </p:nvSpPr>
        <p:spPr/>
        <p:txBody>
          <a:bodyPr/>
          <a:lstStyle/>
          <a:p>
            <a:r>
              <a:rPr lang="es-CO" dirty="0" smtClean="0">
                <a:solidFill>
                  <a:schemeClr val="accent1">
                    <a:lumMod val="75000"/>
                  </a:schemeClr>
                </a:solidFill>
              </a:rPr>
              <a:t>LOS TEST SE CLASIFICAN EN:</a:t>
            </a:r>
            <a:endParaRPr lang="es-CO" dirty="0">
              <a:solidFill>
                <a:schemeClr val="accent1">
                  <a:lumMod val="75000"/>
                </a:schemeClr>
              </a:solidFill>
            </a:endParaRPr>
          </a:p>
        </p:txBody>
      </p:sp>
      <p:pic>
        <p:nvPicPr>
          <p:cNvPr id="11266" name="Picture 2" descr="http://www.buscatrabajo.org/wp-content/test-personalidad-e1326477029811-261x300.jpg"/>
          <p:cNvPicPr>
            <a:picLocks noChangeAspect="1" noChangeArrowheads="1"/>
          </p:cNvPicPr>
          <p:nvPr/>
        </p:nvPicPr>
        <p:blipFill>
          <a:blip r:embed="rId2" cstate="print"/>
          <a:srcRect/>
          <a:stretch>
            <a:fillRect/>
          </a:stretch>
        </p:blipFill>
        <p:spPr bwMode="auto">
          <a:xfrm>
            <a:off x="4283968" y="1484784"/>
            <a:ext cx="2486025" cy="4297660"/>
          </a:xfrm>
          <a:prstGeom prst="rect">
            <a:avLst/>
          </a:prstGeom>
          <a:noFill/>
        </p:spPr>
      </p:pic>
      <p:pic>
        <p:nvPicPr>
          <p:cNvPr id="11268" name="Picture 4" descr="https://encrypted-tbn3.gstatic.com/images?q=tbn:ANd9GcQ2DnUxYn7jQW-pGgpw8Bov5WcRTWKXoHHju6WNAF636l-L9XkE"/>
          <p:cNvPicPr>
            <a:picLocks noChangeAspect="1" noChangeArrowheads="1"/>
          </p:cNvPicPr>
          <p:nvPr/>
        </p:nvPicPr>
        <p:blipFill>
          <a:blip r:embed="rId3" cstate="print"/>
          <a:srcRect/>
          <a:stretch>
            <a:fillRect/>
          </a:stretch>
        </p:blipFill>
        <p:spPr bwMode="auto">
          <a:xfrm>
            <a:off x="6876256" y="1484784"/>
            <a:ext cx="2088232" cy="4320480"/>
          </a:xfrm>
          <a:prstGeom prst="rect">
            <a:avLst/>
          </a:prstGeom>
          <a:noFill/>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contenido"/>
          <p:cNvSpPr>
            <a:spLocks noGrp="1"/>
          </p:cNvSpPr>
          <p:nvPr>
            <p:ph idx="1"/>
          </p:nvPr>
        </p:nvSpPr>
        <p:spPr/>
        <p:txBody>
          <a:bodyPr>
            <a:normAutofit/>
          </a:bodyPr>
          <a:lstStyle/>
          <a:p>
            <a:r>
              <a:rPr lang="es-CO" sz="2400" dirty="0" smtClean="0">
                <a:latin typeface="Gill Sans MT" pitchFamily="34" charset="0"/>
              </a:rPr>
              <a:t>Son pruebas diseñadas para evaluar habilidades concretas que se requieren en un puesto de trabajo. Tienen la desventaja de no encontrarse estandarizadas en el mercado, salvo alguna excepción (pruebas de mecanografía). </a:t>
            </a:r>
          </a:p>
          <a:p>
            <a:r>
              <a:rPr lang="es-CO" sz="2400" dirty="0" smtClean="0">
                <a:latin typeface="Gill Sans MT" pitchFamily="34" charset="0"/>
              </a:rPr>
              <a:t>Estas deben ser aplicadas por Profesionales tanto de selección de personal como especialistas en el material de que se trate.</a:t>
            </a:r>
            <a:endParaRPr lang="es-CO" sz="2400" dirty="0">
              <a:latin typeface="Gill Sans MT" pitchFamily="34" charset="0"/>
            </a:endParaRPr>
          </a:p>
        </p:txBody>
      </p:sp>
      <p:sp>
        <p:nvSpPr>
          <p:cNvPr id="3" name="2 Título"/>
          <p:cNvSpPr>
            <a:spLocks noGrp="1"/>
          </p:cNvSpPr>
          <p:nvPr>
            <p:ph type="title"/>
          </p:nvPr>
        </p:nvSpPr>
        <p:spPr/>
        <p:txBody>
          <a:bodyPr/>
          <a:lstStyle/>
          <a:p>
            <a:r>
              <a:rPr lang="es-CO" dirty="0" smtClean="0">
                <a:solidFill>
                  <a:schemeClr val="accent1">
                    <a:lumMod val="75000"/>
                  </a:schemeClr>
                </a:solidFill>
              </a:rPr>
              <a:t>PRUEBAS PSICOTÉCNICAS</a:t>
            </a:r>
            <a:endParaRPr lang="es-CO" dirty="0">
              <a:solidFill>
                <a:schemeClr val="accent1">
                  <a:lumMod val="75000"/>
                </a:schemeClr>
              </a:solidFill>
            </a:endParaRPr>
          </a:p>
        </p:txBody>
      </p:sp>
      <p:pic>
        <p:nvPicPr>
          <p:cNvPr id="10242" name="Picture 2" descr="http://madrideducacion.es/blog/wp-content/uploads/2013/12/MECANOGRAF%C3%8DA-01.jpg"/>
          <p:cNvPicPr>
            <a:picLocks noChangeAspect="1" noChangeArrowheads="1"/>
          </p:cNvPicPr>
          <p:nvPr/>
        </p:nvPicPr>
        <p:blipFill>
          <a:blip r:embed="rId2" cstate="print"/>
          <a:srcRect/>
          <a:stretch>
            <a:fillRect/>
          </a:stretch>
        </p:blipFill>
        <p:spPr bwMode="auto">
          <a:xfrm>
            <a:off x="0" y="3933056"/>
            <a:ext cx="9144000" cy="2924944"/>
          </a:xfrm>
          <a:prstGeom prst="rect">
            <a:avLst/>
          </a:prstGeom>
          <a:noFill/>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contenido"/>
          <p:cNvSpPr>
            <a:spLocks noGrp="1"/>
          </p:cNvSpPr>
          <p:nvPr>
            <p:ph idx="1"/>
          </p:nvPr>
        </p:nvSpPr>
        <p:spPr>
          <a:xfrm>
            <a:off x="503040" y="836712"/>
            <a:ext cx="8317432" cy="5400600"/>
          </a:xfrm>
        </p:spPr>
        <p:txBody>
          <a:bodyPr>
            <a:normAutofit fontScale="92500" lnSpcReduction="20000"/>
          </a:bodyPr>
          <a:lstStyle/>
          <a:p>
            <a:pPr algn="just"/>
            <a:r>
              <a:rPr lang="es-CO" sz="2400" dirty="0" smtClean="0">
                <a:latin typeface="Gill Sans MT" pitchFamily="34" charset="0"/>
              </a:rPr>
              <a:t>Es una técnica de “evaluación psicológica utilizada en selección de personal que sitúa a los sujetos o candidatos en interacción, con el fin de producir conductas observables que propicien la diferenciación y evaluación de rasgos </a:t>
            </a:r>
            <a:r>
              <a:rPr lang="es-CO" sz="2400" dirty="0" err="1" smtClean="0">
                <a:latin typeface="Gill Sans MT" pitchFamily="34" charset="0"/>
              </a:rPr>
              <a:t>actitudinales</a:t>
            </a:r>
            <a:r>
              <a:rPr lang="es-CO" sz="2400" dirty="0" smtClean="0">
                <a:latin typeface="Gill Sans MT" pitchFamily="34" charset="0"/>
              </a:rPr>
              <a:t> en los mismos.</a:t>
            </a:r>
          </a:p>
          <a:p>
            <a:pPr algn="just"/>
            <a:endParaRPr lang="es-CO" sz="2400" dirty="0" smtClean="0">
              <a:latin typeface="Gill Sans MT" pitchFamily="34" charset="0"/>
            </a:endParaRPr>
          </a:p>
          <a:p>
            <a:pPr algn="just"/>
            <a:endParaRPr lang="es-CO" sz="2400" dirty="0" smtClean="0">
              <a:latin typeface="Gill Sans MT" pitchFamily="34" charset="0"/>
            </a:endParaRPr>
          </a:p>
          <a:p>
            <a:pPr algn="just"/>
            <a:endParaRPr lang="es-CO" sz="2400" dirty="0" smtClean="0">
              <a:latin typeface="Gill Sans MT" pitchFamily="34" charset="0"/>
            </a:endParaRPr>
          </a:p>
          <a:p>
            <a:pPr algn="just"/>
            <a:endParaRPr lang="es-CO" sz="2400" dirty="0" smtClean="0">
              <a:latin typeface="Gill Sans MT" pitchFamily="34" charset="0"/>
            </a:endParaRPr>
          </a:p>
          <a:p>
            <a:pPr algn="just"/>
            <a:endParaRPr lang="es-CO" sz="2400" dirty="0" smtClean="0">
              <a:latin typeface="Gill Sans MT" pitchFamily="34" charset="0"/>
            </a:endParaRPr>
          </a:p>
          <a:p>
            <a:pPr algn="just"/>
            <a:endParaRPr lang="es-CO" sz="2400" dirty="0" smtClean="0">
              <a:latin typeface="Gill Sans MT" pitchFamily="34" charset="0"/>
            </a:endParaRPr>
          </a:p>
          <a:p>
            <a:pPr algn="just"/>
            <a:endParaRPr lang="es-CO" sz="2400" dirty="0" smtClean="0">
              <a:latin typeface="Gill Sans MT" pitchFamily="34" charset="0"/>
            </a:endParaRPr>
          </a:p>
          <a:p>
            <a:pPr algn="just"/>
            <a:endParaRPr lang="es-CO" sz="2400" dirty="0" smtClean="0">
              <a:latin typeface="Gill Sans MT" pitchFamily="34" charset="0"/>
            </a:endParaRPr>
          </a:p>
          <a:p>
            <a:pPr algn="just"/>
            <a:endParaRPr lang="es-CO" sz="2400" dirty="0" smtClean="0">
              <a:latin typeface="Gill Sans MT" pitchFamily="34" charset="0"/>
            </a:endParaRPr>
          </a:p>
          <a:p>
            <a:pPr algn="just"/>
            <a:endParaRPr lang="es-CO" sz="2400" dirty="0" smtClean="0">
              <a:latin typeface="Gill Sans MT" pitchFamily="34" charset="0"/>
            </a:endParaRPr>
          </a:p>
          <a:p>
            <a:pPr algn="just"/>
            <a:r>
              <a:rPr lang="es-CO" sz="2400" dirty="0" smtClean="0">
                <a:latin typeface="Gill Sans MT" pitchFamily="34" charset="0"/>
              </a:rPr>
              <a:t>Se diferencia de los test y las entrevistas, en que ellas evalúan al candidato en una dimensión social, lo cual da una gran riqueza de información complementaria a las demás pruebas utilizadas.</a:t>
            </a:r>
            <a:endParaRPr lang="es-CO" sz="2400" dirty="0">
              <a:latin typeface="Gill Sans MT" pitchFamily="34" charset="0"/>
            </a:endParaRPr>
          </a:p>
        </p:txBody>
      </p:sp>
      <p:sp>
        <p:nvSpPr>
          <p:cNvPr id="3" name="2 Título"/>
          <p:cNvSpPr>
            <a:spLocks noGrp="1"/>
          </p:cNvSpPr>
          <p:nvPr>
            <p:ph type="title"/>
          </p:nvPr>
        </p:nvSpPr>
        <p:spPr>
          <a:xfrm>
            <a:off x="467544" y="0"/>
            <a:ext cx="8229600" cy="1143000"/>
          </a:xfrm>
        </p:spPr>
        <p:txBody>
          <a:bodyPr/>
          <a:lstStyle/>
          <a:p>
            <a:r>
              <a:rPr lang="es-CO" dirty="0" smtClean="0">
                <a:solidFill>
                  <a:schemeClr val="accent1">
                    <a:lumMod val="75000"/>
                  </a:schemeClr>
                </a:solidFill>
              </a:rPr>
              <a:t>DINAMICAS DE GRUPO</a:t>
            </a:r>
            <a:endParaRPr lang="es-CO" dirty="0">
              <a:solidFill>
                <a:schemeClr val="accent1">
                  <a:lumMod val="75000"/>
                </a:schemeClr>
              </a:solidFill>
            </a:endParaRPr>
          </a:p>
        </p:txBody>
      </p:sp>
      <p:pic>
        <p:nvPicPr>
          <p:cNvPr id="9220" name="Picture 4" descr="http://mejorartucv.com/wp-content/uploads/2013/07/%C2%A9-Depositphotos.com-5-587x392.jpg"/>
          <p:cNvPicPr>
            <a:picLocks noChangeAspect="1" noChangeArrowheads="1"/>
          </p:cNvPicPr>
          <p:nvPr/>
        </p:nvPicPr>
        <p:blipFill>
          <a:blip r:embed="rId2" cstate="print"/>
          <a:srcRect/>
          <a:stretch>
            <a:fillRect/>
          </a:stretch>
        </p:blipFill>
        <p:spPr bwMode="auto">
          <a:xfrm>
            <a:off x="611560" y="2276872"/>
            <a:ext cx="8136904" cy="2492896"/>
          </a:xfrm>
          <a:prstGeom prst="rect">
            <a:avLst/>
          </a:prstGeom>
          <a:noFill/>
        </p:spPr>
      </p:pic>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contenido"/>
          <p:cNvSpPr>
            <a:spLocks noGrp="1"/>
          </p:cNvSpPr>
          <p:nvPr>
            <p:ph idx="1"/>
          </p:nvPr>
        </p:nvSpPr>
        <p:spPr>
          <a:xfrm>
            <a:off x="611560" y="2332037"/>
            <a:ext cx="8229600" cy="4525963"/>
          </a:xfrm>
        </p:spPr>
        <p:txBody>
          <a:bodyPr>
            <a:normAutofit/>
          </a:bodyPr>
          <a:lstStyle/>
          <a:p>
            <a:pPr algn="just"/>
            <a:r>
              <a:rPr lang="es-CO" sz="2000" dirty="0" smtClean="0">
                <a:latin typeface="Gill Sans MT" pitchFamily="34" charset="0"/>
              </a:rPr>
              <a:t>Este procedimiento no es ampliamente utilizado, pero se ha considerado importante incluirlo, ya que es una forma considerada valida para elegir los mejores candidatos y es, en general, aplicada por psicólogos con una preparación especial. </a:t>
            </a:r>
          </a:p>
          <a:p>
            <a:pPr algn="just"/>
            <a:endParaRPr lang="es-CO" sz="2000" dirty="0" smtClean="0">
              <a:latin typeface="Gill Sans MT" pitchFamily="34" charset="0"/>
            </a:endParaRPr>
          </a:p>
          <a:p>
            <a:pPr algn="just"/>
            <a:r>
              <a:rPr lang="es-CO" sz="2000" dirty="0" smtClean="0">
                <a:latin typeface="Gill Sans MT" pitchFamily="34" charset="0"/>
              </a:rPr>
              <a:t>Se especializa en determinar a partir del análisis aquel que reúne las mejores condiciones técnicas y de personalidad.</a:t>
            </a:r>
          </a:p>
          <a:p>
            <a:pPr algn="just"/>
            <a:endParaRPr lang="es-CO" sz="2000" dirty="0" smtClean="0">
              <a:latin typeface="Gill Sans MT" pitchFamily="34" charset="0"/>
            </a:endParaRPr>
          </a:p>
          <a:p>
            <a:pPr algn="just"/>
            <a:r>
              <a:rPr lang="es-CO" sz="2000" dirty="0" smtClean="0">
                <a:latin typeface="Gill Sans MT" pitchFamily="34" charset="0"/>
              </a:rPr>
              <a:t>Nos permite obtener información en aéreas como: Personalidad, capacidad de atención y concentración, estabilidad emocional, rasgos de honestidad, voluntad, inteligencia y sus tipos, modalidad de adaptación, rendimiento.</a:t>
            </a:r>
            <a:endParaRPr lang="es-CO" sz="2000" dirty="0">
              <a:latin typeface="Gill Sans MT" pitchFamily="34" charset="0"/>
            </a:endParaRPr>
          </a:p>
        </p:txBody>
      </p:sp>
      <p:pic>
        <p:nvPicPr>
          <p:cNvPr id="8194" name="Picture 2" descr="http://www.consultorasebgon.com.ar/images/grafologia.png"/>
          <p:cNvPicPr>
            <a:picLocks noChangeAspect="1" noChangeArrowheads="1"/>
          </p:cNvPicPr>
          <p:nvPr/>
        </p:nvPicPr>
        <p:blipFill>
          <a:blip r:embed="rId2" cstate="print"/>
          <a:srcRect/>
          <a:stretch>
            <a:fillRect/>
          </a:stretch>
        </p:blipFill>
        <p:spPr bwMode="auto">
          <a:xfrm>
            <a:off x="0" y="0"/>
            <a:ext cx="9144000" cy="2348880"/>
          </a:xfrm>
          <a:prstGeom prst="rect">
            <a:avLst/>
          </a:prstGeom>
          <a:noFill/>
        </p:spPr>
      </p:pic>
      <p:sp>
        <p:nvSpPr>
          <p:cNvPr id="6" name="2 Título"/>
          <p:cNvSpPr>
            <a:spLocks noGrp="1"/>
          </p:cNvSpPr>
          <p:nvPr>
            <p:ph type="title"/>
          </p:nvPr>
        </p:nvSpPr>
        <p:spPr>
          <a:xfrm>
            <a:off x="457200" y="274638"/>
            <a:ext cx="8229600" cy="1143000"/>
          </a:xfrm>
        </p:spPr>
        <p:txBody>
          <a:bodyPr/>
          <a:lstStyle/>
          <a:p>
            <a:r>
              <a:rPr lang="es-CO" dirty="0" smtClean="0">
                <a:solidFill>
                  <a:schemeClr val="accent1">
                    <a:lumMod val="75000"/>
                  </a:schemeClr>
                </a:solidFill>
              </a:rPr>
              <a:t>GRAFOLOGÍA</a:t>
            </a:r>
            <a:endParaRPr lang="es-CO" dirty="0">
              <a:solidFill>
                <a:schemeClr val="accent1">
                  <a:lumMod val="75000"/>
                </a:schemeClr>
              </a:solidFill>
            </a:endParaRP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contenido"/>
          <p:cNvSpPr>
            <a:spLocks noGrp="1"/>
          </p:cNvSpPr>
          <p:nvPr>
            <p:ph idx="1"/>
          </p:nvPr>
        </p:nvSpPr>
        <p:spPr>
          <a:xfrm>
            <a:off x="467544" y="2564904"/>
            <a:ext cx="8363272" cy="3415215"/>
          </a:xfrm>
        </p:spPr>
        <p:txBody>
          <a:bodyPr>
            <a:normAutofit fontScale="92500" lnSpcReduction="10000"/>
          </a:bodyPr>
          <a:lstStyle/>
          <a:p>
            <a:pPr algn="just"/>
            <a:r>
              <a:rPr lang="es-CO" sz="2400" dirty="0" smtClean="0">
                <a:latin typeface="Gill Sans MT" pitchFamily="34" charset="0"/>
              </a:rPr>
              <a:t>El polígrafo consiste en un instrumento que ofrece una gran precisión y sensibilidad, de manera que es muy difícil mentirse, y que además es capaz de registrar las variables fisiológicas en un grafico cuando se están realizando las preguntas.</a:t>
            </a:r>
          </a:p>
          <a:p>
            <a:pPr algn="just">
              <a:buNone/>
            </a:pPr>
            <a:endParaRPr lang="es-CO" sz="2400" dirty="0" smtClean="0">
              <a:latin typeface="Gill Sans MT" pitchFamily="34" charset="0"/>
            </a:endParaRPr>
          </a:p>
          <a:p>
            <a:pPr algn="just"/>
            <a:r>
              <a:rPr lang="es-CO" sz="2400" dirty="0" smtClean="0">
                <a:latin typeface="Gill Sans MT" pitchFamily="34" charset="0"/>
              </a:rPr>
              <a:t>Nombre mas conocido “Detector de mentiras”</a:t>
            </a:r>
          </a:p>
          <a:p>
            <a:pPr algn="just">
              <a:buNone/>
            </a:pPr>
            <a:endParaRPr lang="es-CO" sz="2400" dirty="0" smtClean="0">
              <a:latin typeface="Gill Sans MT" pitchFamily="34" charset="0"/>
            </a:endParaRPr>
          </a:p>
          <a:p>
            <a:pPr algn="just"/>
            <a:r>
              <a:rPr lang="es-CO" sz="2400" dirty="0" smtClean="0">
                <a:latin typeface="Gill Sans MT" pitchFamily="34" charset="0"/>
              </a:rPr>
              <a:t>La técnica es muy cara así que se utiliza en cargos de altos mandos o empresas que necesitan conocer estos datos de la persona a contratar.</a:t>
            </a:r>
            <a:endParaRPr lang="es-CO" sz="2400" dirty="0">
              <a:latin typeface="Gill Sans MT" pitchFamily="34" charset="0"/>
            </a:endParaRPr>
          </a:p>
        </p:txBody>
      </p:sp>
      <p:sp>
        <p:nvSpPr>
          <p:cNvPr id="3" name="2 Título"/>
          <p:cNvSpPr>
            <a:spLocks noGrp="1"/>
          </p:cNvSpPr>
          <p:nvPr>
            <p:ph type="title"/>
          </p:nvPr>
        </p:nvSpPr>
        <p:spPr>
          <a:xfrm>
            <a:off x="467544" y="548680"/>
            <a:ext cx="4824536" cy="1143000"/>
          </a:xfrm>
        </p:spPr>
        <p:txBody>
          <a:bodyPr>
            <a:noAutofit/>
          </a:bodyPr>
          <a:lstStyle/>
          <a:p>
            <a:r>
              <a:rPr lang="es-CO" sz="4000" dirty="0" smtClean="0">
                <a:solidFill>
                  <a:schemeClr val="accent1">
                    <a:lumMod val="50000"/>
                  </a:schemeClr>
                </a:solidFill>
              </a:rPr>
              <a:t>PRUEBA DE POLÍGRAFO</a:t>
            </a:r>
            <a:endParaRPr lang="es-CO" sz="4000" dirty="0">
              <a:solidFill>
                <a:schemeClr val="accent1">
                  <a:lumMod val="50000"/>
                </a:schemeClr>
              </a:solidFill>
            </a:endParaRPr>
          </a:p>
        </p:txBody>
      </p:sp>
      <p:pic>
        <p:nvPicPr>
          <p:cNvPr id="7170" name="Picture 2" descr="http://contencioso.es/files/2011/03/poligrafo.jpg"/>
          <p:cNvPicPr>
            <a:picLocks noChangeAspect="1" noChangeArrowheads="1"/>
          </p:cNvPicPr>
          <p:nvPr/>
        </p:nvPicPr>
        <p:blipFill>
          <a:blip r:embed="rId2" cstate="print"/>
          <a:srcRect/>
          <a:stretch>
            <a:fillRect/>
          </a:stretch>
        </p:blipFill>
        <p:spPr bwMode="auto">
          <a:xfrm>
            <a:off x="3707904" y="188640"/>
            <a:ext cx="5436096" cy="2204863"/>
          </a:xfrm>
          <a:prstGeom prst="rect">
            <a:avLst/>
          </a:prstGeom>
          <a:noFill/>
        </p:spPr>
      </p:pic>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contenido"/>
          <p:cNvSpPr>
            <a:spLocks noGrp="1"/>
          </p:cNvSpPr>
          <p:nvPr>
            <p:ph idx="1"/>
          </p:nvPr>
        </p:nvSpPr>
        <p:spPr>
          <a:xfrm>
            <a:off x="179512" y="1196752"/>
            <a:ext cx="5688632" cy="4525963"/>
          </a:xfrm>
        </p:spPr>
        <p:txBody>
          <a:bodyPr>
            <a:normAutofit lnSpcReduction="10000"/>
          </a:bodyPr>
          <a:lstStyle/>
          <a:p>
            <a:pPr algn="just"/>
            <a:r>
              <a:rPr lang="es-CO" sz="2400" dirty="0" smtClean="0">
                <a:latin typeface="Gill Sans MT" pitchFamily="34" charset="0"/>
              </a:rPr>
              <a:t>Son pruebas que evalúan las habilidades cognitivas y mentales de los candidatos. También existen indicadores de capacidades intelectuales especificas, las cuales se conocen como pruebas de aptitud ya que sirven para medir las destrezas para el puesto de trabajo en cuestión.</a:t>
            </a:r>
          </a:p>
          <a:p>
            <a:pPr algn="just">
              <a:buNone/>
            </a:pPr>
            <a:endParaRPr lang="es-CO" sz="2400" dirty="0" smtClean="0">
              <a:latin typeface="Gill Sans MT" pitchFamily="34" charset="0"/>
            </a:endParaRPr>
          </a:p>
          <a:p>
            <a:pPr algn="just"/>
            <a:r>
              <a:rPr lang="es-CO" sz="2400" dirty="0" smtClean="0">
                <a:latin typeface="Gill Sans MT" pitchFamily="34" charset="0"/>
              </a:rPr>
              <a:t>Ejemplo: Pruebas de compresión mecánica evalúan a un candidato que puede ser Ingeniero con respecto a los principios mecánicos fundamentales.</a:t>
            </a:r>
            <a:endParaRPr lang="es-CO" sz="2400" dirty="0">
              <a:latin typeface="Gill Sans MT" pitchFamily="34" charset="0"/>
            </a:endParaRPr>
          </a:p>
        </p:txBody>
      </p:sp>
      <p:pic>
        <p:nvPicPr>
          <p:cNvPr id="6146" name="Picture 2" descr="http://1.bp.blogspot.com/-3g_e5pkRbVo/T8ad96ywsSI/AAAAAAAAAAg/6rWDWuWvVYc/s1600/autoayuda-6-consejos-para-ser-mas-inteligente-la.jpg"/>
          <p:cNvPicPr>
            <a:picLocks noChangeAspect="1" noChangeArrowheads="1"/>
          </p:cNvPicPr>
          <p:nvPr/>
        </p:nvPicPr>
        <p:blipFill>
          <a:blip r:embed="rId2" cstate="print"/>
          <a:srcRect/>
          <a:stretch>
            <a:fillRect/>
          </a:stretch>
        </p:blipFill>
        <p:spPr bwMode="auto">
          <a:xfrm>
            <a:off x="6012160" y="0"/>
            <a:ext cx="3131840" cy="6858000"/>
          </a:xfrm>
          <a:prstGeom prst="rect">
            <a:avLst/>
          </a:prstGeom>
          <a:noFill/>
        </p:spPr>
      </p:pic>
      <p:sp>
        <p:nvSpPr>
          <p:cNvPr id="6" name="2 Título"/>
          <p:cNvSpPr>
            <a:spLocks noGrp="1"/>
          </p:cNvSpPr>
          <p:nvPr>
            <p:ph type="title"/>
          </p:nvPr>
        </p:nvSpPr>
        <p:spPr>
          <a:xfrm>
            <a:off x="395536" y="0"/>
            <a:ext cx="8229600" cy="1143000"/>
          </a:xfrm>
        </p:spPr>
        <p:txBody>
          <a:bodyPr>
            <a:normAutofit/>
          </a:bodyPr>
          <a:lstStyle/>
          <a:p>
            <a:r>
              <a:rPr lang="es-CO" sz="3200" dirty="0" smtClean="0">
                <a:solidFill>
                  <a:schemeClr val="accent1">
                    <a:lumMod val="50000"/>
                  </a:schemeClr>
                </a:solidFill>
              </a:rPr>
              <a:t>PRUEBA DE HABILIDADES COGNITIVAS</a:t>
            </a:r>
            <a:endParaRPr lang="es-CO" sz="3200" dirty="0">
              <a:solidFill>
                <a:schemeClr val="accent1">
                  <a:lumMod val="50000"/>
                </a:schemeClr>
              </a:solidFill>
            </a:endParaRP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contenido"/>
          <p:cNvSpPr>
            <a:spLocks noGrp="1"/>
          </p:cNvSpPr>
          <p:nvPr>
            <p:ph idx="1"/>
          </p:nvPr>
        </p:nvSpPr>
        <p:spPr/>
        <p:txBody>
          <a:bodyPr>
            <a:normAutofit/>
          </a:bodyPr>
          <a:lstStyle/>
          <a:p>
            <a:pPr algn="just"/>
            <a:r>
              <a:rPr lang="es-CO" sz="2400" dirty="0" smtClean="0">
                <a:latin typeface="Gill Sans MT" pitchFamily="34" charset="0"/>
              </a:rPr>
              <a:t>Son pruebas que miden destrezas, fuerza, velocidad, movimientos, entre otros.</a:t>
            </a:r>
          </a:p>
          <a:p>
            <a:endParaRPr lang="es-CO" sz="2400" dirty="0" smtClean="0">
              <a:latin typeface="Gill Sans MT" pitchFamily="34" charset="0"/>
            </a:endParaRPr>
          </a:p>
          <a:p>
            <a:pPr algn="just"/>
            <a:r>
              <a:rPr lang="es-CO" sz="2400" dirty="0" smtClean="0">
                <a:latin typeface="Gill Sans MT" pitchFamily="34" charset="0"/>
              </a:rPr>
              <a:t>Ejemplo: Pruebas de destreza de </a:t>
            </a:r>
            <a:r>
              <a:rPr lang="es-CO" sz="2400" dirty="0" err="1" smtClean="0">
                <a:latin typeface="Gill Sans MT" pitchFamily="34" charset="0"/>
              </a:rPr>
              <a:t>Stromberg</a:t>
            </a:r>
            <a:r>
              <a:rPr lang="es-CO" sz="2400" dirty="0" smtClean="0">
                <a:latin typeface="Gill Sans MT" pitchFamily="34" charset="0"/>
              </a:rPr>
              <a:t> que mide la velocidad de los dedos, de la mano y los movimientos de los brazos a un candidato para operador de maquinaria.</a:t>
            </a:r>
            <a:endParaRPr lang="es-CO" sz="2400" dirty="0">
              <a:latin typeface="Gill Sans MT" pitchFamily="34" charset="0"/>
            </a:endParaRPr>
          </a:p>
        </p:txBody>
      </p:sp>
      <p:sp>
        <p:nvSpPr>
          <p:cNvPr id="3" name="2 Título"/>
          <p:cNvSpPr>
            <a:spLocks noGrp="1"/>
          </p:cNvSpPr>
          <p:nvPr>
            <p:ph type="title"/>
          </p:nvPr>
        </p:nvSpPr>
        <p:spPr/>
        <p:txBody>
          <a:bodyPr>
            <a:noAutofit/>
          </a:bodyPr>
          <a:lstStyle/>
          <a:p>
            <a:r>
              <a:rPr lang="es-CO" sz="2800" dirty="0" smtClean="0">
                <a:solidFill>
                  <a:schemeClr val="accent1">
                    <a:lumMod val="50000"/>
                  </a:schemeClr>
                </a:solidFill>
              </a:rPr>
              <a:t>PRUEBAS DE HABILIDADES MOTORAS Y FISICAS</a:t>
            </a:r>
            <a:endParaRPr lang="es-CO" sz="2800" dirty="0">
              <a:solidFill>
                <a:schemeClr val="accent1">
                  <a:lumMod val="50000"/>
                </a:schemeClr>
              </a:solidFill>
            </a:endParaRPr>
          </a:p>
        </p:txBody>
      </p:sp>
      <p:pic>
        <p:nvPicPr>
          <p:cNvPr id="5122" name="Picture 2" descr="http://talenttools.es/wp-content/uploads/2011/09/empresa2.0.jpg"/>
          <p:cNvPicPr>
            <a:picLocks noChangeAspect="1" noChangeArrowheads="1"/>
          </p:cNvPicPr>
          <p:nvPr/>
        </p:nvPicPr>
        <p:blipFill>
          <a:blip r:embed="rId3" cstate="print"/>
          <a:srcRect/>
          <a:stretch>
            <a:fillRect/>
          </a:stretch>
        </p:blipFill>
        <p:spPr bwMode="auto">
          <a:xfrm>
            <a:off x="0" y="3924299"/>
            <a:ext cx="9144000" cy="2933701"/>
          </a:xfrm>
          <a:prstGeom prst="rect">
            <a:avLst/>
          </a:prstGeom>
          <a:noFill/>
        </p:spPr>
      </p:pic>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contenido"/>
          <p:cNvSpPr>
            <a:spLocks noGrp="1"/>
          </p:cNvSpPr>
          <p:nvPr>
            <p:ph idx="1"/>
          </p:nvPr>
        </p:nvSpPr>
        <p:spPr>
          <a:xfrm>
            <a:off x="251520" y="908720"/>
            <a:ext cx="8229600" cy="4525963"/>
          </a:xfrm>
        </p:spPr>
        <p:txBody>
          <a:bodyPr>
            <a:normAutofit/>
          </a:bodyPr>
          <a:lstStyle/>
          <a:p>
            <a:pPr algn="just"/>
            <a:r>
              <a:rPr lang="es-CO" sz="2400" dirty="0" smtClean="0">
                <a:latin typeface="Gill Sans MT" pitchFamily="34" charset="0"/>
              </a:rPr>
              <a:t>Miden lo que un persona ha aprendido. La mayoría de los exámenes que usted resuelve en la Universidad son de desempeño y miden sus conocimientos en aéreas como economía, marketing o administración, entre otras.</a:t>
            </a:r>
          </a:p>
          <a:p>
            <a:pPr algn="just"/>
            <a:r>
              <a:rPr lang="es-CO" sz="2400" dirty="0" smtClean="0">
                <a:latin typeface="Gill Sans MT" pitchFamily="34" charset="0"/>
              </a:rPr>
              <a:t>Miden habilidad de las personas que aspiran a un cargo, por ejemplo prueba de mecanografía.</a:t>
            </a:r>
            <a:endParaRPr lang="es-CO" sz="2400" dirty="0">
              <a:latin typeface="Gill Sans MT" pitchFamily="34" charset="0"/>
            </a:endParaRPr>
          </a:p>
        </p:txBody>
      </p:sp>
      <p:sp>
        <p:nvSpPr>
          <p:cNvPr id="3" name="2 Título"/>
          <p:cNvSpPr>
            <a:spLocks noGrp="1"/>
          </p:cNvSpPr>
          <p:nvPr>
            <p:ph type="title"/>
          </p:nvPr>
        </p:nvSpPr>
        <p:spPr>
          <a:xfrm>
            <a:off x="467544" y="0"/>
            <a:ext cx="8229600" cy="1143000"/>
          </a:xfrm>
        </p:spPr>
        <p:txBody>
          <a:bodyPr/>
          <a:lstStyle/>
          <a:p>
            <a:r>
              <a:rPr lang="es-CO" dirty="0" smtClean="0">
                <a:solidFill>
                  <a:schemeClr val="accent1">
                    <a:lumMod val="50000"/>
                  </a:schemeClr>
                </a:solidFill>
              </a:rPr>
              <a:t>PRUEBAS DE DESEMPEÑO</a:t>
            </a:r>
            <a:endParaRPr lang="es-CO" dirty="0">
              <a:solidFill>
                <a:schemeClr val="accent1">
                  <a:lumMod val="50000"/>
                </a:schemeClr>
              </a:solidFill>
            </a:endParaRPr>
          </a:p>
        </p:txBody>
      </p:sp>
      <p:pic>
        <p:nvPicPr>
          <p:cNvPr id="3074" name="Picture 2" descr="http://danfoss.elkompany.ru/wp-content/uploads/2012/06/des-produits-toujours-plus-performants-P347411.jpg"/>
          <p:cNvPicPr>
            <a:picLocks noChangeAspect="1" noChangeArrowheads="1"/>
          </p:cNvPicPr>
          <p:nvPr/>
        </p:nvPicPr>
        <p:blipFill>
          <a:blip r:embed="rId3" cstate="print"/>
          <a:srcRect/>
          <a:stretch>
            <a:fillRect/>
          </a:stretch>
        </p:blipFill>
        <p:spPr bwMode="auto">
          <a:xfrm>
            <a:off x="2915816" y="3429000"/>
            <a:ext cx="5904656" cy="2857500"/>
          </a:xfrm>
          <a:prstGeom prst="rect">
            <a:avLst/>
          </a:prstGeom>
          <a:noFill/>
        </p:spPr>
      </p:pic>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Subtítulo"/>
          <p:cNvSpPr>
            <a:spLocks noGrp="1"/>
          </p:cNvSpPr>
          <p:nvPr>
            <p:ph type="subTitle" idx="1"/>
          </p:nvPr>
        </p:nvSpPr>
        <p:spPr>
          <a:xfrm>
            <a:off x="1371600" y="6021288"/>
            <a:ext cx="7772400" cy="651024"/>
          </a:xfrm>
        </p:spPr>
        <p:txBody>
          <a:bodyPr/>
          <a:lstStyle/>
          <a:p>
            <a:r>
              <a:rPr lang="es-CO" dirty="0" smtClean="0"/>
              <a:t>Dra. Laura M. Vanegas G.</a:t>
            </a:r>
            <a:endParaRPr lang="es-CO" dirty="0"/>
          </a:p>
        </p:txBody>
      </p:sp>
      <p:pic>
        <p:nvPicPr>
          <p:cNvPr id="39938" name="Picture 2" descr="http://talenttools.es/wp-content/uploads/2012/12/pruebas-de-selecci%C3%B3n1.jpg"/>
          <p:cNvPicPr>
            <a:picLocks noChangeAspect="1" noChangeArrowheads="1"/>
          </p:cNvPicPr>
          <p:nvPr/>
        </p:nvPicPr>
        <p:blipFill>
          <a:blip r:embed="rId2" cstate="print"/>
          <a:srcRect/>
          <a:stretch>
            <a:fillRect/>
          </a:stretch>
        </p:blipFill>
        <p:spPr bwMode="auto">
          <a:xfrm>
            <a:off x="0" y="0"/>
            <a:ext cx="9144000" cy="5229200"/>
          </a:xfrm>
          <a:prstGeom prst="rect">
            <a:avLst/>
          </a:prstGeom>
          <a:noFill/>
        </p:spPr>
      </p:pic>
      <p:sp>
        <p:nvSpPr>
          <p:cNvPr id="6" name="1 Título"/>
          <p:cNvSpPr txBox="1">
            <a:spLocks/>
          </p:cNvSpPr>
          <p:nvPr/>
        </p:nvSpPr>
        <p:spPr>
          <a:xfrm>
            <a:off x="899592" y="404664"/>
            <a:ext cx="7772400" cy="1829761"/>
          </a:xfrm>
          <a:prstGeom prst="rect">
            <a:avLst/>
          </a:prstGeom>
        </p:spPr>
        <p:txBody>
          <a:bodyPr vert="horz" anchor="b">
            <a:normAutofit fontScale="97500"/>
            <a:scene3d>
              <a:camera prst="orthographicFront"/>
              <a:lightRig rig="soft" dir="t"/>
            </a:scene3d>
            <a:sp3d prstMaterial="softEdge">
              <a:bevelT w="25400" h="25400"/>
            </a:sp3d>
          </a:bodyPr>
          <a:lstStyle/>
          <a:p>
            <a:pPr marL="0" marR="0" lvl="0" indent="0" algn="r" defTabSz="914400" rtl="0" eaLnBrk="1" fontAlgn="auto" latinLnBrk="0" hangingPunct="1">
              <a:lnSpc>
                <a:spcPct val="100000"/>
              </a:lnSpc>
              <a:spcBef>
                <a:spcPct val="0"/>
              </a:spcBef>
              <a:spcAft>
                <a:spcPts val="0"/>
              </a:spcAft>
              <a:buClrTx/>
              <a:buSzTx/>
              <a:buFontTx/>
              <a:buNone/>
              <a:tabLst/>
              <a:defRPr/>
            </a:pPr>
            <a:r>
              <a:rPr kumimoji="0" lang="es-CO" sz="4800" b="1" i="0" u="none" strike="noStrike" kern="1200" cap="none" spc="0" normalizeH="0" baseline="0" noProof="0" dirty="0" smtClean="0">
                <a:ln>
                  <a:noFill/>
                </a:ln>
                <a:solidFill>
                  <a:schemeClr val="tx2"/>
                </a:solidFill>
                <a:effectLst>
                  <a:outerShdw blurRad="31750" dist="25400" dir="5400000" algn="tl" rotWithShape="0">
                    <a:srgbClr val="000000">
                      <a:alpha val="25000"/>
                    </a:srgbClr>
                  </a:outerShdw>
                </a:effectLst>
                <a:uLnTx/>
                <a:uFillTx/>
                <a:latin typeface="+mj-lt"/>
                <a:ea typeface="+mj-ea"/>
                <a:cs typeface="+mj-cs"/>
              </a:rPr>
              <a:t>Algunos Ejercicios</a:t>
            </a:r>
          </a:p>
          <a:p>
            <a:pPr marL="0" marR="0" lvl="0" indent="0" algn="r" defTabSz="914400" rtl="0" eaLnBrk="1" fontAlgn="auto" latinLnBrk="0" hangingPunct="1">
              <a:lnSpc>
                <a:spcPct val="100000"/>
              </a:lnSpc>
              <a:spcBef>
                <a:spcPct val="0"/>
              </a:spcBef>
              <a:spcAft>
                <a:spcPts val="0"/>
              </a:spcAft>
              <a:buClrTx/>
              <a:buSzTx/>
              <a:buFontTx/>
              <a:buNone/>
              <a:tabLst/>
              <a:defRPr/>
            </a:pPr>
            <a:r>
              <a:rPr lang="es-CO" sz="4800" b="1" dirty="0" smtClean="0">
                <a:solidFill>
                  <a:schemeClr val="tx2"/>
                </a:solidFill>
                <a:effectLst>
                  <a:outerShdw blurRad="31750" dist="25400" dir="5400000" algn="tl" rotWithShape="0">
                    <a:srgbClr val="000000">
                      <a:alpha val="25000"/>
                    </a:srgbClr>
                  </a:outerShdw>
                </a:effectLst>
                <a:latin typeface="+mj-lt"/>
                <a:ea typeface="+mj-ea"/>
                <a:cs typeface="+mj-cs"/>
              </a:rPr>
              <a:t>Identifiquemos</a:t>
            </a:r>
            <a:endParaRPr kumimoji="0" lang="es-CO" sz="4800" b="1" i="0" u="none" strike="noStrike" kern="1200" cap="none" spc="0" normalizeH="0" baseline="0" noProof="0" dirty="0">
              <a:ln>
                <a:noFill/>
              </a:ln>
              <a:solidFill>
                <a:schemeClr val="tx2"/>
              </a:solidFill>
              <a:effectLst>
                <a:outerShdw blurRad="31750" dist="25400" dir="5400000" algn="tl" rotWithShape="0">
                  <a:srgbClr val="000000">
                    <a:alpha val="25000"/>
                  </a:srgbClr>
                </a:outerShdw>
              </a:effectLst>
              <a:uLnTx/>
              <a:uFillTx/>
              <a:latin typeface="+mj-lt"/>
              <a:ea typeface="+mj-ea"/>
              <a:cs typeface="+mj-cs"/>
            </a:endParaRP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contenido"/>
          <p:cNvSpPr>
            <a:spLocks noGrp="1"/>
          </p:cNvSpPr>
          <p:nvPr>
            <p:ph idx="1"/>
          </p:nvPr>
        </p:nvSpPr>
        <p:spPr>
          <a:xfrm>
            <a:off x="1115616" y="1340768"/>
            <a:ext cx="7128792" cy="4525963"/>
          </a:xfrm>
        </p:spPr>
        <p:txBody>
          <a:bodyPr/>
          <a:lstStyle/>
          <a:p>
            <a:pPr>
              <a:buNone/>
            </a:pPr>
            <a:r>
              <a:rPr lang="es-CO" dirty="0" smtClean="0">
                <a:latin typeface="Gill Sans MT" pitchFamily="34" charset="0"/>
              </a:rPr>
              <a:t>En los páramos el principal producto agrícola es: </a:t>
            </a:r>
          </a:p>
          <a:p>
            <a:pPr marL="624078" indent="-514350">
              <a:buFont typeface="+mj-lt"/>
              <a:buAutoNum type="alphaUcPeriod"/>
            </a:pPr>
            <a:r>
              <a:rPr lang="es-CO" dirty="0" smtClean="0">
                <a:latin typeface="Gill Sans MT" pitchFamily="34" charset="0"/>
              </a:rPr>
              <a:t>Plátano </a:t>
            </a:r>
          </a:p>
          <a:p>
            <a:pPr marL="624078" indent="-514350">
              <a:buFont typeface="+mj-lt"/>
              <a:buAutoNum type="alphaUcPeriod"/>
            </a:pPr>
            <a:r>
              <a:rPr lang="es-CO" dirty="0" smtClean="0">
                <a:latin typeface="Gill Sans MT" pitchFamily="34" charset="0"/>
              </a:rPr>
              <a:t>Naranja</a:t>
            </a:r>
          </a:p>
          <a:p>
            <a:pPr marL="624078" indent="-514350">
              <a:buFont typeface="+mj-lt"/>
              <a:buAutoNum type="alphaUcPeriod"/>
            </a:pPr>
            <a:r>
              <a:rPr lang="es-CO" dirty="0" smtClean="0">
                <a:latin typeface="Gill Sans MT" pitchFamily="34" charset="0"/>
              </a:rPr>
              <a:t>Papa </a:t>
            </a:r>
          </a:p>
          <a:p>
            <a:pPr marL="624078" indent="-514350">
              <a:buFont typeface="+mj-lt"/>
              <a:buAutoNum type="alphaUcPeriod"/>
            </a:pPr>
            <a:r>
              <a:rPr lang="es-CO" dirty="0" smtClean="0">
                <a:latin typeface="Gill Sans MT" pitchFamily="34" charset="0"/>
              </a:rPr>
              <a:t>fresa</a:t>
            </a:r>
          </a:p>
          <a:p>
            <a:pPr marL="624078" indent="-514350">
              <a:buFont typeface="+mj-lt"/>
              <a:buAutoNum type="alphaUcPeriod"/>
            </a:pPr>
            <a:r>
              <a:rPr lang="es-CO" dirty="0" smtClean="0">
                <a:latin typeface="Gill Sans MT" pitchFamily="34" charset="0"/>
              </a:rPr>
              <a:t>Yuca</a:t>
            </a:r>
          </a:p>
          <a:p>
            <a:pPr marL="624078" indent="-514350">
              <a:buNone/>
            </a:pPr>
            <a:endParaRPr lang="es-CO" dirty="0">
              <a:latin typeface="Gill Sans MT" pitchFamily="34" charset="0"/>
            </a:endParaRPr>
          </a:p>
        </p:txBody>
      </p:sp>
      <p:sp>
        <p:nvSpPr>
          <p:cNvPr id="3" name="2 Título"/>
          <p:cNvSpPr>
            <a:spLocks noGrp="1"/>
          </p:cNvSpPr>
          <p:nvPr>
            <p:ph type="title"/>
          </p:nvPr>
        </p:nvSpPr>
        <p:spPr/>
        <p:txBody>
          <a:bodyPr/>
          <a:lstStyle/>
          <a:p>
            <a:r>
              <a:rPr lang="es-CO" dirty="0" smtClean="0"/>
              <a:t>EJERCICIO</a:t>
            </a:r>
            <a:endParaRPr lang="es-CO" dirty="0"/>
          </a:p>
        </p:txBody>
      </p:sp>
      <p:sp>
        <p:nvSpPr>
          <p:cNvPr id="4" name="3 Rectángulo"/>
          <p:cNvSpPr/>
          <p:nvPr/>
        </p:nvSpPr>
        <p:spPr>
          <a:xfrm>
            <a:off x="5220072" y="5949280"/>
            <a:ext cx="3672408" cy="584775"/>
          </a:xfrm>
          <a:prstGeom prst="rect">
            <a:avLst/>
          </a:prstGeom>
        </p:spPr>
        <p:txBody>
          <a:bodyPr wrap="square">
            <a:spAutoFit/>
          </a:bodyPr>
          <a:lstStyle/>
          <a:p>
            <a:r>
              <a:rPr lang="es-CO" sz="3200" b="1"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De conocimiento</a:t>
            </a:r>
            <a:endParaRPr lang="es-CO" sz="3200" b="1"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xit" presetSubtype="4" fill="hold" grpId="0" nodeType="clickEffect">
                                  <p:stCondLst>
                                    <p:cond delay="0"/>
                                  </p:stCondLst>
                                  <p:childTnLst>
                                    <p:anim calcmode="lin" valueType="num">
                                      <p:cBhvr additive="base">
                                        <p:cTn id="6" dur="500"/>
                                        <p:tgtEl>
                                          <p:spTgt spid="4"/>
                                        </p:tgtEl>
                                        <p:attrNameLst>
                                          <p:attrName>ppt_x</p:attrName>
                                        </p:attrNameLst>
                                      </p:cBhvr>
                                      <p:tavLst>
                                        <p:tav tm="0">
                                          <p:val>
                                            <p:strVal val="ppt_x"/>
                                          </p:val>
                                        </p:tav>
                                        <p:tav tm="100000">
                                          <p:val>
                                            <p:strVal val="ppt_x"/>
                                          </p:val>
                                        </p:tav>
                                      </p:tavLst>
                                    </p:anim>
                                    <p:anim calcmode="lin" valueType="num">
                                      <p:cBhvr additive="base">
                                        <p:cTn id="7" dur="500"/>
                                        <p:tgtEl>
                                          <p:spTgt spid="4"/>
                                        </p:tgtEl>
                                        <p:attrNameLst>
                                          <p:attrName>ppt_y</p:attrName>
                                        </p:attrNameLst>
                                      </p:cBhvr>
                                      <p:tavLst>
                                        <p:tav tm="0">
                                          <p:val>
                                            <p:strVal val="ppt_y"/>
                                          </p:val>
                                        </p:tav>
                                        <p:tav tm="100000">
                                          <p:val>
                                            <p:strVal val="1+ppt_h/2"/>
                                          </p:val>
                                        </p:tav>
                                      </p:tavLst>
                                    </p:anim>
                                    <p:set>
                                      <p:cBhvr>
                                        <p:cTn id="8" dur="1" fill="hold">
                                          <p:stCondLst>
                                            <p:cond delay="4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contenido"/>
          <p:cNvSpPr>
            <a:spLocks noGrp="1"/>
          </p:cNvSpPr>
          <p:nvPr>
            <p:ph idx="1"/>
          </p:nvPr>
        </p:nvSpPr>
        <p:spPr>
          <a:xfrm>
            <a:off x="539552" y="908720"/>
            <a:ext cx="8229600" cy="4525963"/>
          </a:xfrm>
        </p:spPr>
        <p:txBody>
          <a:bodyPr>
            <a:normAutofit/>
          </a:bodyPr>
          <a:lstStyle/>
          <a:p>
            <a:pPr algn="just"/>
            <a:r>
              <a:rPr lang="es-CO" sz="2400" dirty="0" smtClean="0">
                <a:latin typeface="Gill Sans MT" pitchFamily="34" charset="0"/>
              </a:rPr>
              <a:t>Este cuestionario contiene una serie de frases. Lea cada una de ellas y decida, si aplicada a usted mismo, es verdadera o falsa:</a:t>
            </a:r>
          </a:p>
          <a:p>
            <a:pPr algn="just"/>
            <a:r>
              <a:rPr lang="es-CO" sz="2400" dirty="0" smtClean="0">
                <a:latin typeface="Gill Sans MT" pitchFamily="34" charset="0"/>
              </a:rPr>
              <a:t>Freses:</a:t>
            </a:r>
          </a:p>
          <a:p>
            <a:pPr marL="624078" indent="-514350" algn="just">
              <a:buFont typeface="+mj-lt"/>
              <a:buAutoNum type="arabicPeriod"/>
            </a:pPr>
            <a:r>
              <a:rPr lang="es-CO" sz="2400" dirty="0" smtClean="0">
                <a:latin typeface="Gill Sans MT" pitchFamily="34" charset="0"/>
              </a:rPr>
              <a:t>Me gusta la música.</a:t>
            </a:r>
          </a:p>
          <a:p>
            <a:pPr marL="624078" indent="-514350" algn="just">
              <a:buFont typeface="+mj-lt"/>
              <a:buAutoNum type="arabicPeriod"/>
            </a:pPr>
            <a:r>
              <a:rPr lang="es-CO" sz="2400" dirty="0" smtClean="0">
                <a:latin typeface="Gill Sans MT" pitchFamily="34" charset="0"/>
              </a:rPr>
              <a:t>Me levanto muy temprano.</a:t>
            </a:r>
          </a:p>
          <a:p>
            <a:pPr marL="624078" indent="-514350" algn="just">
              <a:buFont typeface="+mj-lt"/>
              <a:buAutoNum type="arabicPeriod"/>
            </a:pPr>
            <a:endParaRPr lang="es-CO" sz="2400" dirty="0" smtClean="0">
              <a:latin typeface="Gill Sans MT" pitchFamily="34" charset="0"/>
            </a:endParaRPr>
          </a:p>
          <a:p>
            <a:pPr marL="624078" indent="-514350" algn="just">
              <a:buNone/>
            </a:pPr>
            <a:r>
              <a:rPr lang="es-CO" sz="2400" dirty="0" smtClean="0">
                <a:latin typeface="Gill Sans MT" pitchFamily="34" charset="0"/>
              </a:rPr>
              <a:t>Selección en la hoja de respuesta correctamente marcada</a:t>
            </a:r>
          </a:p>
          <a:p>
            <a:pPr marL="624078" indent="-514350" algn="just">
              <a:buNone/>
            </a:pPr>
            <a:r>
              <a:rPr lang="es-CO" sz="2400" dirty="0" smtClean="0">
                <a:latin typeface="Gill Sans MT" pitchFamily="34" charset="0"/>
              </a:rPr>
              <a:t>1. </a:t>
            </a:r>
            <a:endParaRPr lang="es-CO" sz="2400" dirty="0">
              <a:latin typeface="Gill Sans MT" pitchFamily="34" charset="0"/>
            </a:endParaRPr>
          </a:p>
        </p:txBody>
      </p:sp>
      <p:sp>
        <p:nvSpPr>
          <p:cNvPr id="3" name="2 Título"/>
          <p:cNvSpPr>
            <a:spLocks noGrp="1"/>
          </p:cNvSpPr>
          <p:nvPr>
            <p:ph type="title"/>
          </p:nvPr>
        </p:nvSpPr>
        <p:spPr>
          <a:xfrm>
            <a:off x="395536" y="0"/>
            <a:ext cx="8229600" cy="1143000"/>
          </a:xfrm>
        </p:spPr>
        <p:txBody>
          <a:bodyPr/>
          <a:lstStyle/>
          <a:p>
            <a:pPr algn="r"/>
            <a:r>
              <a:rPr lang="es-CO" dirty="0" smtClean="0"/>
              <a:t>Ejercicio</a:t>
            </a:r>
            <a:endParaRPr lang="es-CO" dirty="0"/>
          </a:p>
        </p:txBody>
      </p:sp>
      <p:pic>
        <p:nvPicPr>
          <p:cNvPr id="32770" name="Picture 2" descr="http://www.problemasdematematica.com/blog/wp-content/uploads/2011/10/7a.jpg"/>
          <p:cNvPicPr>
            <a:picLocks noChangeAspect="1" noChangeArrowheads="1"/>
          </p:cNvPicPr>
          <p:nvPr/>
        </p:nvPicPr>
        <p:blipFill>
          <a:blip r:embed="rId2" cstate="print"/>
          <a:srcRect/>
          <a:stretch>
            <a:fillRect/>
          </a:stretch>
        </p:blipFill>
        <p:spPr bwMode="auto">
          <a:xfrm>
            <a:off x="683568" y="4149080"/>
            <a:ext cx="7128792" cy="2088232"/>
          </a:xfrm>
          <a:prstGeom prst="rect">
            <a:avLst/>
          </a:prstGeom>
          <a:noFill/>
        </p:spPr>
      </p:pic>
      <p:sp>
        <p:nvSpPr>
          <p:cNvPr id="5" name="4 Rectángulo"/>
          <p:cNvSpPr/>
          <p:nvPr/>
        </p:nvSpPr>
        <p:spPr>
          <a:xfrm>
            <a:off x="4572000" y="6273225"/>
            <a:ext cx="4320480" cy="584775"/>
          </a:xfrm>
          <a:prstGeom prst="rect">
            <a:avLst/>
          </a:prstGeom>
        </p:spPr>
        <p:txBody>
          <a:bodyPr wrap="square">
            <a:spAutoFit/>
          </a:bodyPr>
          <a:lstStyle/>
          <a:p>
            <a:r>
              <a:rPr lang="es-CO" sz="3200" b="1"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DE PERSONALIDAD</a:t>
            </a:r>
            <a:endParaRPr lang="es-CO" sz="3200" b="1"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ndParaRPr>
          </a:p>
        </p:txBody>
      </p:sp>
    </p:spTree>
  </p:cSld>
  <p:clrMapOvr>
    <a:masterClrMapping/>
  </p:clrMapOvr>
  <p:transition>
    <p:wipe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xit" presetSubtype="4" fill="hold" grpId="0" nodeType="clickEffect">
                                  <p:stCondLst>
                                    <p:cond delay="0"/>
                                  </p:stCondLst>
                                  <p:childTnLst>
                                    <p:anim calcmode="lin" valueType="num">
                                      <p:cBhvr additive="base">
                                        <p:cTn id="6" dur="500"/>
                                        <p:tgtEl>
                                          <p:spTgt spid="5"/>
                                        </p:tgtEl>
                                        <p:attrNameLst>
                                          <p:attrName>ppt_x</p:attrName>
                                        </p:attrNameLst>
                                      </p:cBhvr>
                                      <p:tavLst>
                                        <p:tav tm="0">
                                          <p:val>
                                            <p:strVal val="ppt_x"/>
                                          </p:val>
                                        </p:tav>
                                        <p:tav tm="100000">
                                          <p:val>
                                            <p:strVal val="ppt_x"/>
                                          </p:val>
                                        </p:tav>
                                      </p:tavLst>
                                    </p:anim>
                                    <p:anim calcmode="lin" valueType="num">
                                      <p:cBhvr additive="base">
                                        <p:cTn id="7" dur="500"/>
                                        <p:tgtEl>
                                          <p:spTgt spid="5"/>
                                        </p:tgtEl>
                                        <p:attrNameLst>
                                          <p:attrName>ppt_y</p:attrName>
                                        </p:attrNameLst>
                                      </p:cBhvr>
                                      <p:tavLst>
                                        <p:tav tm="0">
                                          <p:val>
                                            <p:strVal val="ppt_y"/>
                                          </p:val>
                                        </p:tav>
                                        <p:tav tm="100000">
                                          <p:val>
                                            <p:strVal val="1+ppt_h/2"/>
                                          </p:val>
                                        </p:tav>
                                      </p:tavLst>
                                    </p:anim>
                                    <p:set>
                                      <p:cBhvr>
                                        <p:cTn id="8" dur="1" fill="hold">
                                          <p:stCondLst>
                                            <p:cond delay="4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contenido"/>
          <p:cNvSpPr>
            <a:spLocks noGrp="1"/>
          </p:cNvSpPr>
          <p:nvPr>
            <p:ph idx="1"/>
          </p:nvPr>
        </p:nvSpPr>
        <p:spPr>
          <a:xfrm>
            <a:off x="539552" y="1556792"/>
            <a:ext cx="6465912" cy="2592288"/>
          </a:xfrm>
        </p:spPr>
        <p:txBody>
          <a:bodyPr/>
          <a:lstStyle/>
          <a:p>
            <a:r>
              <a:rPr lang="es-CO" dirty="0" smtClean="0"/>
              <a:t>Busque el sinónimo de TOTAL:</a:t>
            </a:r>
          </a:p>
          <a:p>
            <a:pPr marL="624078" indent="-514350">
              <a:buFont typeface="+mj-lt"/>
              <a:buAutoNum type="alphaUcPeriod"/>
            </a:pPr>
            <a:r>
              <a:rPr lang="es-CO" dirty="0" smtClean="0"/>
              <a:t>Suficiente</a:t>
            </a:r>
          </a:p>
          <a:p>
            <a:pPr marL="624078" indent="-514350">
              <a:buFont typeface="+mj-lt"/>
              <a:buAutoNum type="alphaUcPeriod"/>
            </a:pPr>
            <a:r>
              <a:rPr lang="es-CO" dirty="0" smtClean="0"/>
              <a:t>Masivo</a:t>
            </a:r>
          </a:p>
          <a:p>
            <a:pPr marL="624078" indent="-514350">
              <a:buFont typeface="+mj-lt"/>
              <a:buAutoNum type="alphaUcPeriod"/>
            </a:pPr>
            <a:r>
              <a:rPr lang="es-CO" dirty="0" smtClean="0"/>
              <a:t>Cúmulo</a:t>
            </a:r>
          </a:p>
          <a:p>
            <a:pPr marL="624078" indent="-514350">
              <a:buFont typeface="+mj-lt"/>
              <a:buAutoNum type="alphaUcPeriod"/>
            </a:pPr>
            <a:r>
              <a:rPr lang="es-CO" dirty="0" smtClean="0"/>
              <a:t>Integral  </a:t>
            </a:r>
            <a:endParaRPr lang="es-CO" dirty="0"/>
          </a:p>
        </p:txBody>
      </p:sp>
      <p:sp>
        <p:nvSpPr>
          <p:cNvPr id="3" name="2 Título"/>
          <p:cNvSpPr>
            <a:spLocks noGrp="1"/>
          </p:cNvSpPr>
          <p:nvPr>
            <p:ph type="title"/>
          </p:nvPr>
        </p:nvSpPr>
        <p:spPr/>
        <p:txBody>
          <a:bodyPr>
            <a:normAutofit/>
          </a:bodyPr>
          <a:lstStyle/>
          <a:p>
            <a:pPr algn="r"/>
            <a:r>
              <a:rPr lang="es-CO" sz="3600" dirty="0" smtClean="0"/>
              <a:t>EJERCICIO </a:t>
            </a:r>
            <a:endParaRPr lang="es-CO" sz="3600" dirty="0"/>
          </a:p>
        </p:txBody>
      </p:sp>
      <p:sp>
        <p:nvSpPr>
          <p:cNvPr id="4" name="3 Rectángulo"/>
          <p:cNvSpPr/>
          <p:nvPr/>
        </p:nvSpPr>
        <p:spPr>
          <a:xfrm>
            <a:off x="4427984" y="5949280"/>
            <a:ext cx="4320480" cy="584775"/>
          </a:xfrm>
          <a:prstGeom prst="rect">
            <a:avLst/>
          </a:prstGeom>
        </p:spPr>
        <p:txBody>
          <a:bodyPr wrap="square">
            <a:spAutoFit/>
          </a:bodyPr>
          <a:lstStyle/>
          <a:p>
            <a:r>
              <a:rPr lang="es-CO" sz="3200" b="1"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DE APTITUD VERBAL</a:t>
            </a:r>
            <a:endParaRPr lang="es-CO" sz="3200" b="1"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ndParaRPr>
          </a:p>
        </p:txBody>
      </p:sp>
    </p:spTree>
  </p:cSld>
  <p:clrMapOvr>
    <a:masterClrMapping/>
  </p:clrMapOvr>
  <p:transition>
    <p:wipe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xit" presetSubtype="4" fill="hold" grpId="0" nodeType="clickEffect">
                                  <p:stCondLst>
                                    <p:cond delay="0"/>
                                  </p:stCondLst>
                                  <p:childTnLst>
                                    <p:anim calcmode="lin" valueType="num">
                                      <p:cBhvr additive="base">
                                        <p:cTn id="6" dur="500"/>
                                        <p:tgtEl>
                                          <p:spTgt spid="4"/>
                                        </p:tgtEl>
                                        <p:attrNameLst>
                                          <p:attrName>ppt_x</p:attrName>
                                        </p:attrNameLst>
                                      </p:cBhvr>
                                      <p:tavLst>
                                        <p:tav tm="0">
                                          <p:val>
                                            <p:strVal val="ppt_x"/>
                                          </p:val>
                                        </p:tav>
                                        <p:tav tm="100000">
                                          <p:val>
                                            <p:strVal val="ppt_x"/>
                                          </p:val>
                                        </p:tav>
                                      </p:tavLst>
                                    </p:anim>
                                    <p:anim calcmode="lin" valueType="num">
                                      <p:cBhvr additive="base">
                                        <p:cTn id="7" dur="500"/>
                                        <p:tgtEl>
                                          <p:spTgt spid="4"/>
                                        </p:tgtEl>
                                        <p:attrNameLst>
                                          <p:attrName>ppt_y</p:attrName>
                                        </p:attrNameLst>
                                      </p:cBhvr>
                                      <p:tavLst>
                                        <p:tav tm="0">
                                          <p:val>
                                            <p:strVal val="ppt_y"/>
                                          </p:val>
                                        </p:tav>
                                        <p:tav tm="100000">
                                          <p:val>
                                            <p:strVal val="1+ppt_h/2"/>
                                          </p:val>
                                        </p:tav>
                                      </p:tavLst>
                                    </p:anim>
                                    <p:set>
                                      <p:cBhvr>
                                        <p:cTn id="8" dur="1" fill="hold">
                                          <p:stCondLst>
                                            <p:cond delay="4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Título"/>
          <p:cNvSpPr>
            <a:spLocks noGrp="1"/>
          </p:cNvSpPr>
          <p:nvPr>
            <p:ph type="title"/>
          </p:nvPr>
        </p:nvSpPr>
        <p:spPr/>
        <p:txBody>
          <a:bodyPr/>
          <a:lstStyle/>
          <a:p>
            <a:pPr algn="r"/>
            <a:r>
              <a:rPr lang="es-CO" dirty="0" smtClean="0"/>
              <a:t>EJERCICIO</a:t>
            </a:r>
            <a:endParaRPr lang="es-CO" dirty="0"/>
          </a:p>
        </p:txBody>
      </p:sp>
      <p:pic>
        <p:nvPicPr>
          <p:cNvPr id="34819" name="Picture 3"/>
          <p:cNvPicPr>
            <a:picLocks noChangeAspect="1" noChangeArrowheads="1"/>
          </p:cNvPicPr>
          <p:nvPr/>
        </p:nvPicPr>
        <p:blipFill>
          <a:blip r:embed="rId2" cstate="print"/>
          <a:srcRect l="19735" t="42720" r="45019" b="32281"/>
          <a:stretch>
            <a:fillRect/>
          </a:stretch>
        </p:blipFill>
        <p:spPr bwMode="auto">
          <a:xfrm>
            <a:off x="1115616" y="1844824"/>
            <a:ext cx="6984776" cy="3024336"/>
          </a:xfrm>
          <a:prstGeom prst="rect">
            <a:avLst/>
          </a:prstGeom>
          <a:noFill/>
          <a:ln w="9525">
            <a:noFill/>
            <a:miter lim="800000"/>
            <a:headEnd/>
            <a:tailEnd/>
          </a:ln>
        </p:spPr>
      </p:pic>
      <p:sp>
        <p:nvSpPr>
          <p:cNvPr id="6" name="5 Rectángulo"/>
          <p:cNvSpPr/>
          <p:nvPr/>
        </p:nvSpPr>
        <p:spPr>
          <a:xfrm>
            <a:off x="2195736" y="5805264"/>
            <a:ext cx="6696744" cy="584775"/>
          </a:xfrm>
          <a:prstGeom prst="rect">
            <a:avLst/>
          </a:prstGeom>
        </p:spPr>
        <p:txBody>
          <a:bodyPr wrap="square">
            <a:spAutoFit/>
          </a:bodyPr>
          <a:lstStyle/>
          <a:p>
            <a:r>
              <a:rPr lang="es-CO" sz="3200" b="1"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DE RAZONAMIENTO ABSTRACTO</a:t>
            </a:r>
            <a:endParaRPr lang="es-CO" sz="3200" b="1"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xit" presetSubtype="4" fill="hold" grpId="0" nodeType="clickEffect">
                                  <p:stCondLst>
                                    <p:cond delay="0"/>
                                  </p:stCondLst>
                                  <p:childTnLst>
                                    <p:anim calcmode="lin" valueType="num">
                                      <p:cBhvr additive="base">
                                        <p:cTn id="6" dur="500"/>
                                        <p:tgtEl>
                                          <p:spTgt spid="6"/>
                                        </p:tgtEl>
                                        <p:attrNameLst>
                                          <p:attrName>ppt_x</p:attrName>
                                        </p:attrNameLst>
                                      </p:cBhvr>
                                      <p:tavLst>
                                        <p:tav tm="0">
                                          <p:val>
                                            <p:strVal val="ppt_x"/>
                                          </p:val>
                                        </p:tav>
                                        <p:tav tm="100000">
                                          <p:val>
                                            <p:strVal val="ppt_x"/>
                                          </p:val>
                                        </p:tav>
                                      </p:tavLst>
                                    </p:anim>
                                    <p:anim calcmode="lin" valueType="num">
                                      <p:cBhvr additive="base">
                                        <p:cTn id="7" dur="500"/>
                                        <p:tgtEl>
                                          <p:spTgt spid="6"/>
                                        </p:tgtEl>
                                        <p:attrNameLst>
                                          <p:attrName>ppt_y</p:attrName>
                                        </p:attrNameLst>
                                      </p:cBhvr>
                                      <p:tavLst>
                                        <p:tav tm="0">
                                          <p:val>
                                            <p:strVal val="ppt_y"/>
                                          </p:val>
                                        </p:tav>
                                        <p:tav tm="100000">
                                          <p:val>
                                            <p:strVal val="1+ppt_h/2"/>
                                          </p:val>
                                        </p:tav>
                                      </p:tavLst>
                                    </p:anim>
                                    <p:set>
                                      <p:cBhvr>
                                        <p:cTn id="8" dur="1" fill="hold">
                                          <p:stCondLst>
                                            <p:cond delay="4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2 Título"/>
          <p:cNvSpPr>
            <a:spLocks noGrp="1"/>
          </p:cNvSpPr>
          <p:nvPr>
            <p:ph type="title"/>
          </p:nvPr>
        </p:nvSpPr>
        <p:spPr/>
        <p:txBody>
          <a:bodyPr/>
          <a:lstStyle/>
          <a:p>
            <a:pPr algn="r"/>
            <a:r>
              <a:rPr lang="es-CO" dirty="0" smtClean="0"/>
              <a:t>EJERCICIO</a:t>
            </a:r>
            <a:endParaRPr lang="es-CO" dirty="0"/>
          </a:p>
        </p:txBody>
      </p:sp>
      <p:pic>
        <p:nvPicPr>
          <p:cNvPr id="35842" name="Picture 2"/>
          <p:cNvPicPr>
            <a:picLocks noChangeAspect="1" noChangeArrowheads="1"/>
          </p:cNvPicPr>
          <p:nvPr/>
        </p:nvPicPr>
        <p:blipFill>
          <a:blip r:embed="rId2" cstate="print"/>
          <a:srcRect l="20959" t="33710" r="45598" b="45193"/>
          <a:stretch>
            <a:fillRect/>
          </a:stretch>
        </p:blipFill>
        <p:spPr bwMode="auto">
          <a:xfrm>
            <a:off x="755576" y="1772816"/>
            <a:ext cx="7714775" cy="2736304"/>
          </a:xfrm>
          <a:prstGeom prst="rect">
            <a:avLst/>
          </a:prstGeom>
          <a:noFill/>
          <a:ln w="9525">
            <a:noFill/>
            <a:miter lim="800000"/>
            <a:headEnd/>
            <a:tailEnd/>
          </a:ln>
        </p:spPr>
      </p:pic>
      <p:sp>
        <p:nvSpPr>
          <p:cNvPr id="6" name="5 Rectángulo"/>
          <p:cNvSpPr/>
          <p:nvPr/>
        </p:nvSpPr>
        <p:spPr>
          <a:xfrm>
            <a:off x="3347864" y="5877272"/>
            <a:ext cx="5400600" cy="584775"/>
          </a:xfrm>
          <a:prstGeom prst="rect">
            <a:avLst/>
          </a:prstGeom>
        </p:spPr>
        <p:txBody>
          <a:bodyPr wrap="square">
            <a:spAutoFit/>
          </a:bodyPr>
          <a:lstStyle/>
          <a:p>
            <a:r>
              <a:rPr lang="es-CO" sz="3200" b="1"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DE APTITUD MATEMATICA</a:t>
            </a:r>
            <a:endParaRPr lang="es-CO" sz="3200" b="1"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xit" presetSubtype="4" fill="hold" grpId="0" nodeType="clickEffect">
                                  <p:stCondLst>
                                    <p:cond delay="0"/>
                                  </p:stCondLst>
                                  <p:childTnLst>
                                    <p:anim calcmode="lin" valueType="num">
                                      <p:cBhvr additive="base">
                                        <p:cTn id="6" dur="500"/>
                                        <p:tgtEl>
                                          <p:spTgt spid="6"/>
                                        </p:tgtEl>
                                        <p:attrNameLst>
                                          <p:attrName>ppt_x</p:attrName>
                                        </p:attrNameLst>
                                      </p:cBhvr>
                                      <p:tavLst>
                                        <p:tav tm="0">
                                          <p:val>
                                            <p:strVal val="ppt_x"/>
                                          </p:val>
                                        </p:tav>
                                        <p:tav tm="100000">
                                          <p:val>
                                            <p:strVal val="ppt_x"/>
                                          </p:val>
                                        </p:tav>
                                      </p:tavLst>
                                    </p:anim>
                                    <p:anim calcmode="lin" valueType="num">
                                      <p:cBhvr additive="base">
                                        <p:cTn id="7" dur="500"/>
                                        <p:tgtEl>
                                          <p:spTgt spid="6"/>
                                        </p:tgtEl>
                                        <p:attrNameLst>
                                          <p:attrName>ppt_y</p:attrName>
                                        </p:attrNameLst>
                                      </p:cBhvr>
                                      <p:tavLst>
                                        <p:tav tm="0">
                                          <p:val>
                                            <p:strVal val="ppt_y"/>
                                          </p:val>
                                        </p:tav>
                                        <p:tav tm="100000">
                                          <p:val>
                                            <p:strVal val="1+ppt_h/2"/>
                                          </p:val>
                                        </p:tav>
                                      </p:tavLst>
                                    </p:anim>
                                    <p:set>
                                      <p:cBhvr>
                                        <p:cTn id="8" dur="1" fill="hold">
                                          <p:stCondLst>
                                            <p:cond delay="4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contenido"/>
          <p:cNvSpPr>
            <a:spLocks noGrp="1"/>
          </p:cNvSpPr>
          <p:nvPr>
            <p:ph idx="1"/>
          </p:nvPr>
        </p:nvSpPr>
        <p:spPr/>
        <p:txBody>
          <a:bodyPr>
            <a:normAutofit/>
          </a:bodyPr>
          <a:lstStyle/>
          <a:p>
            <a:r>
              <a:rPr lang="es-CO" sz="2400" dirty="0" smtClean="0">
                <a:latin typeface="Gill Sans MT" pitchFamily="34" charset="0"/>
              </a:rPr>
              <a:t>A partir de la siguiente situación responda de acuerdo a las opciones planteadas:</a:t>
            </a:r>
          </a:p>
          <a:p>
            <a:endParaRPr lang="es-CO" sz="2400" dirty="0" smtClean="0">
              <a:latin typeface="Gill Sans MT" pitchFamily="34" charset="0"/>
            </a:endParaRPr>
          </a:p>
          <a:p>
            <a:r>
              <a:rPr lang="es-CO" sz="2400" dirty="0" smtClean="0">
                <a:latin typeface="Gill Sans MT" pitchFamily="34" charset="0"/>
              </a:rPr>
              <a:t>Su Jefe inmediato le realiza una solicitud mediante correo electrónico, la cual para usted no es clara, por tanto:</a:t>
            </a:r>
          </a:p>
          <a:p>
            <a:pPr marL="624078" indent="-514350">
              <a:buFont typeface="+mj-lt"/>
              <a:buAutoNum type="romanUcPeriod"/>
            </a:pPr>
            <a:r>
              <a:rPr lang="es-CO" sz="2400" dirty="0" smtClean="0">
                <a:latin typeface="Gill Sans MT" pitchFamily="34" charset="0"/>
              </a:rPr>
              <a:t>Omite la solicitud argumentando falta de claridad</a:t>
            </a:r>
          </a:p>
          <a:p>
            <a:pPr marL="624078" indent="-514350">
              <a:buFont typeface="+mj-lt"/>
              <a:buAutoNum type="romanUcPeriod"/>
            </a:pPr>
            <a:r>
              <a:rPr lang="es-CO" sz="2400" dirty="0" smtClean="0">
                <a:latin typeface="Gill Sans MT" pitchFamily="34" charset="0"/>
              </a:rPr>
              <a:t>Acude a su Jefe inmediato para solicitar aclaración</a:t>
            </a:r>
          </a:p>
          <a:p>
            <a:pPr marL="624078" indent="-514350">
              <a:buFont typeface="+mj-lt"/>
              <a:buAutoNum type="romanUcPeriod"/>
            </a:pPr>
            <a:r>
              <a:rPr lang="es-CO" sz="2400" dirty="0" smtClean="0">
                <a:latin typeface="Gill Sans MT" pitchFamily="34" charset="0"/>
              </a:rPr>
              <a:t>Desarrolla la tarea incompleta, realizando cambios posteriores a la respectiva revisión. </a:t>
            </a:r>
          </a:p>
          <a:p>
            <a:pPr marL="624078" indent="-514350">
              <a:buFont typeface="+mj-lt"/>
              <a:buAutoNum type="romanUcPeriod"/>
            </a:pPr>
            <a:endParaRPr lang="es-CO" sz="2400" dirty="0">
              <a:latin typeface="Gill Sans MT" pitchFamily="34" charset="0"/>
            </a:endParaRPr>
          </a:p>
        </p:txBody>
      </p:sp>
      <p:sp>
        <p:nvSpPr>
          <p:cNvPr id="4" name="2 Título"/>
          <p:cNvSpPr>
            <a:spLocks noGrp="1"/>
          </p:cNvSpPr>
          <p:nvPr>
            <p:ph type="title"/>
          </p:nvPr>
        </p:nvSpPr>
        <p:spPr/>
        <p:txBody>
          <a:bodyPr/>
          <a:lstStyle/>
          <a:p>
            <a:pPr algn="r"/>
            <a:r>
              <a:rPr lang="es-CO" dirty="0" smtClean="0"/>
              <a:t>EJERCICIO</a:t>
            </a:r>
            <a:endParaRPr lang="es-CO" dirty="0"/>
          </a:p>
        </p:txBody>
      </p:sp>
      <p:sp>
        <p:nvSpPr>
          <p:cNvPr id="6" name="5 Rectángulo"/>
          <p:cNvSpPr/>
          <p:nvPr/>
        </p:nvSpPr>
        <p:spPr>
          <a:xfrm>
            <a:off x="1619672" y="5589240"/>
            <a:ext cx="7524328" cy="584775"/>
          </a:xfrm>
          <a:prstGeom prst="rect">
            <a:avLst/>
          </a:prstGeom>
        </p:spPr>
        <p:txBody>
          <a:bodyPr wrap="square">
            <a:spAutoFit/>
          </a:bodyPr>
          <a:lstStyle/>
          <a:p>
            <a:r>
              <a:rPr lang="es-CO" sz="3200" b="1"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FUNCIONALES O POR COMPETENCIAS</a:t>
            </a:r>
            <a:endParaRPr lang="es-CO" sz="3200" b="1"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xit" presetSubtype="4" fill="hold" grpId="0" nodeType="clickEffect">
                                  <p:stCondLst>
                                    <p:cond delay="0"/>
                                  </p:stCondLst>
                                  <p:childTnLst>
                                    <p:anim calcmode="lin" valueType="num">
                                      <p:cBhvr additive="base">
                                        <p:cTn id="6" dur="500"/>
                                        <p:tgtEl>
                                          <p:spTgt spid="6"/>
                                        </p:tgtEl>
                                        <p:attrNameLst>
                                          <p:attrName>ppt_x</p:attrName>
                                        </p:attrNameLst>
                                      </p:cBhvr>
                                      <p:tavLst>
                                        <p:tav tm="0">
                                          <p:val>
                                            <p:strVal val="ppt_x"/>
                                          </p:val>
                                        </p:tav>
                                        <p:tav tm="100000">
                                          <p:val>
                                            <p:strVal val="ppt_x"/>
                                          </p:val>
                                        </p:tav>
                                      </p:tavLst>
                                    </p:anim>
                                    <p:anim calcmode="lin" valueType="num">
                                      <p:cBhvr additive="base">
                                        <p:cTn id="7" dur="500"/>
                                        <p:tgtEl>
                                          <p:spTgt spid="6"/>
                                        </p:tgtEl>
                                        <p:attrNameLst>
                                          <p:attrName>ppt_y</p:attrName>
                                        </p:attrNameLst>
                                      </p:cBhvr>
                                      <p:tavLst>
                                        <p:tav tm="0">
                                          <p:val>
                                            <p:strVal val="ppt_y"/>
                                          </p:val>
                                        </p:tav>
                                        <p:tav tm="100000">
                                          <p:val>
                                            <p:strVal val="1+ppt_h/2"/>
                                          </p:val>
                                        </p:tav>
                                      </p:tavLst>
                                    </p:anim>
                                    <p:set>
                                      <p:cBhvr>
                                        <p:cTn id="8" dur="1" fill="hold">
                                          <p:stCondLst>
                                            <p:cond delay="4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8 Rectángulo"/>
          <p:cNvSpPr/>
          <p:nvPr/>
        </p:nvSpPr>
        <p:spPr>
          <a:xfrm>
            <a:off x="395536" y="404664"/>
            <a:ext cx="8522738" cy="2123658"/>
          </a:xfrm>
          <a:prstGeom prst="rect">
            <a:avLst/>
          </a:prstGeom>
          <a:noFill/>
        </p:spPr>
        <p:txBody>
          <a:bodyPr>
            <a:spAutoFit/>
          </a:bodyPr>
          <a:lstStyle/>
          <a:p>
            <a:pPr fontAlgn="auto">
              <a:spcBef>
                <a:spcPts val="0"/>
              </a:spcBef>
              <a:spcAft>
                <a:spcPts val="0"/>
              </a:spcAft>
              <a:defRPr/>
            </a:pPr>
            <a:r>
              <a:rPr lang="es-CO" sz="4400" b="1" dirty="0">
                <a:solidFill>
                  <a:schemeClr val="accent1">
                    <a:lumMod val="50000"/>
                  </a:schemeClr>
                </a:solidFill>
                <a:latin typeface="Gill Sans MT" pitchFamily="34" charset="0"/>
              </a:rPr>
              <a:t>RECOMENDACIONES PARA PRESENTAR PRUEBAS DE SELECCIÓN</a:t>
            </a:r>
            <a:endParaRPr lang="es-CO" sz="4400" b="1" spc="50" dirty="0">
              <a:ln w="13500">
                <a:solidFill>
                  <a:schemeClr val="accent1">
                    <a:shade val="2500"/>
                    <a:alpha val="6500"/>
                  </a:schemeClr>
                </a:solidFill>
                <a:prstDash val="solid"/>
              </a:ln>
              <a:solidFill>
                <a:schemeClr val="accent1">
                  <a:lumMod val="50000"/>
                </a:schemeClr>
              </a:solidFill>
              <a:effectLst>
                <a:innerShdw blurRad="50900" dist="38500" dir="13500000">
                  <a:srgbClr val="000000">
                    <a:alpha val="60000"/>
                  </a:srgbClr>
                </a:innerShdw>
              </a:effectLst>
              <a:latin typeface="Gill Sans MT" pitchFamily="34" charset="0"/>
              <a:cs typeface="+mn-cs"/>
            </a:endParaRPr>
          </a:p>
        </p:txBody>
      </p:sp>
      <p:sp>
        <p:nvSpPr>
          <p:cNvPr id="12" name="2 Subtítulo"/>
          <p:cNvSpPr>
            <a:spLocks noGrp="1"/>
          </p:cNvSpPr>
          <p:nvPr>
            <p:ph type="subTitle" idx="1"/>
          </p:nvPr>
        </p:nvSpPr>
        <p:spPr>
          <a:xfrm>
            <a:off x="323528" y="2420888"/>
            <a:ext cx="4953000" cy="649287"/>
          </a:xfrm>
        </p:spPr>
        <p:txBody>
          <a:bodyPr>
            <a:normAutofit/>
          </a:bodyPr>
          <a:lstStyle/>
          <a:p>
            <a:pPr eaLnBrk="1" fontAlgn="auto" hangingPunct="1">
              <a:spcAft>
                <a:spcPts val="0"/>
              </a:spcAft>
              <a:buClr>
                <a:schemeClr val="accent3"/>
              </a:buClr>
              <a:buFont typeface="Georgia"/>
              <a:buNone/>
              <a:defRPr/>
            </a:pPr>
            <a:r>
              <a:rPr lang="es-CO" sz="2800" b="1" dirty="0" smtClean="0">
                <a:solidFill>
                  <a:schemeClr val="accent6">
                    <a:lumMod val="20000"/>
                    <a:lumOff val="80000"/>
                  </a:schemeClr>
                </a:solidFill>
              </a:rPr>
              <a:t>Habilidades logísticas</a:t>
            </a:r>
            <a:endParaRPr lang="es-CO" sz="2800" b="1" dirty="0">
              <a:solidFill>
                <a:schemeClr val="accent6">
                  <a:lumMod val="20000"/>
                  <a:lumOff val="80000"/>
                </a:schemeClr>
              </a:solidFill>
            </a:endParaRPr>
          </a:p>
        </p:txBody>
      </p:sp>
      <p:pic>
        <p:nvPicPr>
          <p:cNvPr id="18436" name="Picture 2" descr="http://www.deho.mx/blog/wp-content/uploads/lineamientos.jpg"/>
          <p:cNvPicPr>
            <a:picLocks noChangeAspect="1" noChangeArrowheads="1"/>
          </p:cNvPicPr>
          <p:nvPr/>
        </p:nvPicPr>
        <p:blipFill>
          <a:blip r:embed="rId2" cstate="print"/>
          <a:srcRect/>
          <a:stretch>
            <a:fillRect/>
          </a:stretch>
        </p:blipFill>
        <p:spPr bwMode="auto">
          <a:xfrm>
            <a:off x="0" y="3140969"/>
            <a:ext cx="9144000" cy="3717032"/>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1 Marcador de contenido"/>
          <p:cNvSpPr>
            <a:spLocks noGrp="1"/>
          </p:cNvSpPr>
          <p:nvPr>
            <p:ph idx="1"/>
          </p:nvPr>
        </p:nvSpPr>
        <p:spPr>
          <a:xfrm>
            <a:off x="395536" y="3356992"/>
            <a:ext cx="8496300" cy="2767012"/>
          </a:xfrm>
        </p:spPr>
        <p:txBody>
          <a:bodyPr>
            <a:normAutofit lnSpcReduction="10000"/>
          </a:bodyPr>
          <a:lstStyle/>
          <a:p>
            <a:pPr algn="just" eaLnBrk="1" hangingPunct="1"/>
            <a:r>
              <a:rPr lang="es-CO" sz="2400" dirty="0" smtClean="0">
                <a:latin typeface="Gill Sans MT" pitchFamily="34" charset="0"/>
              </a:rPr>
              <a:t>Acudir a las pruebas relajado y descansado</a:t>
            </a:r>
          </a:p>
          <a:p>
            <a:pPr algn="just" eaLnBrk="1" hangingPunct="1"/>
            <a:r>
              <a:rPr lang="es-CO" sz="2400" dirty="0" smtClean="0">
                <a:latin typeface="Gill Sans MT" pitchFamily="34" charset="0"/>
              </a:rPr>
              <a:t>Llegar puntual a las pruebas</a:t>
            </a:r>
          </a:p>
          <a:p>
            <a:pPr algn="just" eaLnBrk="1" hangingPunct="1"/>
            <a:r>
              <a:rPr lang="es-CO" sz="2400" dirty="0" smtClean="0">
                <a:latin typeface="Gill Sans MT" pitchFamily="34" charset="0"/>
              </a:rPr>
              <a:t>Asegúrese de saber donde esta ubicado el lugar donde fue citado</a:t>
            </a:r>
          </a:p>
          <a:p>
            <a:pPr algn="just" eaLnBrk="1" hangingPunct="1"/>
            <a:r>
              <a:rPr lang="es-CO" sz="2400" dirty="0" smtClean="0">
                <a:latin typeface="Gill Sans MT" pitchFamily="34" charset="0"/>
              </a:rPr>
              <a:t>Tener en cuenta la presentación personal, recuerde que la aplicación de estas pruebas hacen parte del proceso de selección y por tanto debe cuidar su aspecto personal.</a:t>
            </a:r>
          </a:p>
        </p:txBody>
      </p:sp>
      <p:sp>
        <p:nvSpPr>
          <p:cNvPr id="3" name="2 Título"/>
          <p:cNvSpPr>
            <a:spLocks noGrp="1"/>
          </p:cNvSpPr>
          <p:nvPr>
            <p:ph type="title"/>
          </p:nvPr>
        </p:nvSpPr>
        <p:spPr>
          <a:xfrm>
            <a:off x="467544" y="332656"/>
            <a:ext cx="8229600" cy="1066800"/>
          </a:xfrm>
        </p:spPr>
        <p:txBody>
          <a:bodyPr>
            <a:noAutofit/>
          </a:bodyPr>
          <a:lstStyle/>
          <a:p>
            <a:pPr eaLnBrk="1" hangingPunct="1">
              <a:defRPr/>
            </a:pPr>
            <a:r>
              <a:rPr lang="es-CO" sz="3200" b="1" dirty="0" smtClean="0">
                <a:solidFill>
                  <a:schemeClr val="accent1">
                    <a:lumMod val="50000"/>
                  </a:schemeClr>
                </a:solidFill>
                <a:effectLst>
                  <a:outerShdw blurRad="38100" dist="38100" dir="2700000" algn="tl">
                    <a:srgbClr val="000000">
                      <a:alpha val="43137"/>
                    </a:srgbClr>
                  </a:outerShdw>
                </a:effectLst>
              </a:rPr>
              <a:t>RECOMENDACIONES PARA PRESENTAR PRUEBAS DE SELECCION</a:t>
            </a:r>
            <a:endParaRPr lang="es-CO" sz="3200" b="1" dirty="0">
              <a:solidFill>
                <a:schemeClr val="accent1">
                  <a:lumMod val="50000"/>
                </a:schemeClr>
              </a:solidFill>
              <a:effectLst>
                <a:outerShdw blurRad="38100" dist="38100" dir="2700000" algn="tl">
                  <a:srgbClr val="000000">
                    <a:alpha val="43137"/>
                  </a:srgbClr>
                </a:outerShdw>
              </a:effectLst>
            </a:endParaRPr>
          </a:p>
        </p:txBody>
      </p:sp>
      <p:pic>
        <p:nvPicPr>
          <p:cNvPr id="19460" name="Picture 2" descr="http://107.23.132.196/~temp1517/wp-content/uploads/et_temp/seleccion-de-persona2l-205546_960x368.jpg"/>
          <p:cNvPicPr>
            <a:picLocks noChangeAspect="1" noChangeArrowheads="1"/>
          </p:cNvPicPr>
          <p:nvPr/>
        </p:nvPicPr>
        <p:blipFill>
          <a:blip r:embed="rId2" cstate="print"/>
          <a:srcRect/>
          <a:stretch>
            <a:fillRect/>
          </a:stretch>
        </p:blipFill>
        <p:spPr bwMode="auto">
          <a:xfrm>
            <a:off x="0" y="1268760"/>
            <a:ext cx="9144000" cy="2020887"/>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1 Marcador de contenido"/>
          <p:cNvSpPr>
            <a:spLocks noGrp="1"/>
          </p:cNvSpPr>
          <p:nvPr>
            <p:ph idx="1"/>
          </p:nvPr>
        </p:nvSpPr>
        <p:spPr>
          <a:xfrm>
            <a:off x="3743325" y="1340768"/>
            <a:ext cx="5400675" cy="4324350"/>
          </a:xfrm>
        </p:spPr>
        <p:txBody>
          <a:bodyPr/>
          <a:lstStyle/>
          <a:p>
            <a:pPr eaLnBrk="1" hangingPunct="1"/>
            <a:r>
              <a:rPr lang="es-CO" sz="2400" dirty="0" smtClean="0">
                <a:latin typeface="Gill Sans MT" pitchFamily="34" charset="0"/>
              </a:rPr>
              <a:t>Asegúrese de llevar todo el material que necesite y le hayan solicitado.</a:t>
            </a:r>
          </a:p>
          <a:p>
            <a:pPr eaLnBrk="1" hangingPunct="1"/>
            <a:r>
              <a:rPr lang="es-CO" sz="2400" dirty="0" smtClean="0">
                <a:latin typeface="Gill Sans MT" pitchFamily="34" charset="0"/>
              </a:rPr>
              <a:t>Escuchar atentamente todas las instrucciones que le brinda la persona encargada de aplicar la prueba.</a:t>
            </a:r>
          </a:p>
          <a:p>
            <a:pPr eaLnBrk="1" hangingPunct="1"/>
            <a:r>
              <a:rPr lang="es-CO" sz="2400" dirty="0" smtClean="0">
                <a:latin typeface="Gill Sans MT" pitchFamily="34" charset="0"/>
              </a:rPr>
              <a:t>Leer atentamente las instrucciones que contiene cada una de las pruebas (si las tiene), sin omitir ninguna instrucción que se le dé. </a:t>
            </a:r>
          </a:p>
        </p:txBody>
      </p:sp>
      <p:sp>
        <p:nvSpPr>
          <p:cNvPr id="3" name="2 Título"/>
          <p:cNvSpPr>
            <a:spLocks noGrp="1"/>
          </p:cNvSpPr>
          <p:nvPr>
            <p:ph type="title"/>
          </p:nvPr>
        </p:nvSpPr>
        <p:spPr>
          <a:xfrm>
            <a:off x="467544" y="188640"/>
            <a:ext cx="8229600" cy="1066800"/>
          </a:xfrm>
        </p:spPr>
        <p:txBody>
          <a:bodyPr>
            <a:noAutofit/>
          </a:bodyPr>
          <a:lstStyle/>
          <a:p>
            <a:pPr eaLnBrk="1" hangingPunct="1">
              <a:defRPr/>
            </a:pPr>
            <a:r>
              <a:rPr lang="es-CO" sz="3200" b="1" dirty="0" smtClean="0">
                <a:solidFill>
                  <a:schemeClr val="accent1">
                    <a:lumMod val="50000"/>
                  </a:schemeClr>
                </a:solidFill>
                <a:effectLst>
                  <a:outerShdw blurRad="38100" dist="38100" dir="2700000" algn="tl">
                    <a:srgbClr val="000000">
                      <a:alpha val="43137"/>
                    </a:srgbClr>
                  </a:outerShdw>
                </a:effectLst>
              </a:rPr>
              <a:t>RECOMENDACIONES PARA PRESENTAR PRUEBAS DE SELECCION</a:t>
            </a:r>
            <a:endParaRPr lang="es-CO" sz="3200" b="1" dirty="0">
              <a:solidFill>
                <a:schemeClr val="accent1">
                  <a:lumMod val="50000"/>
                </a:schemeClr>
              </a:solidFill>
              <a:effectLst>
                <a:outerShdw blurRad="38100" dist="38100" dir="2700000" algn="tl">
                  <a:srgbClr val="000000">
                    <a:alpha val="43137"/>
                  </a:srgbClr>
                </a:outerShdw>
              </a:effectLst>
            </a:endParaRPr>
          </a:p>
        </p:txBody>
      </p:sp>
      <p:pic>
        <p:nvPicPr>
          <p:cNvPr id="20484" name="Picture 2" descr="https://encrypted-tbn1.gstatic.com/images?q=tbn:ANd9GcRJAYUml4C_tIvkLG8Gyk1N0X49CzGMuYioGObEYqtSMl2zWrfe"/>
          <p:cNvPicPr>
            <a:picLocks noChangeAspect="1" noChangeArrowheads="1"/>
          </p:cNvPicPr>
          <p:nvPr/>
        </p:nvPicPr>
        <p:blipFill>
          <a:blip r:embed="rId2" cstate="print"/>
          <a:srcRect/>
          <a:stretch>
            <a:fillRect/>
          </a:stretch>
        </p:blipFill>
        <p:spPr bwMode="auto">
          <a:xfrm>
            <a:off x="0" y="1340769"/>
            <a:ext cx="3707904" cy="5517232"/>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Título"/>
          <p:cNvSpPr>
            <a:spLocks noGrp="1"/>
          </p:cNvSpPr>
          <p:nvPr>
            <p:ph type="title"/>
          </p:nvPr>
        </p:nvSpPr>
        <p:spPr>
          <a:xfrm>
            <a:off x="395536" y="404664"/>
            <a:ext cx="8229600" cy="1066800"/>
          </a:xfrm>
        </p:spPr>
        <p:txBody>
          <a:bodyPr>
            <a:noAutofit/>
          </a:bodyPr>
          <a:lstStyle/>
          <a:p>
            <a:pPr eaLnBrk="1" hangingPunct="1">
              <a:defRPr/>
            </a:pPr>
            <a:r>
              <a:rPr lang="es-CO" sz="2400" b="1" dirty="0" smtClean="0">
                <a:solidFill>
                  <a:schemeClr val="accent1">
                    <a:lumMod val="50000"/>
                  </a:schemeClr>
                </a:solidFill>
                <a:effectLst>
                  <a:outerShdw blurRad="38100" dist="38100" dir="2700000" algn="tl">
                    <a:srgbClr val="000000">
                      <a:alpha val="43137"/>
                    </a:srgbClr>
                  </a:outerShdw>
                </a:effectLst>
              </a:rPr>
              <a:t>RECOMENDACIONES PARA PRESENTAR PRUEBAS DE SELECCION</a:t>
            </a:r>
            <a:endParaRPr lang="es-CO" sz="2400" b="1" dirty="0">
              <a:solidFill>
                <a:schemeClr val="accent1">
                  <a:lumMod val="50000"/>
                </a:schemeClr>
              </a:solidFill>
              <a:effectLst>
                <a:outerShdw blurRad="38100" dist="38100" dir="2700000" algn="tl">
                  <a:srgbClr val="000000">
                    <a:alpha val="43137"/>
                  </a:srgbClr>
                </a:outerShdw>
              </a:effectLst>
            </a:endParaRPr>
          </a:p>
        </p:txBody>
      </p:sp>
      <p:pic>
        <p:nvPicPr>
          <p:cNvPr id="21507" name="Picture 2" descr="http://www.entrevistadetrabajo.org/wp-content/uploads/2011/10/Controlar-los-nervios-en-una-entrevista-de-trabajo.jpg"/>
          <p:cNvPicPr>
            <a:picLocks noChangeAspect="1" noChangeArrowheads="1"/>
          </p:cNvPicPr>
          <p:nvPr/>
        </p:nvPicPr>
        <p:blipFill>
          <a:blip r:embed="rId2" cstate="print"/>
          <a:srcRect/>
          <a:stretch>
            <a:fillRect/>
          </a:stretch>
        </p:blipFill>
        <p:spPr bwMode="auto">
          <a:xfrm>
            <a:off x="5867400" y="1196975"/>
            <a:ext cx="3276600" cy="5661025"/>
          </a:xfrm>
          <a:prstGeom prst="rect">
            <a:avLst/>
          </a:prstGeom>
          <a:noFill/>
          <a:ln w="9525">
            <a:noFill/>
            <a:miter lim="800000"/>
            <a:headEnd/>
            <a:tailEnd/>
          </a:ln>
        </p:spPr>
      </p:pic>
      <p:sp>
        <p:nvSpPr>
          <p:cNvPr id="6" name="1 Marcador de contenido"/>
          <p:cNvSpPr txBox="1">
            <a:spLocks/>
          </p:cNvSpPr>
          <p:nvPr/>
        </p:nvSpPr>
        <p:spPr bwMode="auto">
          <a:xfrm>
            <a:off x="179388" y="1700213"/>
            <a:ext cx="5976937" cy="4608512"/>
          </a:xfrm>
          <a:prstGeom prst="rect">
            <a:avLst/>
          </a:prstGeom>
          <a:noFill/>
          <a:ln w="9525">
            <a:noFill/>
            <a:miter lim="800000"/>
            <a:headEnd/>
            <a:tailEnd/>
          </a:ln>
        </p:spPr>
        <p:txBody>
          <a:bodyPr>
            <a:normAutofit fontScale="92500"/>
          </a:bodyPr>
          <a:lstStyle/>
          <a:p>
            <a:pPr marL="365125" indent="-255588" algn="just">
              <a:spcBef>
                <a:spcPts val="300"/>
              </a:spcBef>
              <a:buClr>
                <a:srgbClr val="A04DA3"/>
              </a:buClr>
              <a:buFont typeface="Georgia" pitchFamily="18" charset="0"/>
              <a:buChar char="•"/>
              <a:defRPr/>
            </a:pPr>
            <a:r>
              <a:rPr lang="es-CO" sz="2400" dirty="0">
                <a:latin typeface="Gill Sans MT" pitchFamily="34" charset="0"/>
                <a:cs typeface="+mn-cs"/>
              </a:rPr>
              <a:t>Tener en cuenta que su nivel de nerviosismo puede afectar el desarrollo de la prueba, por lo que es importante estar tranquilo y confiar en sus habilidades y capacidades.</a:t>
            </a:r>
          </a:p>
          <a:p>
            <a:pPr marL="365125" indent="-255588" algn="just">
              <a:spcBef>
                <a:spcPts val="300"/>
              </a:spcBef>
              <a:buClr>
                <a:srgbClr val="A04DA3"/>
              </a:buClr>
              <a:buFont typeface="Georgia" pitchFamily="18" charset="0"/>
              <a:buNone/>
              <a:defRPr/>
            </a:pPr>
            <a:endParaRPr lang="es-CO" sz="2400" dirty="0">
              <a:latin typeface="Gill Sans MT" pitchFamily="34" charset="0"/>
              <a:cs typeface="+mn-cs"/>
            </a:endParaRPr>
          </a:p>
          <a:p>
            <a:pPr marL="365125" indent="-255588" algn="just">
              <a:spcBef>
                <a:spcPts val="300"/>
              </a:spcBef>
              <a:buClr>
                <a:srgbClr val="A04DA3"/>
              </a:buClr>
              <a:buFont typeface="Georgia" pitchFamily="18" charset="0"/>
              <a:buChar char="•"/>
              <a:defRPr/>
            </a:pPr>
            <a:r>
              <a:rPr lang="es-CO" sz="2400" dirty="0">
                <a:latin typeface="Gill Sans MT" pitchFamily="34" charset="0"/>
                <a:cs typeface="+mn-cs"/>
              </a:rPr>
              <a:t>Comportarse apropiadamente como si estuviera en una situación de trabajo, es decir como si ya perteneciera a la empresa (Actitud).</a:t>
            </a:r>
          </a:p>
          <a:p>
            <a:pPr marL="365125" indent="-255588" algn="just">
              <a:spcBef>
                <a:spcPts val="300"/>
              </a:spcBef>
              <a:buClr>
                <a:srgbClr val="A04DA3"/>
              </a:buClr>
              <a:buFont typeface="Georgia" pitchFamily="18" charset="0"/>
              <a:buNone/>
              <a:defRPr/>
            </a:pPr>
            <a:endParaRPr lang="es-CO" sz="2400" dirty="0">
              <a:latin typeface="Gill Sans MT" pitchFamily="34" charset="0"/>
              <a:cs typeface="+mn-cs"/>
            </a:endParaRPr>
          </a:p>
          <a:p>
            <a:pPr marL="365125" indent="-255588" algn="just">
              <a:spcBef>
                <a:spcPts val="300"/>
              </a:spcBef>
              <a:buClr>
                <a:srgbClr val="A04DA3"/>
              </a:buClr>
              <a:buFont typeface="Georgia" pitchFamily="18" charset="0"/>
              <a:buChar char="•"/>
              <a:defRPr/>
            </a:pPr>
            <a:r>
              <a:rPr lang="es-CO" sz="2400" dirty="0">
                <a:latin typeface="Gill Sans MT" pitchFamily="34" charset="0"/>
                <a:cs typeface="+mn-cs"/>
              </a:rPr>
              <a:t>Evite preocuparse por el desempeño de los </a:t>
            </a:r>
            <a:r>
              <a:rPr lang="es-CO" sz="2400" dirty="0" err="1">
                <a:latin typeface="Gill Sans MT" pitchFamily="34" charset="0"/>
                <a:cs typeface="+mn-cs"/>
              </a:rPr>
              <a:t>demas</a:t>
            </a:r>
            <a:r>
              <a:rPr lang="es-CO" sz="2400" dirty="0">
                <a:latin typeface="Gill Sans MT" pitchFamily="34" charset="0"/>
                <a:cs typeface="+mn-cs"/>
              </a:rPr>
              <a:t>, tenga en cuenta que acabar antes de los otros no implica ser el mejor.</a:t>
            </a:r>
          </a:p>
          <a:p>
            <a:pPr marL="365125" indent="-255588" algn="just">
              <a:spcBef>
                <a:spcPts val="300"/>
              </a:spcBef>
              <a:buClr>
                <a:srgbClr val="A04DA3"/>
              </a:buClr>
              <a:buFont typeface="Georgia" pitchFamily="18" charset="0"/>
              <a:buNone/>
              <a:defRPr/>
            </a:pPr>
            <a:endParaRPr lang="es-CO" sz="2400" dirty="0">
              <a:latin typeface="Gill Sans MT" pitchFamily="34" charset="0"/>
              <a:cs typeface="+mn-cs"/>
            </a:endParaRPr>
          </a:p>
          <a:p>
            <a:pPr marL="365125" indent="-255588" algn="just">
              <a:spcBef>
                <a:spcPts val="300"/>
              </a:spcBef>
              <a:buClr>
                <a:srgbClr val="A04DA3"/>
              </a:buClr>
              <a:buFont typeface="Georgia" pitchFamily="18" charset="0"/>
              <a:buChar char="•"/>
              <a:defRPr/>
            </a:pPr>
            <a:endParaRPr lang="es-CO" sz="2400" dirty="0">
              <a:latin typeface="Gill Sans MT" pitchFamily="34" charset="0"/>
              <a:cs typeface="+mn-cs"/>
            </a:endParaRPr>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Título"/>
          <p:cNvSpPr>
            <a:spLocks noGrp="1"/>
          </p:cNvSpPr>
          <p:nvPr>
            <p:ph type="title"/>
          </p:nvPr>
        </p:nvSpPr>
        <p:spPr>
          <a:xfrm>
            <a:off x="395288" y="549275"/>
            <a:ext cx="8229600" cy="1066800"/>
          </a:xfrm>
        </p:spPr>
        <p:txBody>
          <a:bodyPr>
            <a:noAutofit/>
          </a:bodyPr>
          <a:lstStyle/>
          <a:p>
            <a:pPr eaLnBrk="1" hangingPunct="1">
              <a:defRPr/>
            </a:pPr>
            <a:r>
              <a:rPr lang="es-CO" sz="2400" b="1" dirty="0" smtClean="0">
                <a:solidFill>
                  <a:schemeClr val="accent1">
                    <a:lumMod val="50000"/>
                  </a:schemeClr>
                </a:solidFill>
                <a:effectLst>
                  <a:outerShdw blurRad="38100" dist="38100" dir="2700000" algn="tl">
                    <a:srgbClr val="000000">
                      <a:alpha val="43137"/>
                    </a:srgbClr>
                  </a:outerShdw>
                </a:effectLst>
              </a:rPr>
              <a:t>RECOMENDACIONES PARA PRESENTAR PRUEBAS DE SELECCION</a:t>
            </a:r>
            <a:endParaRPr lang="es-CO" sz="2400" b="1" dirty="0">
              <a:solidFill>
                <a:schemeClr val="accent1">
                  <a:lumMod val="50000"/>
                </a:schemeClr>
              </a:solidFill>
              <a:effectLst>
                <a:outerShdw blurRad="38100" dist="38100" dir="2700000" algn="tl">
                  <a:srgbClr val="000000">
                    <a:alpha val="43137"/>
                  </a:srgbClr>
                </a:outerShdw>
              </a:effectLst>
            </a:endParaRPr>
          </a:p>
        </p:txBody>
      </p:sp>
      <p:pic>
        <p:nvPicPr>
          <p:cNvPr id="22531" name="Picture 2" descr="http://www.consejosgratis.es/wp-content/uploads/2012/10/maneras-de-impresionar-una-mujer.jpg"/>
          <p:cNvPicPr>
            <a:picLocks noChangeAspect="1" noChangeArrowheads="1"/>
          </p:cNvPicPr>
          <p:nvPr/>
        </p:nvPicPr>
        <p:blipFill>
          <a:blip r:embed="rId2" cstate="print"/>
          <a:srcRect/>
          <a:stretch>
            <a:fillRect/>
          </a:stretch>
        </p:blipFill>
        <p:spPr bwMode="auto">
          <a:xfrm>
            <a:off x="0" y="4652963"/>
            <a:ext cx="9144000" cy="2205037"/>
          </a:xfrm>
          <a:prstGeom prst="rect">
            <a:avLst/>
          </a:prstGeom>
          <a:noFill/>
          <a:ln w="9525">
            <a:noFill/>
            <a:miter lim="800000"/>
            <a:headEnd/>
            <a:tailEnd/>
          </a:ln>
        </p:spPr>
      </p:pic>
      <p:sp>
        <p:nvSpPr>
          <p:cNvPr id="6" name="1 Marcador de contenido"/>
          <p:cNvSpPr txBox="1">
            <a:spLocks/>
          </p:cNvSpPr>
          <p:nvPr/>
        </p:nvSpPr>
        <p:spPr bwMode="auto">
          <a:xfrm>
            <a:off x="0" y="1628775"/>
            <a:ext cx="8893175" cy="3384550"/>
          </a:xfrm>
          <a:prstGeom prst="rect">
            <a:avLst/>
          </a:prstGeom>
          <a:noFill/>
          <a:ln w="9525">
            <a:noFill/>
            <a:miter lim="800000"/>
            <a:headEnd/>
            <a:tailEnd/>
          </a:ln>
        </p:spPr>
        <p:txBody>
          <a:bodyPr>
            <a:normAutofit/>
          </a:bodyPr>
          <a:lstStyle/>
          <a:p>
            <a:pPr marL="365125" indent="-255588" algn="just">
              <a:spcBef>
                <a:spcPts val="300"/>
              </a:spcBef>
              <a:buClr>
                <a:srgbClr val="A04DA3"/>
              </a:buClr>
              <a:buFont typeface="Georgia" pitchFamily="18" charset="0"/>
              <a:buChar char="•"/>
              <a:defRPr/>
            </a:pPr>
            <a:r>
              <a:rPr lang="es-CO" sz="2400" dirty="0">
                <a:latin typeface="Gill Sans MT" pitchFamily="34" charset="0"/>
                <a:cs typeface="+mn-cs"/>
              </a:rPr>
              <a:t>En las pruebas de personalidad, lo mejor es no intentar manipular para dar una determinada imagen, todos los cuestionarios cuentan con distintas escalas internas que evalúan el grado de sinceridad del candidato/a en sus respuestas y la coherencia entre las mismas.</a:t>
            </a:r>
          </a:p>
          <a:p>
            <a:pPr marL="365125" indent="-255588" algn="just">
              <a:spcBef>
                <a:spcPts val="300"/>
              </a:spcBef>
              <a:buClr>
                <a:srgbClr val="A04DA3"/>
              </a:buClr>
              <a:buFont typeface="Georgia" pitchFamily="18" charset="0"/>
              <a:buNone/>
              <a:defRPr/>
            </a:pPr>
            <a:endParaRPr lang="es-CO" sz="2400" dirty="0">
              <a:latin typeface="Gill Sans MT" pitchFamily="34" charset="0"/>
              <a:cs typeface="+mn-cs"/>
            </a:endParaRPr>
          </a:p>
          <a:p>
            <a:pPr marL="365125" indent="-255588" algn="just">
              <a:spcBef>
                <a:spcPts val="300"/>
              </a:spcBef>
              <a:buClr>
                <a:srgbClr val="A04DA3"/>
              </a:buClr>
              <a:buFont typeface="Georgia" pitchFamily="18" charset="0"/>
              <a:buChar char="•"/>
              <a:defRPr/>
            </a:pPr>
            <a:r>
              <a:rPr lang="es-CO" sz="2400" dirty="0">
                <a:latin typeface="Gill Sans MT" pitchFamily="34" charset="0"/>
                <a:cs typeface="+mn-cs"/>
              </a:rPr>
              <a:t>Los factores fundamentales de su personalidad se contrastan en la fase de entrevista. Sea espontaneo y sincero, no piense demasiado lo que va a contestar.</a:t>
            </a:r>
          </a:p>
          <a:p>
            <a:pPr marL="365125" indent="-255588" algn="just">
              <a:spcBef>
                <a:spcPts val="300"/>
              </a:spcBef>
              <a:buClr>
                <a:srgbClr val="A04DA3"/>
              </a:buClr>
              <a:buFont typeface="Georgia" pitchFamily="18" charset="0"/>
              <a:buChar char="•"/>
              <a:defRPr/>
            </a:pPr>
            <a:endParaRPr lang="es-CO" sz="2400" dirty="0">
              <a:latin typeface="Gill Sans MT" pitchFamily="34" charset="0"/>
              <a:cs typeface="+mn-cs"/>
            </a:endParaRPr>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http://elancoradefelicidad.files.wordpress.com/2011/05/conclusion_imagen.jpg"/>
          <p:cNvPicPr>
            <a:picLocks noChangeAspect="1" noChangeArrowheads="1"/>
          </p:cNvPicPr>
          <p:nvPr/>
        </p:nvPicPr>
        <p:blipFill>
          <a:blip r:embed="rId2" cstate="print"/>
          <a:srcRect/>
          <a:stretch>
            <a:fillRect/>
          </a:stretch>
        </p:blipFill>
        <p:spPr bwMode="auto">
          <a:xfrm>
            <a:off x="0" y="0"/>
            <a:ext cx="9144000" cy="2695576"/>
          </a:xfrm>
          <a:prstGeom prst="rect">
            <a:avLst/>
          </a:prstGeom>
          <a:noFill/>
        </p:spPr>
      </p:pic>
      <p:sp>
        <p:nvSpPr>
          <p:cNvPr id="7" name="1 Marcador de contenido"/>
          <p:cNvSpPr>
            <a:spLocks noGrp="1"/>
          </p:cNvSpPr>
          <p:nvPr>
            <p:ph idx="1"/>
          </p:nvPr>
        </p:nvSpPr>
        <p:spPr>
          <a:xfrm>
            <a:off x="539552" y="2708920"/>
            <a:ext cx="8229600" cy="3329211"/>
          </a:xfrm>
        </p:spPr>
        <p:txBody>
          <a:bodyPr>
            <a:normAutofit/>
          </a:bodyPr>
          <a:lstStyle/>
          <a:p>
            <a:pPr algn="just"/>
            <a:r>
              <a:rPr lang="es-CO" sz="2400" dirty="0" smtClean="0">
                <a:latin typeface="Gill Sans MT" pitchFamily="34" charset="0"/>
              </a:rPr>
              <a:t>El uso de las pruebas en la selección de personal da como resultado algunos beneficios tales como:</a:t>
            </a:r>
          </a:p>
          <a:p>
            <a:pPr algn="just"/>
            <a:r>
              <a:rPr lang="es-CO" sz="2400" dirty="0" smtClean="0">
                <a:latin typeface="Gill Sans MT" pitchFamily="34" charset="0"/>
              </a:rPr>
              <a:t>Seleccionar los mejores candidatos para el puesto en cuestión.</a:t>
            </a:r>
          </a:p>
          <a:p>
            <a:pPr algn="just"/>
            <a:r>
              <a:rPr lang="es-CO" sz="2400" dirty="0" smtClean="0">
                <a:latin typeface="Gill Sans MT" pitchFamily="34" charset="0"/>
              </a:rPr>
              <a:t>Ahorro de costos, así como tiempo en capacitar a la persona seleccionada.</a:t>
            </a:r>
          </a:p>
          <a:p>
            <a:pPr algn="just"/>
            <a:r>
              <a:rPr lang="es-CO" sz="2400" dirty="0" smtClean="0">
                <a:latin typeface="Gill Sans MT" pitchFamily="34" charset="0"/>
              </a:rPr>
              <a:t>Mejor desempeño y buen funcionamiento de la organización con personal calificado.</a:t>
            </a:r>
            <a:endParaRPr lang="es-CO" sz="2400" dirty="0">
              <a:latin typeface="Gill Sans MT" pitchFamily="34" charset="0"/>
            </a:endParaRPr>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8" name="Picture 4" descr="http://nudoanudodotcom1.files.wordpress.com/2013/12/gracias.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oncurrencia">
  <a:themeElements>
    <a:clrScheme name="Concurrencia">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fontScheme name="Concurrencia">
      <a:maj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ajorFont>
      <a:min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inorFont>
    </a:fontScheme>
    <a:fmtScheme name="Concurrencia">
      <a:fillStyleLst>
        <a:solidFill>
          <a:schemeClr val="phClr"/>
        </a:solidFill>
        <a:gradFill rotWithShape="1">
          <a:gsLst>
            <a:gs pos="0">
              <a:schemeClr val="phClr">
                <a:tint val="62000"/>
                <a:satMod val="180000"/>
              </a:schemeClr>
            </a:gs>
            <a:gs pos="65000">
              <a:schemeClr val="phClr">
                <a:tint val="32000"/>
                <a:satMod val="250000"/>
              </a:schemeClr>
            </a:gs>
            <a:gs pos="100000">
              <a:schemeClr val="phClr">
                <a:tint val="23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55000" cap="flat" cmpd="thickThin" algn="ctr">
          <a:solidFill>
            <a:schemeClr val="phClr"/>
          </a:solidFill>
          <a:prstDash val="solid"/>
        </a:ln>
        <a:ln w="63500" cap="flat" cmpd="thickThin" algn="ctr">
          <a:solidFill>
            <a:schemeClr val="phClr"/>
          </a:solidFill>
          <a:prstDash val="solid"/>
        </a:ln>
      </a:lnStyleLst>
      <a:effectStyleLst>
        <a:effectStyle>
          <a:effectLst>
            <a:outerShdw blurRad="50800" dist="38100" dir="5400000" rotWithShape="0">
              <a:srgbClr val="000000">
                <a:alpha val="35000"/>
              </a:srgbClr>
            </a:outerShdw>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chemeClr val="phClr">
                <a:satMod val="300000"/>
              </a:schemeClr>
            </a:contourClr>
          </a:sp3d>
        </a:effectStyle>
      </a:effectStyleLst>
      <a:bgFillStyleLst>
        <a:solidFill>
          <a:schemeClr val="phClr"/>
        </a:solidFill>
        <a:gradFill rotWithShape="1">
          <a:gsLst>
            <a:gs pos="0">
              <a:schemeClr val="phClr">
                <a:tint val="55000"/>
                <a:satMod val="300000"/>
              </a:schemeClr>
            </a:gs>
            <a:gs pos="40000">
              <a:schemeClr val="phClr">
                <a:tint val="65000"/>
                <a:satMod val="300000"/>
              </a:schemeClr>
            </a:gs>
            <a:gs pos="100000">
              <a:schemeClr val="phClr">
                <a:shade val="65000"/>
                <a:satMod val="300000"/>
              </a:schemeClr>
            </a:gs>
          </a:gsLst>
          <a:path path="circle">
            <a:fillToRect l="65000" b="98000"/>
          </a:path>
        </a:gradFill>
        <a:blipFill>
          <a:blip xmlns:r="http://schemas.openxmlformats.org/officeDocument/2006/relationships" r:embed="rId1">
            <a:duotone>
              <a:schemeClr val="phClr">
                <a:shade val="60000"/>
                <a:satMod val="110000"/>
              </a:schemeClr>
              <a:schemeClr val="phClr">
                <a:tint val="95000"/>
              </a:schemeClr>
            </a:duotone>
          </a:blip>
          <a:tile tx="0" ty="0" sx="50000" sy="50000" flip="none" algn="tl"/>
        </a:blipFill>
      </a:bgFillStyleLst>
    </a:fmtScheme>
  </a:themeElements>
  <a:objectDefaults/>
  <a:extraClrSchemeLst/>
</a:theme>
</file>

<file path=ppt/theme/theme2.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Concourse</Template>
  <TotalTime>357</TotalTime>
  <Words>1319</Words>
  <Application>Microsoft Office PowerPoint</Application>
  <PresentationFormat>Presentación en pantalla (4:3)</PresentationFormat>
  <Paragraphs>135</Paragraphs>
  <Slides>28</Slides>
  <Notes>2</Notes>
  <HiddenSlides>0</HiddenSlides>
  <MMClips>0</MMClips>
  <ScaleCrop>false</ScaleCrop>
  <HeadingPairs>
    <vt:vector size="4" baseType="variant">
      <vt:variant>
        <vt:lpstr>Tema</vt:lpstr>
      </vt:variant>
      <vt:variant>
        <vt:i4>1</vt:i4>
      </vt:variant>
      <vt:variant>
        <vt:lpstr>Títulos de diapositiva</vt:lpstr>
      </vt:variant>
      <vt:variant>
        <vt:i4>28</vt:i4>
      </vt:variant>
    </vt:vector>
  </HeadingPairs>
  <TitlesOfParts>
    <vt:vector size="29" baseType="lpstr">
      <vt:lpstr>Concurrencia</vt:lpstr>
      <vt:lpstr>Diapositiva 1</vt:lpstr>
      <vt:lpstr>CONCEPTO</vt:lpstr>
      <vt:lpstr>OBJETIVO</vt:lpstr>
      <vt:lpstr>COMO SE UTILIZAN LAS PRUEBAS EN EL TRABAJO?</vt:lpstr>
      <vt:lpstr>TIPOS DE PRUEBAS</vt:lpstr>
      <vt:lpstr>PRUEBAS PSICOMÉTRICAS</vt:lpstr>
      <vt:lpstr>LOS TEST SE CLASIFICAN EN:</vt:lpstr>
      <vt:lpstr>PRUEBAS PSICOTÉCNICAS</vt:lpstr>
      <vt:lpstr>DINAMICAS DE GRUPO</vt:lpstr>
      <vt:lpstr>GRAFOLOGÍA</vt:lpstr>
      <vt:lpstr>PRUEBA DE POLÍGRAFO</vt:lpstr>
      <vt:lpstr>PRUEBA DE HABILIDADES COGNITIVAS</vt:lpstr>
      <vt:lpstr>PRUEBAS DE HABILIDADES MOTORAS Y FISICAS</vt:lpstr>
      <vt:lpstr>PRUEBAS DE DESEMPEÑO</vt:lpstr>
      <vt:lpstr>Diapositiva 15</vt:lpstr>
      <vt:lpstr>EJERCICIO</vt:lpstr>
      <vt:lpstr>Ejercicio</vt:lpstr>
      <vt:lpstr>EJERCICIO </vt:lpstr>
      <vt:lpstr>EJERCICIO</vt:lpstr>
      <vt:lpstr>EJERCICIO</vt:lpstr>
      <vt:lpstr>EJERCICIO</vt:lpstr>
      <vt:lpstr>Diapositiva 22</vt:lpstr>
      <vt:lpstr>RECOMENDACIONES PARA PRESENTAR PRUEBAS DE SELECCION</vt:lpstr>
      <vt:lpstr>RECOMENDACIONES PARA PRESENTAR PRUEBAS DE SELECCION</vt:lpstr>
      <vt:lpstr>RECOMENDACIONES PARA PRESENTAR PRUEBAS DE SELECCION</vt:lpstr>
      <vt:lpstr>RECOMENDACIONES PARA PRESENTAR PRUEBAS DE SELECCION</vt:lpstr>
      <vt:lpstr>Diapositiva 27</vt:lpstr>
      <vt:lpstr>Diapositiva 28</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Pruebas de Selección: Objetivos y tipos de Pruebas</dc:title>
  <dc:creator>Laura</dc:creator>
  <cp:lastModifiedBy>laura marcela vanegas garcia</cp:lastModifiedBy>
  <cp:revision>36</cp:revision>
  <dcterms:created xsi:type="dcterms:W3CDTF">2014-11-12T22:19:56Z</dcterms:created>
  <dcterms:modified xsi:type="dcterms:W3CDTF">2014-11-26T15:46:59Z</dcterms:modified>
</cp:coreProperties>
</file>