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4"/>
  </p:notesMasterIdLst>
  <p:sldIdLst>
    <p:sldId id="262" r:id="rId2"/>
    <p:sldId id="257" r:id="rId3"/>
    <p:sldId id="258" r:id="rId4"/>
    <p:sldId id="270" r:id="rId5"/>
    <p:sldId id="268" r:id="rId6"/>
    <p:sldId id="272" r:id="rId7"/>
    <p:sldId id="266" r:id="rId8"/>
    <p:sldId id="263" r:id="rId9"/>
    <p:sldId id="271" r:id="rId10"/>
    <p:sldId id="267" r:id="rId11"/>
    <p:sldId id="269" r:id="rId12"/>
    <p:sldId id="261" r:id="rId13"/>
  </p:sldIdLst>
  <p:sldSz cx="12188825" cy="6858000"/>
  <p:notesSz cx="6858000" cy="9144000"/>
  <p:defaultTex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39">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D672C"/>
    <a:srgbClr val="0F732F"/>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74" autoAdjust="0"/>
    <p:restoredTop sz="94660"/>
  </p:normalViewPr>
  <p:slideViewPr>
    <p:cSldViewPr snapToGrid="0" snapToObjects="1">
      <p:cViewPr varScale="1">
        <p:scale>
          <a:sx n="104" d="100"/>
          <a:sy n="104" d="100"/>
        </p:scale>
        <p:origin x="114" y="486"/>
      </p:cViewPr>
      <p:guideLst>
        <p:guide orient="horz" pos="2160"/>
        <p:guide pos="3839"/>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Hoja_de_c_lculo_de_Microsoft_Excel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400" b="1" i="0" u="none" strike="noStrike" kern="1200" spc="0" baseline="0">
                <a:solidFill>
                  <a:schemeClr val="bg1"/>
                </a:solidFill>
                <a:latin typeface="+mn-lt"/>
                <a:ea typeface="+mn-ea"/>
                <a:cs typeface="+mn-cs"/>
              </a:defRPr>
            </a:pPr>
            <a:r>
              <a:rPr lang="es-CO" b="1" dirty="0">
                <a:solidFill>
                  <a:schemeClr val="bg1"/>
                </a:solidFill>
              </a:rPr>
              <a:t>ENCUESTA</a:t>
            </a:r>
            <a:r>
              <a:rPr lang="es-CO" b="1" baseline="0" dirty="0">
                <a:solidFill>
                  <a:schemeClr val="bg1"/>
                </a:solidFill>
              </a:rPr>
              <a:t> DE SATISFACCION CLIENTE INTERNO </a:t>
            </a:r>
            <a:r>
              <a:rPr lang="es-CO" b="1" baseline="0" dirty="0" smtClean="0">
                <a:solidFill>
                  <a:schemeClr val="bg1"/>
                </a:solidFill>
              </a:rPr>
              <a:t>2017 </a:t>
            </a:r>
            <a:r>
              <a:rPr lang="es-CO" b="1" baseline="0" dirty="0">
                <a:solidFill>
                  <a:schemeClr val="bg1"/>
                </a:solidFill>
              </a:rPr>
              <a:t>- UNIVERSIDAD DEL QUINDIO </a:t>
            </a:r>
            <a:endParaRPr lang="es-CO" b="1" dirty="0">
              <a:solidFill>
                <a:schemeClr val="bg1"/>
              </a:solidFill>
            </a:endParaRPr>
          </a:p>
        </c:rich>
      </c:tx>
      <c:layout/>
      <c:overlay val="0"/>
      <c:spPr>
        <a:solidFill>
          <a:schemeClr val="accent6">
            <a:lumMod val="75000"/>
          </a:schemeClr>
        </a:solidFill>
        <a:ln>
          <a:noFill/>
        </a:ln>
        <a:effectLst/>
      </c:spPr>
      <c:txPr>
        <a:bodyPr rot="0" spcFirstLastPara="1" vertOverflow="ellipsis" vert="horz" wrap="square" anchor="ctr" anchorCtr="1"/>
        <a:lstStyle/>
        <a:p>
          <a:pPr>
            <a:defRPr sz="1400" b="1" i="0" u="none" strike="noStrike" kern="1200" spc="0" baseline="0">
              <a:solidFill>
                <a:schemeClr val="bg1"/>
              </a:solidFill>
              <a:latin typeface="+mn-lt"/>
              <a:ea typeface="+mn-ea"/>
              <a:cs typeface="+mn-cs"/>
            </a:defRPr>
          </a:pPr>
          <a:endParaRPr lang="es-CO"/>
        </a:p>
      </c:txPr>
    </c:title>
    <c:autoTitleDeleted val="0"/>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clustered"/>
        <c:varyColors val="0"/>
        <c:ser>
          <c:idx val="0"/>
          <c:order val="0"/>
          <c:spPr>
            <a:solidFill>
              <a:schemeClr val="accent1"/>
            </a:solidFill>
            <a:ln>
              <a:noFill/>
            </a:ln>
            <a:effectLst/>
            <a:sp3d/>
          </c:spPr>
          <c:invertIfNegative val="0"/>
          <c:dPt>
            <c:idx val="0"/>
            <c:invertIfNegative val="0"/>
            <c:bubble3D val="0"/>
            <c:spPr>
              <a:solidFill>
                <a:srgbClr val="FF0000"/>
              </a:solidFill>
              <a:ln>
                <a:noFill/>
              </a:ln>
              <a:effectLst/>
              <a:sp3d/>
            </c:spPr>
          </c:dPt>
          <c:dPt>
            <c:idx val="1"/>
            <c:invertIfNegative val="0"/>
            <c:bubble3D val="0"/>
            <c:spPr>
              <a:solidFill>
                <a:schemeClr val="accent6">
                  <a:lumMod val="75000"/>
                </a:schemeClr>
              </a:solidFill>
              <a:ln>
                <a:noFill/>
              </a:ln>
              <a:effectLst/>
              <a:sp3d/>
            </c:spPr>
          </c:dPt>
          <c:dPt>
            <c:idx val="2"/>
            <c:invertIfNegative val="0"/>
            <c:bubble3D val="0"/>
            <c:spPr>
              <a:solidFill>
                <a:schemeClr val="accent6">
                  <a:lumMod val="50000"/>
                </a:schemeClr>
              </a:solidFill>
              <a:ln>
                <a:noFill/>
              </a:ln>
              <a:effectLst/>
              <a:sp3d/>
            </c:spPr>
          </c:dPt>
          <c:cat>
            <c:strRef>
              <c:f>'CONSOLIDADO '!$B$31:$B$35</c:f>
              <c:strCache>
                <c:ptCount val="5"/>
                <c:pt idx="0">
                  <c:v>Insatisfecho (A3)</c:v>
                </c:pt>
                <c:pt idx="1">
                  <c:v>Satisfecho (A1)</c:v>
                </c:pt>
                <c:pt idx="2">
                  <c:v>Muy Satisfecho (A2)</c:v>
                </c:pt>
                <c:pt idx="3">
                  <c:v>Sin respuesta</c:v>
                </c:pt>
                <c:pt idx="4">
                  <c:v>No mostrada</c:v>
                </c:pt>
              </c:strCache>
            </c:strRef>
          </c:cat>
          <c:val>
            <c:numRef>
              <c:f>'CONSOLIDADO '!$C$31:$C$35</c:f>
              <c:numCache>
                <c:formatCode>0.00%</c:formatCode>
                <c:ptCount val="5"/>
                <c:pt idx="0">
                  <c:v>8.6199999999999999E-2</c:v>
                </c:pt>
                <c:pt idx="1">
                  <c:v>0.60729999999999995</c:v>
                </c:pt>
                <c:pt idx="2">
                  <c:v>0.30709999999999998</c:v>
                </c:pt>
                <c:pt idx="3">
                  <c:v>0</c:v>
                </c:pt>
                <c:pt idx="4">
                  <c:v>0</c:v>
                </c:pt>
              </c:numCache>
            </c:numRef>
          </c:val>
        </c:ser>
        <c:dLbls>
          <c:showLegendKey val="0"/>
          <c:showVal val="0"/>
          <c:showCatName val="0"/>
          <c:showSerName val="0"/>
          <c:showPercent val="0"/>
          <c:showBubbleSize val="0"/>
        </c:dLbls>
        <c:gapWidth val="150"/>
        <c:shape val="box"/>
        <c:axId val="-1085292576"/>
        <c:axId val="-1085294208"/>
        <c:axId val="0"/>
      </c:bar3DChart>
      <c:catAx>
        <c:axId val="-1085292576"/>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1" i="0" u="none" strike="noStrike" kern="1200" baseline="0">
                <a:solidFill>
                  <a:schemeClr val="tx1">
                    <a:lumMod val="65000"/>
                    <a:lumOff val="35000"/>
                  </a:schemeClr>
                </a:solidFill>
                <a:latin typeface="+mn-lt"/>
                <a:ea typeface="+mn-ea"/>
                <a:cs typeface="+mn-cs"/>
              </a:defRPr>
            </a:pPr>
            <a:endParaRPr lang="es-CO"/>
          </a:p>
        </c:txPr>
        <c:crossAx val="-1085294208"/>
        <c:crosses val="autoZero"/>
        <c:auto val="1"/>
        <c:lblAlgn val="ctr"/>
        <c:lblOffset val="100"/>
        <c:noMultiLvlLbl val="0"/>
      </c:catAx>
      <c:valAx>
        <c:axId val="-1085294208"/>
        <c:scaling>
          <c:orientation val="minMax"/>
        </c:scaling>
        <c:delete val="0"/>
        <c:axPos val="l"/>
        <c:majorGridlines>
          <c:spPr>
            <a:ln w="9525" cap="flat" cmpd="sng" algn="ctr">
              <a:solidFill>
                <a:schemeClr val="tx1">
                  <a:lumMod val="15000"/>
                  <a:lumOff val="85000"/>
                </a:schemeClr>
              </a:solidFill>
              <a:round/>
            </a:ln>
            <a:effectLst/>
          </c:spPr>
        </c:majorGridlines>
        <c:numFmt formatCode="0.00%" sourceLinked="1"/>
        <c:majorTickMark val="none"/>
        <c:minorTickMark val="none"/>
        <c:tickLblPos val="nextTo"/>
        <c:spPr>
          <a:noFill/>
          <a:ln>
            <a:noFill/>
          </a:ln>
          <a:effectLst/>
        </c:spPr>
        <c:txPr>
          <a:bodyPr rot="-6000000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endParaRPr lang="es-CO"/>
          </a:p>
        </c:txPr>
        <c:crossAx val="-1085292576"/>
        <c:crosses val="autoZero"/>
        <c:crossBetween val="between"/>
      </c:valAx>
      <c:spPr>
        <a:noFill/>
        <a:ln>
          <a:noFill/>
        </a:ln>
        <a:effectLst/>
      </c:spPr>
    </c:plotArea>
    <c:plotVisOnly val="1"/>
    <c:dispBlanksAs val="gap"/>
    <c:showDLblsOverMax val="0"/>
  </c:chart>
  <c:spPr>
    <a:solidFill>
      <a:schemeClr val="accent1">
        <a:lumMod val="60000"/>
        <a:lumOff val="40000"/>
      </a:schemeClr>
    </a:solidFill>
    <a:ln w="9525" cap="flat" cmpd="sng" algn="ctr">
      <a:solidFill>
        <a:schemeClr val="tx1">
          <a:lumMod val="15000"/>
          <a:lumOff val="85000"/>
        </a:schemeClr>
      </a:solidFill>
      <a:round/>
    </a:ln>
    <a:effectLst/>
  </c:spPr>
  <c:txPr>
    <a:bodyPr/>
    <a:lstStyle/>
    <a:p>
      <a:pPr>
        <a:defRPr/>
      </a:pPr>
      <a:endParaRPr lang="es-CO"/>
    </a:p>
  </c:txPr>
  <c:externalData r:id="rId4">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8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O" dirty="0"/>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1EB3150-062B-483C-B8E5-95EC31068DB6}" type="datetimeFigureOut">
              <a:rPr lang="es-CO" smtClean="0"/>
              <a:t>01/06/2018</a:t>
            </a:fld>
            <a:endParaRPr lang="es-CO" dirty="0"/>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O" dirty="0"/>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O" dirty="0"/>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B9FD744-059D-438B-BB68-09E4F0DD51FD}" type="slidenum">
              <a:rPr lang="es-CO" smtClean="0"/>
              <a:t>‹Nº›</a:t>
            </a:fld>
            <a:endParaRPr lang="es-CO" dirty="0"/>
          </a:p>
        </p:txBody>
      </p:sp>
    </p:spTree>
    <p:extLst>
      <p:ext uri="{BB962C8B-B14F-4D97-AF65-F5344CB8AC3E}">
        <p14:creationId xmlns:p14="http://schemas.microsoft.com/office/powerpoint/2010/main" val="26492331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914162" y="2130426"/>
            <a:ext cx="10360501" cy="1470025"/>
          </a:xfrm>
        </p:spPr>
        <p:txBody>
          <a:bodyPr/>
          <a:lstStyle/>
          <a:p>
            <a:r>
              <a:rPr lang="es-ES_tradnl" smtClean="0"/>
              <a:t>Clic para editar título</a:t>
            </a:r>
            <a:endParaRPr lang="es-ES"/>
          </a:p>
        </p:txBody>
      </p:sp>
      <p:sp>
        <p:nvSpPr>
          <p:cNvPr id="3" name="Subtítulo 2"/>
          <p:cNvSpPr>
            <a:spLocks noGrp="1"/>
          </p:cNvSpPr>
          <p:nvPr>
            <p:ph type="subTitle" idx="1"/>
          </p:nvPr>
        </p:nvSpPr>
        <p:spPr>
          <a:xfrm>
            <a:off x="1828324" y="3886200"/>
            <a:ext cx="8532178"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_tradnl" smtClean="0"/>
              <a:t>Haga clic para modificar el estilo de subtítulo del patrón</a:t>
            </a:r>
            <a:endParaRPr lang="es-ES"/>
          </a:p>
        </p:txBody>
      </p:sp>
      <p:sp>
        <p:nvSpPr>
          <p:cNvPr id="4" name="Marcador de fecha 3"/>
          <p:cNvSpPr>
            <a:spLocks noGrp="1"/>
          </p:cNvSpPr>
          <p:nvPr>
            <p:ph type="dt" sz="half" idx="10"/>
          </p:nvPr>
        </p:nvSpPr>
        <p:spPr/>
        <p:txBody>
          <a:bodyPr/>
          <a:lstStyle/>
          <a:p>
            <a:fld id="{2886B753-FE81-1C49-BB56-2933D0E6D2DB}" type="datetimeFigureOut">
              <a:rPr lang="es-ES" smtClean="0"/>
              <a:t>01/06/2018</a:t>
            </a:fld>
            <a:endParaRPr lang="es-ES" dirty="0"/>
          </a:p>
        </p:txBody>
      </p:sp>
      <p:sp>
        <p:nvSpPr>
          <p:cNvPr id="5" name="Marcador de pie de página 4"/>
          <p:cNvSpPr>
            <a:spLocks noGrp="1"/>
          </p:cNvSpPr>
          <p:nvPr>
            <p:ph type="ftr" sz="quarter" idx="11"/>
          </p:nvPr>
        </p:nvSpPr>
        <p:spPr/>
        <p:txBody>
          <a:bodyPr/>
          <a:lstStyle/>
          <a:p>
            <a:endParaRPr lang="es-ES" dirty="0"/>
          </a:p>
        </p:txBody>
      </p:sp>
      <p:sp>
        <p:nvSpPr>
          <p:cNvPr id="6" name="Marcador de número de diapositiva 5"/>
          <p:cNvSpPr>
            <a:spLocks noGrp="1"/>
          </p:cNvSpPr>
          <p:nvPr>
            <p:ph type="sldNum" sz="quarter" idx="12"/>
          </p:nvPr>
        </p:nvSpPr>
        <p:spPr/>
        <p:txBody>
          <a:bodyPr/>
          <a:lstStyle/>
          <a:p>
            <a:fld id="{ABC43AD7-FF55-CA41-AFDE-3E020E66E583}" type="slidenum">
              <a:rPr lang="es-ES" smtClean="0"/>
              <a:t>‹Nº›</a:t>
            </a:fld>
            <a:endParaRPr lang="es-ES" dirty="0"/>
          </a:p>
        </p:txBody>
      </p:sp>
    </p:spTree>
    <p:extLst>
      <p:ext uri="{BB962C8B-B14F-4D97-AF65-F5344CB8AC3E}">
        <p14:creationId xmlns:p14="http://schemas.microsoft.com/office/powerpoint/2010/main" val="37773198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smtClean="0"/>
              <a:t>Clic para editar título</a:t>
            </a:r>
            <a:endParaRPr lang="es-ES"/>
          </a:p>
        </p:txBody>
      </p:sp>
      <p:sp>
        <p:nvSpPr>
          <p:cNvPr id="3" name="Marcador de contenido 2"/>
          <p:cNvSpPr>
            <a:spLocks noGrp="1"/>
          </p:cNvSpPr>
          <p:nvPr>
            <p:ph idx="1"/>
          </p:nvPr>
        </p:nvSpPr>
        <p:spPr/>
        <p:txBody>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fecha 3"/>
          <p:cNvSpPr>
            <a:spLocks noGrp="1"/>
          </p:cNvSpPr>
          <p:nvPr>
            <p:ph type="dt" sz="half" idx="10"/>
          </p:nvPr>
        </p:nvSpPr>
        <p:spPr/>
        <p:txBody>
          <a:bodyPr/>
          <a:lstStyle/>
          <a:p>
            <a:fld id="{2886B753-FE81-1C49-BB56-2933D0E6D2DB}" type="datetimeFigureOut">
              <a:rPr lang="es-ES" smtClean="0"/>
              <a:t>01/06/2018</a:t>
            </a:fld>
            <a:endParaRPr lang="es-ES" dirty="0"/>
          </a:p>
        </p:txBody>
      </p:sp>
      <p:sp>
        <p:nvSpPr>
          <p:cNvPr id="5" name="Marcador de pie de página 4"/>
          <p:cNvSpPr>
            <a:spLocks noGrp="1"/>
          </p:cNvSpPr>
          <p:nvPr>
            <p:ph type="ftr" sz="quarter" idx="11"/>
          </p:nvPr>
        </p:nvSpPr>
        <p:spPr/>
        <p:txBody>
          <a:bodyPr/>
          <a:lstStyle/>
          <a:p>
            <a:endParaRPr lang="es-ES" dirty="0"/>
          </a:p>
        </p:txBody>
      </p:sp>
      <p:sp>
        <p:nvSpPr>
          <p:cNvPr id="6" name="Marcador de número de diapositiva 5"/>
          <p:cNvSpPr>
            <a:spLocks noGrp="1"/>
          </p:cNvSpPr>
          <p:nvPr>
            <p:ph type="sldNum" sz="quarter" idx="12"/>
          </p:nvPr>
        </p:nvSpPr>
        <p:spPr/>
        <p:txBody>
          <a:bodyPr/>
          <a:lstStyle/>
          <a:p>
            <a:fld id="{ABC43AD7-FF55-CA41-AFDE-3E020E66E583}" type="slidenum">
              <a:rPr lang="es-ES" smtClean="0"/>
              <a:t>‹Nº›</a:t>
            </a:fld>
            <a:endParaRPr lang="es-ES" dirty="0"/>
          </a:p>
        </p:txBody>
      </p:sp>
    </p:spTree>
    <p:extLst>
      <p:ext uri="{BB962C8B-B14F-4D97-AF65-F5344CB8AC3E}">
        <p14:creationId xmlns:p14="http://schemas.microsoft.com/office/powerpoint/2010/main" val="26499794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962833" y="4406901"/>
            <a:ext cx="10360501" cy="1362075"/>
          </a:xfrm>
        </p:spPr>
        <p:txBody>
          <a:bodyPr anchor="t"/>
          <a:lstStyle>
            <a:lvl1pPr algn="l">
              <a:defRPr sz="4000" b="1" cap="all"/>
            </a:lvl1pPr>
          </a:lstStyle>
          <a:p>
            <a:r>
              <a:rPr lang="es-ES_tradnl" smtClean="0"/>
              <a:t>Clic para editar título</a:t>
            </a:r>
            <a:endParaRPr lang="es-ES"/>
          </a:p>
        </p:txBody>
      </p:sp>
      <p:sp>
        <p:nvSpPr>
          <p:cNvPr id="3" name="Marcador de texto 2"/>
          <p:cNvSpPr>
            <a:spLocks noGrp="1"/>
          </p:cNvSpPr>
          <p:nvPr>
            <p:ph type="body" idx="1"/>
          </p:nvPr>
        </p:nvSpPr>
        <p:spPr>
          <a:xfrm>
            <a:off x="962833" y="2906713"/>
            <a:ext cx="10360501"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_tradnl" smtClean="0"/>
              <a:t>Haga clic para modificar el estilo de texto del patrón</a:t>
            </a:r>
          </a:p>
        </p:txBody>
      </p:sp>
      <p:sp>
        <p:nvSpPr>
          <p:cNvPr id="4" name="Marcador de fecha 3"/>
          <p:cNvSpPr>
            <a:spLocks noGrp="1"/>
          </p:cNvSpPr>
          <p:nvPr>
            <p:ph type="dt" sz="half" idx="10"/>
          </p:nvPr>
        </p:nvSpPr>
        <p:spPr/>
        <p:txBody>
          <a:bodyPr/>
          <a:lstStyle/>
          <a:p>
            <a:fld id="{2886B753-FE81-1C49-BB56-2933D0E6D2DB}" type="datetimeFigureOut">
              <a:rPr lang="es-ES" smtClean="0"/>
              <a:t>01/06/2018</a:t>
            </a:fld>
            <a:endParaRPr lang="es-ES" dirty="0"/>
          </a:p>
        </p:txBody>
      </p:sp>
      <p:sp>
        <p:nvSpPr>
          <p:cNvPr id="5" name="Marcador de pie de página 4"/>
          <p:cNvSpPr>
            <a:spLocks noGrp="1"/>
          </p:cNvSpPr>
          <p:nvPr>
            <p:ph type="ftr" sz="quarter" idx="11"/>
          </p:nvPr>
        </p:nvSpPr>
        <p:spPr/>
        <p:txBody>
          <a:bodyPr/>
          <a:lstStyle/>
          <a:p>
            <a:endParaRPr lang="es-ES" dirty="0"/>
          </a:p>
        </p:txBody>
      </p:sp>
      <p:sp>
        <p:nvSpPr>
          <p:cNvPr id="6" name="Marcador de número de diapositiva 5"/>
          <p:cNvSpPr>
            <a:spLocks noGrp="1"/>
          </p:cNvSpPr>
          <p:nvPr>
            <p:ph type="sldNum" sz="quarter" idx="12"/>
          </p:nvPr>
        </p:nvSpPr>
        <p:spPr/>
        <p:txBody>
          <a:bodyPr/>
          <a:lstStyle/>
          <a:p>
            <a:fld id="{ABC43AD7-FF55-CA41-AFDE-3E020E66E583}" type="slidenum">
              <a:rPr lang="es-ES" smtClean="0"/>
              <a:t>‹Nº›</a:t>
            </a:fld>
            <a:endParaRPr lang="es-ES" dirty="0"/>
          </a:p>
        </p:txBody>
      </p:sp>
    </p:spTree>
    <p:extLst>
      <p:ext uri="{BB962C8B-B14F-4D97-AF65-F5344CB8AC3E}">
        <p14:creationId xmlns:p14="http://schemas.microsoft.com/office/powerpoint/2010/main" val="25189181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smtClean="0"/>
              <a:t>Clic para editar título</a:t>
            </a:r>
            <a:endParaRPr lang="es-ES"/>
          </a:p>
        </p:txBody>
      </p:sp>
      <p:sp>
        <p:nvSpPr>
          <p:cNvPr id="3" name="Marcador de contenido 2"/>
          <p:cNvSpPr>
            <a:spLocks noGrp="1"/>
          </p:cNvSpPr>
          <p:nvPr>
            <p:ph sz="half" idx="1"/>
          </p:nvPr>
        </p:nvSpPr>
        <p:spPr>
          <a:xfrm>
            <a:off x="812589" y="1600201"/>
            <a:ext cx="720960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contenido 3"/>
          <p:cNvSpPr>
            <a:spLocks noGrp="1"/>
          </p:cNvSpPr>
          <p:nvPr>
            <p:ph sz="half" idx="2"/>
          </p:nvPr>
        </p:nvSpPr>
        <p:spPr>
          <a:xfrm>
            <a:off x="8225341" y="1600201"/>
            <a:ext cx="720960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5" name="Marcador de fecha 4"/>
          <p:cNvSpPr>
            <a:spLocks noGrp="1"/>
          </p:cNvSpPr>
          <p:nvPr>
            <p:ph type="dt" sz="half" idx="10"/>
          </p:nvPr>
        </p:nvSpPr>
        <p:spPr/>
        <p:txBody>
          <a:bodyPr/>
          <a:lstStyle/>
          <a:p>
            <a:fld id="{2886B753-FE81-1C49-BB56-2933D0E6D2DB}" type="datetimeFigureOut">
              <a:rPr lang="es-ES" smtClean="0"/>
              <a:t>01/06/2018</a:t>
            </a:fld>
            <a:endParaRPr lang="es-ES" dirty="0"/>
          </a:p>
        </p:txBody>
      </p:sp>
      <p:sp>
        <p:nvSpPr>
          <p:cNvPr id="6" name="Marcador de pie de página 5"/>
          <p:cNvSpPr>
            <a:spLocks noGrp="1"/>
          </p:cNvSpPr>
          <p:nvPr>
            <p:ph type="ftr" sz="quarter" idx="11"/>
          </p:nvPr>
        </p:nvSpPr>
        <p:spPr/>
        <p:txBody>
          <a:bodyPr/>
          <a:lstStyle/>
          <a:p>
            <a:endParaRPr lang="es-ES" dirty="0"/>
          </a:p>
        </p:txBody>
      </p:sp>
      <p:sp>
        <p:nvSpPr>
          <p:cNvPr id="7" name="Marcador de número de diapositiva 6"/>
          <p:cNvSpPr>
            <a:spLocks noGrp="1"/>
          </p:cNvSpPr>
          <p:nvPr>
            <p:ph type="sldNum" sz="quarter" idx="12"/>
          </p:nvPr>
        </p:nvSpPr>
        <p:spPr/>
        <p:txBody>
          <a:bodyPr/>
          <a:lstStyle/>
          <a:p>
            <a:fld id="{ABC43AD7-FF55-CA41-AFDE-3E020E66E583}" type="slidenum">
              <a:rPr lang="es-ES" smtClean="0"/>
              <a:t>‹Nº›</a:t>
            </a:fld>
            <a:endParaRPr lang="es-ES" dirty="0"/>
          </a:p>
        </p:txBody>
      </p:sp>
    </p:spTree>
    <p:extLst>
      <p:ext uri="{BB962C8B-B14F-4D97-AF65-F5344CB8AC3E}">
        <p14:creationId xmlns:p14="http://schemas.microsoft.com/office/powerpoint/2010/main" val="4716592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609441" y="274638"/>
            <a:ext cx="10969943" cy="1143000"/>
          </a:xfrm>
        </p:spPr>
        <p:txBody>
          <a:bodyPr/>
          <a:lstStyle>
            <a:lvl1pPr>
              <a:defRPr/>
            </a:lvl1pPr>
          </a:lstStyle>
          <a:p>
            <a:r>
              <a:rPr lang="es-ES_tradnl" smtClean="0"/>
              <a:t>Clic para editar título</a:t>
            </a:r>
            <a:endParaRPr lang="es-ES"/>
          </a:p>
        </p:txBody>
      </p:sp>
      <p:sp>
        <p:nvSpPr>
          <p:cNvPr id="3" name="Marcador de texto 2"/>
          <p:cNvSpPr>
            <a:spLocks noGrp="1"/>
          </p:cNvSpPr>
          <p:nvPr>
            <p:ph type="body" idx="1"/>
          </p:nvPr>
        </p:nvSpPr>
        <p:spPr>
          <a:xfrm>
            <a:off x="609441" y="1535113"/>
            <a:ext cx="5385514"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smtClean="0"/>
              <a:t>Haga clic para modificar el estilo de texto del patrón</a:t>
            </a:r>
          </a:p>
        </p:txBody>
      </p:sp>
      <p:sp>
        <p:nvSpPr>
          <p:cNvPr id="4" name="Marcador de contenido 3"/>
          <p:cNvSpPr>
            <a:spLocks noGrp="1"/>
          </p:cNvSpPr>
          <p:nvPr>
            <p:ph sz="half" idx="2"/>
          </p:nvPr>
        </p:nvSpPr>
        <p:spPr>
          <a:xfrm>
            <a:off x="609441" y="2174875"/>
            <a:ext cx="5385514"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5" name="Marcador de texto 4"/>
          <p:cNvSpPr>
            <a:spLocks noGrp="1"/>
          </p:cNvSpPr>
          <p:nvPr>
            <p:ph type="body" sz="quarter" idx="3"/>
          </p:nvPr>
        </p:nvSpPr>
        <p:spPr>
          <a:xfrm>
            <a:off x="6191754" y="1535113"/>
            <a:ext cx="538763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smtClean="0"/>
              <a:t>Haga clic para modificar el estilo de texto del patrón</a:t>
            </a:r>
          </a:p>
        </p:txBody>
      </p:sp>
      <p:sp>
        <p:nvSpPr>
          <p:cNvPr id="6" name="Marcador de contenido 5"/>
          <p:cNvSpPr>
            <a:spLocks noGrp="1"/>
          </p:cNvSpPr>
          <p:nvPr>
            <p:ph sz="quarter" idx="4"/>
          </p:nvPr>
        </p:nvSpPr>
        <p:spPr>
          <a:xfrm>
            <a:off x="6191754" y="2174875"/>
            <a:ext cx="538763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7" name="Marcador de fecha 6"/>
          <p:cNvSpPr>
            <a:spLocks noGrp="1"/>
          </p:cNvSpPr>
          <p:nvPr>
            <p:ph type="dt" sz="half" idx="10"/>
          </p:nvPr>
        </p:nvSpPr>
        <p:spPr/>
        <p:txBody>
          <a:bodyPr/>
          <a:lstStyle/>
          <a:p>
            <a:fld id="{2886B753-FE81-1C49-BB56-2933D0E6D2DB}" type="datetimeFigureOut">
              <a:rPr lang="es-ES" smtClean="0"/>
              <a:t>01/06/2018</a:t>
            </a:fld>
            <a:endParaRPr lang="es-ES" dirty="0"/>
          </a:p>
        </p:txBody>
      </p:sp>
      <p:sp>
        <p:nvSpPr>
          <p:cNvPr id="8" name="Marcador de pie de página 7"/>
          <p:cNvSpPr>
            <a:spLocks noGrp="1"/>
          </p:cNvSpPr>
          <p:nvPr>
            <p:ph type="ftr" sz="quarter" idx="11"/>
          </p:nvPr>
        </p:nvSpPr>
        <p:spPr/>
        <p:txBody>
          <a:bodyPr/>
          <a:lstStyle/>
          <a:p>
            <a:endParaRPr lang="es-ES" dirty="0"/>
          </a:p>
        </p:txBody>
      </p:sp>
      <p:sp>
        <p:nvSpPr>
          <p:cNvPr id="9" name="Marcador de número de diapositiva 8"/>
          <p:cNvSpPr>
            <a:spLocks noGrp="1"/>
          </p:cNvSpPr>
          <p:nvPr>
            <p:ph type="sldNum" sz="quarter" idx="12"/>
          </p:nvPr>
        </p:nvSpPr>
        <p:spPr/>
        <p:txBody>
          <a:bodyPr/>
          <a:lstStyle/>
          <a:p>
            <a:fld id="{ABC43AD7-FF55-CA41-AFDE-3E020E66E583}" type="slidenum">
              <a:rPr lang="es-ES" smtClean="0"/>
              <a:t>‹Nº›</a:t>
            </a:fld>
            <a:endParaRPr lang="es-ES" dirty="0"/>
          </a:p>
        </p:txBody>
      </p:sp>
    </p:spTree>
    <p:extLst>
      <p:ext uri="{BB962C8B-B14F-4D97-AF65-F5344CB8AC3E}">
        <p14:creationId xmlns:p14="http://schemas.microsoft.com/office/powerpoint/2010/main" val="1753238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smtClean="0"/>
              <a:t>Clic para editar título</a:t>
            </a:r>
            <a:endParaRPr lang="es-ES"/>
          </a:p>
        </p:txBody>
      </p:sp>
      <p:sp>
        <p:nvSpPr>
          <p:cNvPr id="3" name="Marcador de fecha 2"/>
          <p:cNvSpPr>
            <a:spLocks noGrp="1"/>
          </p:cNvSpPr>
          <p:nvPr>
            <p:ph type="dt" sz="half" idx="10"/>
          </p:nvPr>
        </p:nvSpPr>
        <p:spPr/>
        <p:txBody>
          <a:bodyPr/>
          <a:lstStyle/>
          <a:p>
            <a:fld id="{2886B753-FE81-1C49-BB56-2933D0E6D2DB}" type="datetimeFigureOut">
              <a:rPr lang="es-ES" smtClean="0"/>
              <a:t>01/06/2018</a:t>
            </a:fld>
            <a:endParaRPr lang="es-ES" dirty="0"/>
          </a:p>
        </p:txBody>
      </p:sp>
      <p:sp>
        <p:nvSpPr>
          <p:cNvPr id="4" name="Marcador de pie de página 3"/>
          <p:cNvSpPr>
            <a:spLocks noGrp="1"/>
          </p:cNvSpPr>
          <p:nvPr>
            <p:ph type="ftr" sz="quarter" idx="11"/>
          </p:nvPr>
        </p:nvSpPr>
        <p:spPr/>
        <p:txBody>
          <a:bodyPr/>
          <a:lstStyle/>
          <a:p>
            <a:endParaRPr lang="es-ES" dirty="0"/>
          </a:p>
        </p:txBody>
      </p:sp>
      <p:sp>
        <p:nvSpPr>
          <p:cNvPr id="5" name="Marcador de número de diapositiva 4"/>
          <p:cNvSpPr>
            <a:spLocks noGrp="1"/>
          </p:cNvSpPr>
          <p:nvPr>
            <p:ph type="sldNum" sz="quarter" idx="12"/>
          </p:nvPr>
        </p:nvSpPr>
        <p:spPr/>
        <p:txBody>
          <a:bodyPr/>
          <a:lstStyle/>
          <a:p>
            <a:fld id="{ABC43AD7-FF55-CA41-AFDE-3E020E66E583}" type="slidenum">
              <a:rPr lang="es-ES" smtClean="0"/>
              <a:t>‹Nº›</a:t>
            </a:fld>
            <a:endParaRPr lang="es-ES" dirty="0"/>
          </a:p>
        </p:txBody>
      </p:sp>
    </p:spTree>
    <p:extLst>
      <p:ext uri="{BB962C8B-B14F-4D97-AF65-F5344CB8AC3E}">
        <p14:creationId xmlns:p14="http://schemas.microsoft.com/office/powerpoint/2010/main" val="25714212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2886B753-FE81-1C49-BB56-2933D0E6D2DB}" type="datetimeFigureOut">
              <a:rPr lang="es-ES" smtClean="0"/>
              <a:t>01/06/2018</a:t>
            </a:fld>
            <a:endParaRPr lang="es-ES" dirty="0"/>
          </a:p>
        </p:txBody>
      </p:sp>
      <p:sp>
        <p:nvSpPr>
          <p:cNvPr id="3" name="Marcador de pie de página 2"/>
          <p:cNvSpPr>
            <a:spLocks noGrp="1"/>
          </p:cNvSpPr>
          <p:nvPr>
            <p:ph type="ftr" sz="quarter" idx="11"/>
          </p:nvPr>
        </p:nvSpPr>
        <p:spPr/>
        <p:txBody>
          <a:bodyPr/>
          <a:lstStyle/>
          <a:p>
            <a:endParaRPr lang="es-ES" dirty="0"/>
          </a:p>
        </p:txBody>
      </p:sp>
      <p:sp>
        <p:nvSpPr>
          <p:cNvPr id="4" name="Marcador de número de diapositiva 3"/>
          <p:cNvSpPr>
            <a:spLocks noGrp="1"/>
          </p:cNvSpPr>
          <p:nvPr>
            <p:ph type="sldNum" sz="quarter" idx="12"/>
          </p:nvPr>
        </p:nvSpPr>
        <p:spPr/>
        <p:txBody>
          <a:bodyPr/>
          <a:lstStyle/>
          <a:p>
            <a:fld id="{ABC43AD7-FF55-CA41-AFDE-3E020E66E583}" type="slidenum">
              <a:rPr lang="es-ES" smtClean="0"/>
              <a:t>‹Nº›</a:t>
            </a:fld>
            <a:endParaRPr lang="es-ES" dirty="0"/>
          </a:p>
        </p:txBody>
      </p:sp>
    </p:spTree>
    <p:extLst>
      <p:ext uri="{BB962C8B-B14F-4D97-AF65-F5344CB8AC3E}">
        <p14:creationId xmlns:p14="http://schemas.microsoft.com/office/powerpoint/2010/main" val="4715603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609442" y="273050"/>
            <a:ext cx="4010039" cy="1162050"/>
          </a:xfrm>
        </p:spPr>
        <p:txBody>
          <a:bodyPr anchor="b"/>
          <a:lstStyle>
            <a:lvl1pPr algn="l">
              <a:defRPr sz="2000" b="1"/>
            </a:lvl1pPr>
          </a:lstStyle>
          <a:p>
            <a:r>
              <a:rPr lang="es-ES_tradnl" smtClean="0"/>
              <a:t>Clic para editar título</a:t>
            </a:r>
            <a:endParaRPr lang="es-ES"/>
          </a:p>
        </p:txBody>
      </p:sp>
      <p:sp>
        <p:nvSpPr>
          <p:cNvPr id="3" name="Marcador de contenido 2"/>
          <p:cNvSpPr>
            <a:spLocks noGrp="1"/>
          </p:cNvSpPr>
          <p:nvPr>
            <p:ph idx="1"/>
          </p:nvPr>
        </p:nvSpPr>
        <p:spPr>
          <a:xfrm>
            <a:off x="4765492" y="273051"/>
            <a:ext cx="6813892"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texto 3"/>
          <p:cNvSpPr>
            <a:spLocks noGrp="1"/>
          </p:cNvSpPr>
          <p:nvPr>
            <p:ph type="body" sz="half" idx="2"/>
          </p:nvPr>
        </p:nvSpPr>
        <p:spPr>
          <a:xfrm>
            <a:off x="609442" y="1435101"/>
            <a:ext cx="4010039"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smtClean="0"/>
              <a:t>Haga clic para modificar el estilo de texto del patrón</a:t>
            </a:r>
          </a:p>
        </p:txBody>
      </p:sp>
      <p:sp>
        <p:nvSpPr>
          <p:cNvPr id="5" name="Marcador de fecha 4"/>
          <p:cNvSpPr>
            <a:spLocks noGrp="1"/>
          </p:cNvSpPr>
          <p:nvPr>
            <p:ph type="dt" sz="half" idx="10"/>
          </p:nvPr>
        </p:nvSpPr>
        <p:spPr/>
        <p:txBody>
          <a:bodyPr/>
          <a:lstStyle/>
          <a:p>
            <a:fld id="{2886B753-FE81-1C49-BB56-2933D0E6D2DB}" type="datetimeFigureOut">
              <a:rPr lang="es-ES" smtClean="0"/>
              <a:t>01/06/2018</a:t>
            </a:fld>
            <a:endParaRPr lang="es-ES" dirty="0"/>
          </a:p>
        </p:txBody>
      </p:sp>
      <p:sp>
        <p:nvSpPr>
          <p:cNvPr id="6" name="Marcador de pie de página 5"/>
          <p:cNvSpPr>
            <a:spLocks noGrp="1"/>
          </p:cNvSpPr>
          <p:nvPr>
            <p:ph type="ftr" sz="quarter" idx="11"/>
          </p:nvPr>
        </p:nvSpPr>
        <p:spPr/>
        <p:txBody>
          <a:bodyPr/>
          <a:lstStyle/>
          <a:p>
            <a:endParaRPr lang="es-ES" dirty="0"/>
          </a:p>
        </p:txBody>
      </p:sp>
      <p:sp>
        <p:nvSpPr>
          <p:cNvPr id="7" name="Marcador de número de diapositiva 6"/>
          <p:cNvSpPr>
            <a:spLocks noGrp="1"/>
          </p:cNvSpPr>
          <p:nvPr>
            <p:ph type="sldNum" sz="quarter" idx="12"/>
          </p:nvPr>
        </p:nvSpPr>
        <p:spPr/>
        <p:txBody>
          <a:bodyPr/>
          <a:lstStyle/>
          <a:p>
            <a:fld id="{ABC43AD7-FF55-CA41-AFDE-3E020E66E583}" type="slidenum">
              <a:rPr lang="es-ES" smtClean="0"/>
              <a:t>‹Nº›</a:t>
            </a:fld>
            <a:endParaRPr lang="es-ES" dirty="0"/>
          </a:p>
        </p:txBody>
      </p:sp>
    </p:spTree>
    <p:extLst>
      <p:ext uri="{BB962C8B-B14F-4D97-AF65-F5344CB8AC3E}">
        <p14:creationId xmlns:p14="http://schemas.microsoft.com/office/powerpoint/2010/main" val="28184718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2389095" y="4800600"/>
            <a:ext cx="7313295" cy="566738"/>
          </a:xfrm>
        </p:spPr>
        <p:txBody>
          <a:bodyPr anchor="b"/>
          <a:lstStyle>
            <a:lvl1pPr algn="l">
              <a:defRPr sz="2000" b="1"/>
            </a:lvl1pPr>
          </a:lstStyle>
          <a:p>
            <a:r>
              <a:rPr lang="es-ES_tradnl" smtClean="0"/>
              <a:t>Clic para editar título</a:t>
            </a:r>
            <a:endParaRPr lang="es-ES"/>
          </a:p>
        </p:txBody>
      </p:sp>
      <p:sp>
        <p:nvSpPr>
          <p:cNvPr id="3" name="Marcador de posición de imagen 2"/>
          <p:cNvSpPr>
            <a:spLocks noGrp="1"/>
          </p:cNvSpPr>
          <p:nvPr>
            <p:ph type="pic" idx="1"/>
          </p:nvPr>
        </p:nvSpPr>
        <p:spPr>
          <a:xfrm>
            <a:off x="2389095" y="612775"/>
            <a:ext cx="7313295"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Marcador de texto 3"/>
          <p:cNvSpPr>
            <a:spLocks noGrp="1"/>
          </p:cNvSpPr>
          <p:nvPr>
            <p:ph type="body" sz="half" idx="2"/>
          </p:nvPr>
        </p:nvSpPr>
        <p:spPr>
          <a:xfrm>
            <a:off x="2389095" y="5367338"/>
            <a:ext cx="7313295"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smtClean="0"/>
              <a:t>Haga clic para modificar el estilo de texto del patrón</a:t>
            </a:r>
          </a:p>
        </p:txBody>
      </p:sp>
      <p:sp>
        <p:nvSpPr>
          <p:cNvPr id="5" name="Marcador de fecha 4"/>
          <p:cNvSpPr>
            <a:spLocks noGrp="1"/>
          </p:cNvSpPr>
          <p:nvPr>
            <p:ph type="dt" sz="half" idx="10"/>
          </p:nvPr>
        </p:nvSpPr>
        <p:spPr/>
        <p:txBody>
          <a:bodyPr/>
          <a:lstStyle/>
          <a:p>
            <a:fld id="{2886B753-FE81-1C49-BB56-2933D0E6D2DB}" type="datetimeFigureOut">
              <a:rPr lang="es-ES" smtClean="0"/>
              <a:t>01/06/2018</a:t>
            </a:fld>
            <a:endParaRPr lang="es-ES" dirty="0"/>
          </a:p>
        </p:txBody>
      </p:sp>
      <p:sp>
        <p:nvSpPr>
          <p:cNvPr id="6" name="Marcador de pie de página 5"/>
          <p:cNvSpPr>
            <a:spLocks noGrp="1"/>
          </p:cNvSpPr>
          <p:nvPr>
            <p:ph type="ftr" sz="quarter" idx="11"/>
          </p:nvPr>
        </p:nvSpPr>
        <p:spPr/>
        <p:txBody>
          <a:bodyPr/>
          <a:lstStyle/>
          <a:p>
            <a:endParaRPr lang="es-ES" dirty="0"/>
          </a:p>
        </p:txBody>
      </p:sp>
      <p:sp>
        <p:nvSpPr>
          <p:cNvPr id="7" name="Marcador de número de diapositiva 6"/>
          <p:cNvSpPr>
            <a:spLocks noGrp="1"/>
          </p:cNvSpPr>
          <p:nvPr>
            <p:ph type="sldNum" sz="quarter" idx="12"/>
          </p:nvPr>
        </p:nvSpPr>
        <p:spPr/>
        <p:txBody>
          <a:bodyPr/>
          <a:lstStyle/>
          <a:p>
            <a:fld id="{ABC43AD7-FF55-CA41-AFDE-3E020E66E583}" type="slidenum">
              <a:rPr lang="es-ES" smtClean="0"/>
              <a:t>‹Nº›</a:t>
            </a:fld>
            <a:endParaRPr lang="es-ES" dirty="0"/>
          </a:p>
        </p:txBody>
      </p:sp>
    </p:spTree>
    <p:extLst>
      <p:ext uri="{BB962C8B-B14F-4D97-AF65-F5344CB8AC3E}">
        <p14:creationId xmlns:p14="http://schemas.microsoft.com/office/powerpoint/2010/main" val="30130924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smtClean="0"/>
              <a:t>Clic para editar título</a:t>
            </a:r>
            <a:endParaRPr lang="es-ES"/>
          </a:p>
        </p:txBody>
      </p:sp>
      <p:sp>
        <p:nvSpPr>
          <p:cNvPr id="3" name="Marcador de texto vertical 2"/>
          <p:cNvSpPr>
            <a:spLocks noGrp="1"/>
          </p:cNvSpPr>
          <p:nvPr>
            <p:ph type="body" orient="vert" idx="1"/>
          </p:nvPr>
        </p:nvSpPr>
        <p:spPr/>
        <p:txBody>
          <a:bodyPr vert="eaVert"/>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fecha 3"/>
          <p:cNvSpPr>
            <a:spLocks noGrp="1"/>
          </p:cNvSpPr>
          <p:nvPr>
            <p:ph type="dt" sz="half" idx="10"/>
          </p:nvPr>
        </p:nvSpPr>
        <p:spPr/>
        <p:txBody>
          <a:bodyPr/>
          <a:lstStyle/>
          <a:p>
            <a:fld id="{2886B753-FE81-1C49-BB56-2933D0E6D2DB}" type="datetimeFigureOut">
              <a:rPr lang="es-ES" smtClean="0"/>
              <a:t>01/06/2018</a:t>
            </a:fld>
            <a:endParaRPr lang="es-ES" dirty="0"/>
          </a:p>
        </p:txBody>
      </p:sp>
      <p:sp>
        <p:nvSpPr>
          <p:cNvPr id="5" name="Marcador de pie de página 4"/>
          <p:cNvSpPr>
            <a:spLocks noGrp="1"/>
          </p:cNvSpPr>
          <p:nvPr>
            <p:ph type="ftr" sz="quarter" idx="11"/>
          </p:nvPr>
        </p:nvSpPr>
        <p:spPr/>
        <p:txBody>
          <a:bodyPr/>
          <a:lstStyle/>
          <a:p>
            <a:endParaRPr lang="es-ES" dirty="0"/>
          </a:p>
        </p:txBody>
      </p:sp>
      <p:sp>
        <p:nvSpPr>
          <p:cNvPr id="6" name="Marcador de número de diapositiva 5"/>
          <p:cNvSpPr>
            <a:spLocks noGrp="1"/>
          </p:cNvSpPr>
          <p:nvPr>
            <p:ph type="sldNum" sz="quarter" idx="12"/>
          </p:nvPr>
        </p:nvSpPr>
        <p:spPr/>
        <p:txBody>
          <a:bodyPr/>
          <a:lstStyle/>
          <a:p>
            <a:fld id="{ABC43AD7-FF55-CA41-AFDE-3E020E66E583}" type="slidenum">
              <a:rPr lang="es-ES" smtClean="0"/>
              <a:t>‹Nº›</a:t>
            </a:fld>
            <a:endParaRPr lang="es-ES" dirty="0"/>
          </a:p>
        </p:txBody>
      </p:sp>
    </p:spTree>
    <p:extLst>
      <p:ext uri="{BB962C8B-B14F-4D97-AF65-F5344CB8AC3E}">
        <p14:creationId xmlns:p14="http://schemas.microsoft.com/office/powerpoint/2010/main" val="18924480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11780415" y="274639"/>
            <a:ext cx="3654531" cy="5851525"/>
          </a:xfrm>
        </p:spPr>
        <p:txBody>
          <a:bodyPr vert="eaVert"/>
          <a:lstStyle/>
          <a:p>
            <a:r>
              <a:rPr lang="es-ES_tradnl" smtClean="0"/>
              <a:t>Clic para editar título</a:t>
            </a:r>
            <a:endParaRPr lang="es-ES"/>
          </a:p>
        </p:txBody>
      </p:sp>
      <p:sp>
        <p:nvSpPr>
          <p:cNvPr id="3" name="Marcador de texto vertical 2"/>
          <p:cNvSpPr>
            <a:spLocks noGrp="1"/>
          </p:cNvSpPr>
          <p:nvPr>
            <p:ph type="body" orient="vert" idx="1"/>
          </p:nvPr>
        </p:nvSpPr>
        <p:spPr>
          <a:xfrm>
            <a:off x="812589" y="274639"/>
            <a:ext cx="10764680" cy="5851525"/>
          </a:xfrm>
        </p:spPr>
        <p:txBody>
          <a:bodyPr vert="eaVert"/>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fecha 3"/>
          <p:cNvSpPr>
            <a:spLocks noGrp="1"/>
          </p:cNvSpPr>
          <p:nvPr>
            <p:ph type="dt" sz="half" idx="10"/>
          </p:nvPr>
        </p:nvSpPr>
        <p:spPr/>
        <p:txBody>
          <a:bodyPr/>
          <a:lstStyle/>
          <a:p>
            <a:fld id="{2886B753-FE81-1C49-BB56-2933D0E6D2DB}" type="datetimeFigureOut">
              <a:rPr lang="es-ES" smtClean="0"/>
              <a:t>01/06/2018</a:t>
            </a:fld>
            <a:endParaRPr lang="es-ES" dirty="0"/>
          </a:p>
        </p:txBody>
      </p:sp>
      <p:sp>
        <p:nvSpPr>
          <p:cNvPr id="5" name="Marcador de pie de página 4"/>
          <p:cNvSpPr>
            <a:spLocks noGrp="1"/>
          </p:cNvSpPr>
          <p:nvPr>
            <p:ph type="ftr" sz="quarter" idx="11"/>
          </p:nvPr>
        </p:nvSpPr>
        <p:spPr/>
        <p:txBody>
          <a:bodyPr/>
          <a:lstStyle/>
          <a:p>
            <a:endParaRPr lang="es-ES" dirty="0"/>
          </a:p>
        </p:txBody>
      </p:sp>
      <p:sp>
        <p:nvSpPr>
          <p:cNvPr id="6" name="Marcador de número de diapositiva 5"/>
          <p:cNvSpPr>
            <a:spLocks noGrp="1"/>
          </p:cNvSpPr>
          <p:nvPr>
            <p:ph type="sldNum" sz="quarter" idx="12"/>
          </p:nvPr>
        </p:nvSpPr>
        <p:spPr/>
        <p:txBody>
          <a:bodyPr/>
          <a:lstStyle/>
          <a:p>
            <a:fld id="{ABC43AD7-FF55-CA41-AFDE-3E020E66E583}" type="slidenum">
              <a:rPr lang="es-ES" smtClean="0"/>
              <a:t>‹Nº›</a:t>
            </a:fld>
            <a:endParaRPr lang="es-ES" dirty="0"/>
          </a:p>
        </p:txBody>
      </p:sp>
    </p:spTree>
    <p:extLst>
      <p:ext uri="{BB962C8B-B14F-4D97-AF65-F5344CB8AC3E}">
        <p14:creationId xmlns:p14="http://schemas.microsoft.com/office/powerpoint/2010/main" val="10819342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stretch>
            <a:fillRect/>
          </a:stretch>
        </a:blipFill>
        <a:effectLst/>
      </p:bgPr>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609441" y="274638"/>
            <a:ext cx="10969943" cy="1143000"/>
          </a:xfrm>
          <a:prstGeom prst="rect">
            <a:avLst/>
          </a:prstGeom>
        </p:spPr>
        <p:txBody>
          <a:bodyPr vert="horz" lIns="91440" tIns="45720" rIns="91440" bIns="45720" rtlCol="0" anchor="ctr">
            <a:normAutofit/>
          </a:bodyPr>
          <a:lstStyle/>
          <a:p>
            <a:r>
              <a:rPr lang="es-ES_tradnl" smtClean="0"/>
              <a:t>Clic para editar título</a:t>
            </a:r>
            <a:endParaRPr lang="es-ES"/>
          </a:p>
        </p:txBody>
      </p:sp>
      <p:sp>
        <p:nvSpPr>
          <p:cNvPr id="3" name="Marcador de texto 2"/>
          <p:cNvSpPr>
            <a:spLocks noGrp="1"/>
          </p:cNvSpPr>
          <p:nvPr>
            <p:ph type="body" idx="1"/>
          </p:nvPr>
        </p:nvSpPr>
        <p:spPr>
          <a:xfrm>
            <a:off x="609441" y="1600201"/>
            <a:ext cx="10969943" cy="4525963"/>
          </a:xfrm>
          <a:prstGeom prst="rect">
            <a:avLst/>
          </a:prstGeom>
        </p:spPr>
        <p:txBody>
          <a:bodyPr vert="horz" lIns="91440" tIns="45720" rIns="91440" bIns="45720" rtlCol="0">
            <a:normAutofit/>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fecha 3"/>
          <p:cNvSpPr>
            <a:spLocks noGrp="1"/>
          </p:cNvSpPr>
          <p:nvPr>
            <p:ph type="dt" sz="half" idx="2"/>
          </p:nvPr>
        </p:nvSpPr>
        <p:spPr>
          <a:xfrm>
            <a:off x="609441" y="6356351"/>
            <a:ext cx="2844059"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886B753-FE81-1C49-BB56-2933D0E6D2DB}" type="datetimeFigureOut">
              <a:rPr lang="es-ES" smtClean="0"/>
              <a:t>01/06/2018</a:t>
            </a:fld>
            <a:endParaRPr lang="es-ES" dirty="0"/>
          </a:p>
        </p:txBody>
      </p:sp>
      <p:sp>
        <p:nvSpPr>
          <p:cNvPr id="5" name="Marcador de pie de página 4"/>
          <p:cNvSpPr>
            <a:spLocks noGrp="1"/>
          </p:cNvSpPr>
          <p:nvPr>
            <p:ph type="ftr" sz="quarter" idx="3"/>
          </p:nvPr>
        </p:nvSpPr>
        <p:spPr>
          <a:xfrm>
            <a:off x="4164515" y="6356351"/>
            <a:ext cx="385979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Marcador de número de diapositiva 5"/>
          <p:cNvSpPr>
            <a:spLocks noGrp="1"/>
          </p:cNvSpPr>
          <p:nvPr>
            <p:ph type="sldNum" sz="quarter" idx="4"/>
          </p:nvPr>
        </p:nvSpPr>
        <p:spPr>
          <a:xfrm>
            <a:off x="8735325" y="6356351"/>
            <a:ext cx="2844059"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BC43AD7-FF55-CA41-AFDE-3E020E66E583}" type="slidenum">
              <a:rPr lang="es-ES" smtClean="0"/>
              <a:t>‹Nº›</a:t>
            </a:fld>
            <a:endParaRPr lang="es-ES" dirty="0"/>
          </a:p>
        </p:txBody>
      </p:sp>
    </p:spTree>
    <p:extLst>
      <p:ext uri="{BB962C8B-B14F-4D97-AF65-F5344CB8AC3E}">
        <p14:creationId xmlns:p14="http://schemas.microsoft.com/office/powerpoint/2010/main" val="20551419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emf"/><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chart" Target="../charts/chart1.xml"/><Relationship Id="rId1" Type="http://schemas.openxmlformats.org/officeDocument/2006/relationships/slideLayout" Target="../slideLayouts/slideLayout2.xml"/><Relationship Id="rId4" Type="http://schemas.openxmlformats.org/officeDocument/2006/relationships/image" Target="../media/image10.emf"/></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Plantillas Institucionales-02.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7561" y="1"/>
            <a:ext cx="12776738" cy="6858000"/>
          </a:xfrm>
          <a:prstGeom prst="rect">
            <a:avLst/>
          </a:prstGeom>
        </p:spPr>
      </p:pic>
      <p:sp>
        <p:nvSpPr>
          <p:cNvPr id="11" name="CuadroTexto 10"/>
          <p:cNvSpPr txBox="1"/>
          <p:nvPr/>
        </p:nvSpPr>
        <p:spPr>
          <a:xfrm>
            <a:off x="293076" y="2670035"/>
            <a:ext cx="11513703" cy="1477328"/>
          </a:xfrm>
          <a:prstGeom prst="rect">
            <a:avLst/>
          </a:prstGeom>
          <a:noFill/>
        </p:spPr>
        <p:txBody>
          <a:bodyPr wrap="square" rtlCol="0">
            <a:spAutoFit/>
          </a:bodyPr>
          <a:lstStyle/>
          <a:p>
            <a:pPr algn="ctr"/>
            <a:r>
              <a:rPr lang="es-ES" sz="5000" b="1" dirty="0" smtClean="0">
                <a:latin typeface="Helvetica"/>
                <a:cs typeface="Helvetica"/>
              </a:rPr>
              <a:t>Universidad del Quindío</a:t>
            </a:r>
          </a:p>
          <a:p>
            <a:pPr algn="ctr"/>
            <a:r>
              <a:rPr lang="es-ES" sz="4000" b="1" dirty="0" smtClean="0">
                <a:solidFill>
                  <a:srgbClr val="0D672C"/>
                </a:solidFill>
                <a:latin typeface="Helvetica"/>
                <a:cs typeface="Helvetica"/>
              </a:rPr>
              <a:t>SISTEMA INTEGRADO DE GESTION</a:t>
            </a:r>
            <a:endParaRPr lang="es-ES" sz="3000" b="1" dirty="0" smtClean="0">
              <a:solidFill>
                <a:srgbClr val="0D672C"/>
              </a:solidFill>
              <a:latin typeface="Helvetica"/>
              <a:cs typeface="Helvetica"/>
            </a:endParaRPr>
          </a:p>
        </p:txBody>
      </p:sp>
    </p:spTree>
    <p:extLst>
      <p:ext uri="{BB962C8B-B14F-4D97-AF65-F5344CB8AC3E}">
        <p14:creationId xmlns:p14="http://schemas.microsoft.com/office/powerpoint/2010/main" val="126472831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293075" y="1855521"/>
            <a:ext cx="11513703" cy="2400657"/>
          </a:xfrm>
          <a:prstGeom prst="rect">
            <a:avLst/>
          </a:prstGeom>
          <a:noFill/>
        </p:spPr>
        <p:txBody>
          <a:bodyPr wrap="square" rtlCol="0">
            <a:spAutoFit/>
          </a:bodyPr>
          <a:lstStyle/>
          <a:p>
            <a:pPr algn="ctr"/>
            <a:r>
              <a:rPr lang="es-ES" sz="5000" b="1" dirty="0" smtClean="0">
                <a:latin typeface="Helvetica"/>
                <a:cs typeface="Helvetica"/>
              </a:rPr>
              <a:t>Encuesta de satisfacción Cliente Interno </a:t>
            </a:r>
            <a:r>
              <a:rPr lang="es-ES" sz="5000" b="1" dirty="0" smtClean="0">
                <a:latin typeface="Helvetica"/>
                <a:cs typeface="Helvetica"/>
              </a:rPr>
              <a:t>2018 - 1</a:t>
            </a:r>
            <a:endParaRPr lang="es-ES" sz="5000" b="1" dirty="0" smtClean="0">
              <a:latin typeface="Helvetica"/>
              <a:cs typeface="Helvetica"/>
            </a:endParaRPr>
          </a:p>
          <a:p>
            <a:pPr algn="ctr"/>
            <a:endParaRPr lang="es-ES" sz="5000" b="1" dirty="0">
              <a:latin typeface="Helvetica"/>
              <a:cs typeface="Helvetica"/>
            </a:endParaRPr>
          </a:p>
        </p:txBody>
      </p:sp>
      <p:sp>
        <p:nvSpPr>
          <p:cNvPr id="6" name="CuadroTexto 5"/>
          <p:cNvSpPr txBox="1"/>
          <p:nvPr/>
        </p:nvSpPr>
        <p:spPr>
          <a:xfrm>
            <a:off x="293076" y="3887907"/>
            <a:ext cx="11513703" cy="984885"/>
          </a:xfrm>
          <a:prstGeom prst="rect">
            <a:avLst/>
          </a:prstGeom>
          <a:noFill/>
        </p:spPr>
        <p:txBody>
          <a:bodyPr wrap="square" rtlCol="0">
            <a:spAutoFit/>
          </a:bodyPr>
          <a:lstStyle/>
          <a:p>
            <a:pPr algn="ctr"/>
            <a:r>
              <a:rPr lang="es-ES" sz="3000" dirty="0" smtClean="0">
                <a:latin typeface="Helvetica"/>
                <a:cs typeface="Helvetica"/>
              </a:rPr>
              <a:t>Macroprocesos Estratégicos, Misionales y de Apoyo  </a:t>
            </a:r>
          </a:p>
          <a:p>
            <a:pPr algn="ctr"/>
            <a:r>
              <a:rPr lang="es-ES" sz="2800" dirty="0" smtClean="0">
                <a:latin typeface="Helvetica"/>
                <a:cs typeface="Helvetica"/>
              </a:rPr>
              <a:t>Equipos SIG ( Sistema Integrado de Gestión)</a:t>
            </a:r>
          </a:p>
        </p:txBody>
      </p:sp>
      <p:sp>
        <p:nvSpPr>
          <p:cNvPr id="7" name="CuadroTexto 6"/>
          <p:cNvSpPr txBox="1"/>
          <p:nvPr/>
        </p:nvSpPr>
        <p:spPr>
          <a:xfrm>
            <a:off x="293076" y="5831586"/>
            <a:ext cx="11513703" cy="400110"/>
          </a:xfrm>
          <a:prstGeom prst="rect">
            <a:avLst/>
          </a:prstGeom>
          <a:noFill/>
        </p:spPr>
        <p:txBody>
          <a:bodyPr wrap="square" rtlCol="0">
            <a:spAutoFit/>
          </a:bodyPr>
          <a:lstStyle/>
          <a:p>
            <a:pPr algn="ctr"/>
            <a:r>
              <a:rPr lang="es-ES" sz="2000" dirty="0" smtClean="0">
                <a:latin typeface="Helvetica"/>
                <a:cs typeface="Helvetica"/>
              </a:rPr>
              <a:t>Junio </a:t>
            </a:r>
            <a:r>
              <a:rPr lang="es-ES" sz="2000" dirty="0">
                <a:latin typeface="Helvetica"/>
                <a:cs typeface="Helvetica"/>
              </a:rPr>
              <a:t>6</a:t>
            </a:r>
            <a:r>
              <a:rPr lang="es-ES" sz="2000" dirty="0" smtClean="0">
                <a:latin typeface="Helvetica"/>
                <a:cs typeface="Helvetica"/>
              </a:rPr>
              <a:t> </a:t>
            </a:r>
            <a:r>
              <a:rPr lang="es-ES" sz="2000" dirty="0" smtClean="0">
                <a:latin typeface="Helvetica"/>
                <a:cs typeface="Helvetica"/>
              </a:rPr>
              <a:t>de </a:t>
            </a:r>
            <a:r>
              <a:rPr lang="es-ES" sz="2000" dirty="0" smtClean="0">
                <a:latin typeface="Helvetica"/>
                <a:cs typeface="Helvetica"/>
              </a:rPr>
              <a:t>2018</a:t>
            </a:r>
            <a:endParaRPr lang="es-ES" sz="2000" dirty="0">
              <a:latin typeface="Helvetica"/>
              <a:cs typeface="Helvetica"/>
            </a:endParaRPr>
          </a:p>
        </p:txBody>
      </p:sp>
    </p:spTree>
    <p:extLst>
      <p:ext uri="{BB962C8B-B14F-4D97-AF65-F5344CB8AC3E}">
        <p14:creationId xmlns:p14="http://schemas.microsoft.com/office/powerpoint/2010/main" val="353735709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hape 77"/>
          <p:cNvSpPr/>
          <p:nvPr/>
        </p:nvSpPr>
        <p:spPr>
          <a:xfrm>
            <a:off x="2711624" y="404664"/>
            <a:ext cx="2520280" cy="6299801"/>
          </a:xfrm>
          <a:prstGeom prst="rect">
            <a:avLst/>
          </a:prstGeom>
          <a:ln w="12700">
            <a:miter lim="400000"/>
          </a:ln>
          <a:extLst>
            <a:ext uri="{C572A759-6A51-4108-AA02-DFA0A04FC94B}">
              <ma14:wrappingTextBoxFlag xmlns:ma14="http://schemas.microsoft.com/office/mac/drawingml/2011/main" xmlns="" val="1"/>
            </a:ext>
          </a:extLst>
        </p:spPr>
        <p:txBody>
          <a:bodyPr wrap="square" lIns="71437" tIns="71437" rIns="71437" bIns="71437" anchor="ctr">
            <a:spAutoFit/>
          </a:bodyPr>
          <a:lstStyle>
            <a:lvl1pPr algn="ctr" defTabSz="584200">
              <a:defRPr sz="7000" b="1">
                <a:latin typeface="Helvetica Light"/>
                <a:ea typeface="Helvetica Light"/>
                <a:cs typeface="Helvetica Light"/>
                <a:sym typeface="Helvetica Light"/>
              </a:defRPr>
            </a:lvl1pPr>
          </a:lstStyle>
          <a:p>
            <a:pPr lvl="0" algn="dist">
              <a:defRPr sz="1800" b="0"/>
            </a:pPr>
            <a:r>
              <a:rPr lang="es-CO" sz="40000" b="0" dirty="0" smtClean="0">
                <a:solidFill>
                  <a:schemeClr val="bg1">
                    <a:lumMod val="85000"/>
                  </a:schemeClr>
                </a:solidFill>
                <a:latin typeface="Helvetica"/>
                <a:cs typeface="Helvetica"/>
              </a:rPr>
              <a:t>1</a:t>
            </a:r>
            <a:endParaRPr sz="40000" b="0" dirty="0">
              <a:solidFill>
                <a:schemeClr val="bg1">
                  <a:lumMod val="85000"/>
                </a:schemeClr>
              </a:solidFill>
              <a:latin typeface="Helvetica"/>
              <a:cs typeface="Helvetica"/>
            </a:endParaRPr>
          </a:p>
        </p:txBody>
      </p:sp>
      <p:sp>
        <p:nvSpPr>
          <p:cNvPr id="10" name="Shape 77"/>
          <p:cNvSpPr/>
          <p:nvPr/>
        </p:nvSpPr>
        <p:spPr>
          <a:xfrm>
            <a:off x="119336" y="3968189"/>
            <a:ext cx="12072664" cy="575156"/>
          </a:xfrm>
          <a:prstGeom prst="rect">
            <a:avLst/>
          </a:prstGeom>
          <a:ln w="12700">
            <a:miter lim="400000"/>
          </a:ln>
          <a:extLst>
            <a:ext uri="{C572A759-6A51-4108-AA02-DFA0A04FC94B}">
              <ma14:wrappingTextBoxFlag xmlns:ma14="http://schemas.microsoft.com/office/mac/drawingml/2011/main" xmlns="" val="1"/>
            </a:ext>
          </a:extLst>
        </p:spPr>
        <p:txBody>
          <a:bodyPr wrap="square" lIns="71437" tIns="71437" rIns="71437" bIns="71437" anchor="ctr">
            <a:spAutoFit/>
          </a:bodyPr>
          <a:lstStyle>
            <a:lvl1pPr algn="ctr" defTabSz="584200">
              <a:defRPr sz="7000" b="1">
                <a:latin typeface="Helvetica Light"/>
                <a:ea typeface="Helvetica Light"/>
                <a:cs typeface="Helvetica Light"/>
                <a:sym typeface="Helvetica Light"/>
              </a:defRPr>
            </a:lvl1pPr>
          </a:lstStyle>
          <a:p>
            <a:pPr lvl="0">
              <a:defRPr sz="1800" b="0"/>
            </a:pPr>
            <a:r>
              <a:rPr lang="es-CO" sz="2800" dirty="0" smtClean="0">
                <a:effectLst>
                  <a:outerShdw blurRad="50800" dist="38100" dir="8100000" algn="tr" rotWithShape="0">
                    <a:prstClr val="black">
                      <a:alpha val="40000"/>
                    </a:prstClr>
                  </a:outerShdw>
                </a:effectLst>
                <a:latin typeface="Helvetica"/>
                <a:cs typeface="Helvetica"/>
              </a:rPr>
              <a:t>Resultados Encuesta de Satisfacción Cliente Interno</a:t>
            </a:r>
            <a:endParaRPr sz="2800" dirty="0">
              <a:effectLst>
                <a:outerShdw blurRad="50800" dist="38100" dir="8100000" algn="tr" rotWithShape="0">
                  <a:prstClr val="black">
                    <a:alpha val="40000"/>
                  </a:prstClr>
                </a:outerShdw>
              </a:effectLst>
              <a:latin typeface="Helvetica"/>
              <a:cs typeface="Helvetica"/>
            </a:endParaRPr>
          </a:p>
        </p:txBody>
      </p:sp>
    </p:spTree>
    <p:extLst>
      <p:ext uri="{BB962C8B-B14F-4D97-AF65-F5344CB8AC3E}">
        <p14:creationId xmlns:p14="http://schemas.microsoft.com/office/powerpoint/2010/main" val="40749110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hape 77"/>
          <p:cNvSpPr/>
          <p:nvPr/>
        </p:nvSpPr>
        <p:spPr>
          <a:xfrm>
            <a:off x="0" y="241515"/>
            <a:ext cx="12072664" cy="452046"/>
          </a:xfrm>
          <a:prstGeom prst="rect">
            <a:avLst/>
          </a:prstGeom>
          <a:ln w="12700">
            <a:miter lim="400000"/>
          </a:ln>
          <a:extLst>
            <a:ext uri="{C572A759-6A51-4108-AA02-DFA0A04FC94B}">
              <ma14:wrappingTextBoxFlag xmlns:ma14="http://schemas.microsoft.com/office/mac/drawingml/2011/main" xmlns="" val="1"/>
            </a:ext>
          </a:extLst>
        </p:spPr>
        <p:txBody>
          <a:bodyPr wrap="square" lIns="71437" tIns="71437" rIns="71437" bIns="71437" anchor="ctr">
            <a:spAutoFit/>
          </a:bodyPr>
          <a:lstStyle>
            <a:lvl1pPr algn="ctr" defTabSz="584200">
              <a:defRPr sz="7000" b="1">
                <a:latin typeface="Helvetica Light"/>
                <a:ea typeface="Helvetica Light"/>
                <a:cs typeface="Helvetica Light"/>
                <a:sym typeface="Helvetica Light"/>
              </a:defRPr>
            </a:lvl1pPr>
          </a:lstStyle>
          <a:p>
            <a:pPr lvl="0">
              <a:defRPr sz="1800" b="0"/>
            </a:pPr>
            <a:r>
              <a:rPr lang="es-CO" sz="2000" dirty="0" smtClean="0">
                <a:effectLst>
                  <a:outerShdw blurRad="50800" dist="38100" dir="8100000" algn="tr" rotWithShape="0">
                    <a:prstClr val="black">
                      <a:alpha val="40000"/>
                    </a:prstClr>
                  </a:outerShdw>
                </a:effectLst>
                <a:latin typeface="Helvetica"/>
                <a:cs typeface="Helvetica"/>
              </a:rPr>
              <a:t>Encuesta de Satisfacción de Cliente Interno 2016    </a:t>
            </a:r>
            <a:endParaRPr sz="2000" dirty="0">
              <a:effectLst>
                <a:outerShdw blurRad="50800" dist="38100" dir="8100000" algn="tr" rotWithShape="0">
                  <a:prstClr val="black">
                    <a:alpha val="40000"/>
                  </a:prstClr>
                </a:outerShdw>
              </a:effectLst>
              <a:latin typeface="Helvetica"/>
              <a:cs typeface="Helvetica"/>
            </a:endParaRPr>
          </a:p>
        </p:txBody>
      </p:sp>
      <p:graphicFrame>
        <p:nvGraphicFramePr>
          <p:cNvPr id="5" name="4 Tabla"/>
          <p:cNvGraphicFramePr>
            <a:graphicFrameLocks noGrp="1"/>
          </p:cNvGraphicFramePr>
          <p:nvPr>
            <p:extLst>
              <p:ext uri="{D42A27DB-BD31-4B8C-83A1-F6EECF244321}">
                <p14:modId xmlns:p14="http://schemas.microsoft.com/office/powerpoint/2010/main" val="3216076419"/>
              </p:ext>
            </p:extLst>
          </p:nvPr>
        </p:nvGraphicFramePr>
        <p:xfrm>
          <a:off x="2388257" y="982844"/>
          <a:ext cx="7296150" cy="5303324"/>
        </p:xfrm>
        <a:graphic>
          <a:graphicData uri="http://schemas.openxmlformats.org/drawingml/2006/table">
            <a:tbl>
              <a:tblPr firstRow="1" bandRow="1">
                <a:tableStyleId>{5C22544A-7EE6-4342-B048-85BDC9FD1C3A}</a:tableStyleId>
              </a:tblPr>
              <a:tblGrid>
                <a:gridCol w="1641717"/>
                <a:gridCol w="5654433"/>
              </a:tblGrid>
              <a:tr h="365729">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O" sz="1800" b="1" dirty="0" smtClean="0">
                          <a:solidFill>
                            <a:schemeClr val="tx1"/>
                          </a:solidFill>
                          <a:latin typeface="Arial" pitchFamily="34" charset="0"/>
                          <a:cs typeface="Arial" pitchFamily="34" charset="0"/>
                        </a:rPr>
                        <a:t>Ficha técnica</a:t>
                      </a:r>
                    </a:p>
                  </a:txBody>
                  <a:tcPr marL="91436" marR="91436" marT="45706" marB="45706"/>
                </a:tc>
                <a:tc hMerge="1">
                  <a:txBody>
                    <a:bodyPr/>
                    <a:lstStyle/>
                    <a:p>
                      <a:endParaRPr lang="es-CO" dirty="0"/>
                    </a:p>
                  </a:txBody>
                  <a:tcPr/>
                </a:tc>
              </a:tr>
              <a:tr h="1188683">
                <a:tc>
                  <a:txBody>
                    <a:bodyPr/>
                    <a:lstStyle/>
                    <a:p>
                      <a:pPr algn="l"/>
                      <a:r>
                        <a:rPr lang="es-CO" sz="1800" dirty="0" smtClean="0"/>
                        <a:t>OBJETIVO</a:t>
                      </a:r>
                      <a:endParaRPr lang="es-CO" sz="1800" dirty="0"/>
                    </a:p>
                  </a:txBody>
                  <a:tcPr marL="91436" marR="91436" marT="45706" marB="45706"/>
                </a:tc>
                <a:tc>
                  <a:txBody>
                    <a:bodyPr/>
                    <a:lstStyle/>
                    <a:p>
                      <a:pPr algn="l"/>
                      <a:r>
                        <a:rPr lang="es-CO" sz="1800" dirty="0" smtClean="0">
                          <a:solidFill>
                            <a:schemeClr val="tx1"/>
                          </a:solidFill>
                        </a:rPr>
                        <a:t>Evaluar el grado de satisfacción-insatisfacción con relación al servicio ofrecido por los macroprocesos Estratégicos, Misionales y de apoyo</a:t>
                      </a:r>
                      <a:r>
                        <a:rPr lang="es-CO" sz="1800" baseline="0" dirty="0" smtClean="0">
                          <a:solidFill>
                            <a:schemeClr val="tx1"/>
                          </a:solidFill>
                        </a:rPr>
                        <a:t> </a:t>
                      </a:r>
                      <a:r>
                        <a:rPr lang="es-CO" sz="1800" dirty="0" smtClean="0">
                          <a:solidFill>
                            <a:schemeClr val="tx1"/>
                          </a:solidFill>
                        </a:rPr>
                        <a:t>de la Institución y determinar las acciones de mejora a implementar.</a:t>
                      </a:r>
                      <a:endParaRPr lang="es-CO" sz="1800" dirty="0">
                        <a:solidFill>
                          <a:schemeClr val="tx1"/>
                        </a:solidFill>
                      </a:endParaRPr>
                    </a:p>
                  </a:txBody>
                  <a:tcPr marL="91436" marR="91436" marT="45706" marB="45706"/>
                </a:tc>
              </a:tr>
              <a:tr h="370727">
                <a:tc>
                  <a:txBody>
                    <a:bodyPr/>
                    <a:lstStyle/>
                    <a:p>
                      <a:pPr algn="l"/>
                      <a:r>
                        <a:rPr lang="es-CO" sz="1800" dirty="0" smtClean="0"/>
                        <a:t>POBLACIÓN</a:t>
                      </a:r>
                      <a:endParaRPr lang="es-CO" sz="1800" dirty="0"/>
                    </a:p>
                  </a:txBody>
                  <a:tcPr marL="91436" marR="91436" marT="45706" marB="45706"/>
                </a:tc>
                <a:tc>
                  <a:txBody>
                    <a:bodyPr/>
                    <a:lstStyle/>
                    <a:p>
                      <a:pPr algn="l"/>
                      <a:r>
                        <a:rPr lang="es-CO" sz="1800" dirty="0" smtClean="0">
                          <a:solidFill>
                            <a:schemeClr val="tx1"/>
                          </a:solidFill>
                        </a:rPr>
                        <a:t>Administrativos, Docentes, Directores</a:t>
                      </a:r>
                      <a:r>
                        <a:rPr lang="es-CO" sz="1800" baseline="0" dirty="0" smtClean="0">
                          <a:solidFill>
                            <a:schemeClr val="tx1"/>
                          </a:solidFill>
                        </a:rPr>
                        <a:t> de programa, Decanos , Jefes oficinas y/o Lideres de macroproceso.  </a:t>
                      </a:r>
                      <a:endParaRPr lang="es-CO" sz="1800" dirty="0">
                        <a:solidFill>
                          <a:schemeClr val="tx1"/>
                        </a:solidFill>
                      </a:endParaRPr>
                    </a:p>
                  </a:txBody>
                  <a:tcPr marL="91436" marR="91436" marT="45706" marB="45706"/>
                </a:tc>
              </a:tr>
              <a:tr h="640047">
                <a:tc>
                  <a:txBody>
                    <a:bodyPr/>
                    <a:lstStyle/>
                    <a:p>
                      <a:pPr algn="l"/>
                      <a:r>
                        <a:rPr lang="es-CO" sz="1800" dirty="0" smtClean="0"/>
                        <a:t>TAMAÑO DE LA MUESTRA</a:t>
                      </a:r>
                      <a:endParaRPr lang="es-CO" sz="1800" dirty="0"/>
                    </a:p>
                  </a:txBody>
                  <a:tcPr marL="91436" marR="91436" marT="45706" marB="45706"/>
                </a:tc>
                <a:tc>
                  <a:txBody>
                    <a:bodyPr/>
                    <a:lstStyle/>
                    <a:p>
                      <a:pPr algn="l"/>
                      <a:r>
                        <a:rPr lang="es-CO" sz="1800" dirty="0" smtClean="0">
                          <a:solidFill>
                            <a:schemeClr val="tx1"/>
                          </a:solidFill>
                        </a:rPr>
                        <a:t>56</a:t>
                      </a:r>
                      <a:r>
                        <a:rPr lang="es-CO" sz="1800" baseline="0" dirty="0" smtClean="0">
                          <a:solidFill>
                            <a:schemeClr val="tx1"/>
                          </a:solidFill>
                        </a:rPr>
                        <a:t> Docentes , 58 Administrativos. </a:t>
                      </a:r>
                      <a:endParaRPr lang="es-CO" sz="1800" dirty="0" smtClean="0">
                        <a:solidFill>
                          <a:schemeClr val="tx1"/>
                        </a:solidFill>
                      </a:endParaRPr>
                    </a:p>
                  </a:txBody>
                  <a:tcPr marL="91436" marR="91436" marT="45706" marB="45706"/>
                </a:tc>
              </a:tr>
              <a:tr h="914365">
                <a:tc>
                  <a:txBody>
                    <a:bodyPr/>
                    <a:lstStyle/>
                    <a:p>
                      <a:pPr algn="l"/>
                      <a:r>
                        <a:rPr lang="es-CO" sz="1800" dirty="0" smtClean="0"/>
                        <a:t>VARIABLES</a:t>
                      </a:r>
                    </a:p>
                    <a:p>
                      <a:pPr algn="l"/>
                      <a:r>
                        <a:rPr lang="es-CO" sz="1800" dirty="0" smtClean="0"/>
                        <a:t>MEDIDAS</a:t>
                      </a:r>
                      <a:endParaRPr lang="es-CO" sz="1800" dirty="0"/>
                    </a:p>
                  </a:txBody>
                  <a:tcPr marL="91436" marR="91436" marT="45706" marB="45706"/>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O" sz="1800" dirty="0" smtClean="0">
                          <a:solidFill>
                            <a:schemeClr val="tx1"/>
                          </a:solidFill>
                        </a:rPr>
                        <a:t>Confiabilidad, capacidad de respuesta, seguridad, expectativas del servicio,</a:t>
                      </a:r>
                      <a:r>
                        <a:rPr lang="es-CO" sz="1800" baseline="0" dirty="0" smtClean="0">
                          <a:solidFill>
                            <a:schemeClr val="tx1"/>
                          </a:solidFill>
                        </a:rPr>
                        <a:t> </a:t>
                      </a:r>
                      <a:r>
                        <a:rPr lang="es-CO" sz="1800" dirty="0" smtClean="0">
                          <a:solidFill>
                            <a:schemeClr val="tx1"/>
                          </a:solidFill>
                        </a:rPr>
                        <a:t>empatía, mejoras</a:t>
                      </a:r>
                      <a:r>
                        <a:rPr lang="es-CO" sz="1800" baseline="0" dirty="0" smtClean="0">
                          <a:solidFill>
                            <a:schemeClr val="tx1"/>
                          </a:solidFill>
                        </a:rPr>
                        <a:t> </a:t>
                      </a:r>
                      <a:r>
                        <a:rPr lang="es-CO" sz="1800" dirty="0" smtClean="0">
                          <a:solidFill>
                            <a:schemeClr val="tx1"/>
                          </a:solidFill>
                        </a:rPr>
                        <a:t>de los procesos de cada  macroproceso</a:t>
                      </a:r>
                      <a:endParaRPr lang="es-CO" sz="1800" dirty="0">
                        <a:solidFill>
                          <a:schemeClr val="tx1"/>
                        </a:solidFill>
                      </a:endParaRPr>
                    </a:p>
                  </a:txBody>
                  <a:tcPr marL="91436" marR="91436" marT="45706" marB="45706"/>
                </a:tc>
              </a:tr>
              <a:tr h="640047">
                <a:tc>
                  <a:txBody>
                    <a:bodyPr/>
                    <a:lstStyle/>
                    <a:p>
                      <a:pPr algn="l"/>
                      <a:r>
                        <a:rPr lang="es-CO" sz="1800" dirty="0" smtClean="0"/>
                        <a:t>FECHA DE APLICACIÓN</a:t>
                      </a:r>
                      <a:endParaRPr lang="es-CO" sz="1800" dirty="0"/>
                    </a:p>
                  </a:txBody>
                  <a:tcPr marL="91436" marR="91436" marT="45706" marB="45706"/>
                </a:tc>
                <a:tc>
                  <a:txBody>
                    <a:bodyPr/>
                    <a:lstStyle/>
                    <a:p>
                      <a:pPr algn="l"/>
                      <a:r>
                        <a:rPr lang="es-CO" sz="1800" baseline="0" dirty="0" smtClean="0">
                          <a:solidFill>
                            <a:schemeClr val="tx1"/>
                          </a:solidFill>
                        </a:rPr>
                        <a:t>Primer semestre de </a:t>
                      </a:r>
                      <a:r>
                        <a:rPr lang="es-CO" sz="1800" baseline="0" dirty="0" smtClean="0">
                          <a:solidFill>
                            <a:schemeClr val="tx1"/>
                          </a:solidFill>
                        </a:rPr>
                        <a:t>2018</a:t>
                      </a:r>
                      <a:endParaRPr lang="es-CO" sz="1800" dirty="0">
                        <a:solidFill>
                          <a:schemeClr val="tx1"/>
                        </a:solidFill>
                      </a:endParaRPr>
                    </a:p>
                  </a:txBody>
                  <a:tcPr marL="91436" marR="91436" marT="45706" marB="45706"/>
                </a:tc>
              </a:tr>
              <a:tr h="914365">
                <a:tc>
                  <a:txBody>
                    <a:bodyPr/>
                    <a:lstStyle/>
                    <a:p>
                      <a:pPr algn="l"/>
                      <a:r>
                        <a:rPr lang="es-CO" sz="1800" dirty="0" smtClean="0"/>
                        <a:t>MÉTODO PARA EL ANÁLISIS DE RESULTADOS </a:t>
                      </a:r>
                      <a:endParaRPr lang="es-CO" sz="1800" dirty="0"/>
                    </a:p>
                  </a:txBody>
                  <a:tcPr marL="91436" marR="91436" marT="45706" marB="45706"/>
                </a:tc>
                <a:tc>
                  <a:txBody>
                    <a:bodyPr/>
                    <a:lstStyle/>
                    <a:p>
                      <a:pPr algn="l"/>
                      <a:r>
                        <a:rPr lang="es-CO" sz="1800" dirty="0" smtClean="0">
                          <a:solidFill>
                            <a:schemeClr val="tx1"/>
                          </a:solidFill>
                        </a:rPr>
                        <a:t>Plataforma web.</a:t>
                      </a:r>
                      <a:endParaRPr lang="es-CO" sz="1800" dirty="0">
                        <a:solidFill>
                          <a:schemeClr val="tx1"/>
                        </a:solidFill>
                      </a:endParaRPr>
                    </a:p>
                  </a:txBody>
                  <a:tcPr marL="91436" marR="91436" marT="45706" marB="45706"/>
                </a:tc>
              </a:tr>
            </a:tbl>
          </a:graphicData>
        </a:graphic>
      </p:graphicFrame>
    </p:spTree>
    <p:extLst>
      <p:ext uri="{BB962C8B-B14F-4D97-AF65-F5344CB8AC3E}">
        <p14:creationId xmlns:p14="http://schemas.microsoft.com/office/powerpoint/2010/main" val="41699009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hape 77"/>
          <p:cNvSpPr/>
          <p:nvPr/>
        </p:nvSpPr>
        <p:spPr>
          <a:xfrm>
            <a:off x="0" y="241515"/>
            <a:ext cx="12072664" cy="452046"/>
          </a:xfrm>
          <a:prstGeom prst="rect">
            <a:avLst/>
          </a:prstGeom>
          <a:ln w="12700">
            <a:miter lim="400000"/>
          </a:ln>
          <a:extLst>
            <a:ext uri="{C572A759-6A51-4108-AA02-DFA0A04FC94B}">
              <ma14:wrappingTextBoxFlag xmlns:ma14="http://schemas.microsoft.com/office/mac/drawingml/2011/main" xmlns="" val="1"/>
            </a:ext>
          </a:extLst>
        </p:spPr>
        <p:txBody>
          <a:bodyPr wrap="square" lIns="71437" tIns="71437" rIns="71437" bIns="71437" anchor="ctr">
            <a:spAutoFit/>
          </a:bodyPr>
          <a:lstStyle>
            <a:lvl1pPr algn="ctr" defTabSz="584200">
              <a:defRPr sz="7000" b="1">
                <a:latin typeface="Helvetica Light"/>
                <a:ea typeface="Helvetica Light"/>
                <a:cs typeface="Helvetica Light"/>
                <a:sym typeface="Helvetica Light"/>
              </a:defRPr>
            </a:lvl1pPr>
          </a:lstStyle>
          <a:p>
            <a:pPr lvl="0">
              <a:defRPr sz="1800" b="0"/>
            </a:pPr>
            <a:r>
              <a:rPr lang="es-CO" sz="2000" dirty="0" smtClean="0">
                <a:effectLst>
                  <a:outerShdw blurRad="50800" dist="38100" dir="8100000" algn="tr" rotWithShape="0">
                    <a:prstClr val="black">
                      <a:alpha val="40000"/>
                    </a:prstClr>
                  </a:outerShdw>
                </a:effectLst>
                <a:latin typeface="Helvetica"/>
                <a:cs typeface="Helvetica"/>
              </a:rPr>
              <a:t>Satisfacción Cliente Interno </a:t>
            </a:r>
            <a:r>
              <a:rPr lang="es-CO" sz="2000" dirty="0" smtClean="0">
                <a:effectLst>
                  <a:outerShdw blurRad="50800" dist="38100" dir="8100000" algn="tr" rotWithShape="0">
                    <a:prstClr val="black">
                      <a:alpha val="40000"/>
                    </a:prstClr>
                  </a:outerShdw>
                </a:effectLst>
                <a:latin typeface="Helvetica"/>
                <a:cs typeface="Helvetica"/>
              </a:rPr>
              <a:t>2018 - 1 </a:t>
            </a:r>
            <a:r>
              <a:rPr lang="es-CO" sz="2000" dirty="0" smtClean="0">
                <a:effectLst>
                  <a:outerShdw blurRad="50800" dist="38100" dir="8100000" algn="tr" rotWithShape="0">
                    <a:prstClr val="black">
                      <a:alpha val="40000"/>
                    </a:prstClr>
                  </a:outerShdw>
                </a:effectLst>
                <a:latin typeface="Helvetica"/>
                <a:cs typeface="Helvetica"/>
              </a:rPr>
              <a:t>por Macroprocesos    </a:t>
            </a:r>
            <a:endParaRPr sz="2000" dirty="0">
              <a:effectLst>
                <a:outerShdw blurRad="50800" dist="38100" dir="8100000" algn="tr" rotWithShape="0">
                  <a:prstClr val="black">
                    <a:alpha val="40000"/>
                  </a:prstClr>
                </a:outerShdw>
              </a:effectLst>
              <a:latin typeface="Helvetica"/>
              <a:cs typeface="Helvetica"/>
            </a:endParaRPr>
          </a:p>
        </p:txBody>
      </p:sp>
      <p:pic>
        <p:nvPicPr>
          <p:cNvPr id="2" name="Imagen 1"/>
          <p:cNvPicPr>
            <a:picLocks noChangeAspect="1"/>
          </p:cNvPicPr>
          <p:nvPr/>
        </p:nvPicPr>
        <p:blipFill>
          <a:blip r:embed="rId2"/>
          <a:stretch>
            <a:fillRect/>
          </a:stretch>
        </p:blipFill>
        <p:spPr>
          <a:xfrm>
            <a:off x="1622591" y="993800"/>
            <a:ext cx="8827482" cy="1822400"/>
          </a:xfrm>
          <a:prstGeom prst="rect">
            <a:avLst/>
          </a:prstGeom>
        </p:spPr>
      </p:pic>
      <p:pic>
        <p:nvPicPr>
          <p:cNvPr id="3" name="Imagen 2"/>
          <p:cNvPicPr>
            <a:picLocks noChangeAspect="1"/>
          </p:cNvPicPr>
          <p:nvPr/>
        </p:nvPicPr>
        <p:blipFill>
          <a:blip r:embed="rId3"/>
          <a:stretch>
            <a:fillRect/>
          </a:stretch>
        </p:blipFill>
        <p:spPr>
          <a:xfrm>
            <a:off x="1622591" y="3240289"/>
            <a:ext cx="8827482" cy="1822400"/>
          </a:xfrm>
          <a:prstGeom prst="rect">
            <a:avLst/>
          </a:prstGeom>
        </p:spPr>
      </p:pic>
    </p:spTree>
    <p:extLst>
      <p:ext uri="{BB962C8B-B14F-4D97-AF65-F5344CB8AC3E}">
        <p14:creationId xmlns:p14="http://schemas.microsoft.com/office/powerpoint/2010/main" val="14581743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hape 77"/>
          <p:cNvSpPr/>
          <p:nvPr/>
        </p:nvSpPr>
        <p:spPr>
          <a:xfrm>
            <a:off x="0" y="241515"/>
            <a:ext cx="12072664" cy="452046"/>
          </a:xfrm>
          <a:prstGeom prst="rect">
            <a:avLst/>
          </a:prstGeom>
          <a:ln w="12700">
            <a:miter lim="400000"/>
          </a:ln>
          <a:extLst>
            <a:ext uri="{C572A759-6A51-4108-AA02-DFA0A04FC94B}">
              <ma14:wrappingTextBoxFlag xmlns:ma14="http://schemas.microsoft.com/office/mac/drawingml/2011/main" xmlns="" val="1"/>
            </a:ext>
          </a:extLst>
        </p:spPr>
        <p:txBody>
          <a:bodyPr wrap="square" lIns="71437" tIns="71437" rIns="71437" bIns="71437" anchor="ctr">
            <a:spAutoFit/>
          </a:bodyPr>
          <a:lstStyle>
            <a:lvl1pPr algn="ctr" defTabSz="584200">
              <a:defRPr sz="7000" b="1">
                <a:latin typeface="Helvetica Light"/>
                <a:ea typeface="Helvetica Light"/>
                <a:cs typeface="Helvetica Light"/>
                <a:sym typeface="Helvetica Light"/>
              </a:defRPr>
            </a:lvl1pPr>
          </a:lstStyle>
          <a:p>
            <a:pPr lvl="0">
              <a:defRPr sz="1800" b="0"/>
            </a:pPr>
            <a:r>
              <a:rPr lang="es-CO" sz="2000" dirty="0" smtClean="0">
                <a:effectLst>
                  <a:outerShdw blurRad="50800" dist="38100" dir="8100000" algn="tr" rotWithShape="0">
                    <a:prstClr val="black">
                      <a:alpha val="40000"/>
                    </a:prstClr>
                  </a:outerShdw>
                </a:effectLst>
                <a:latin typeface="Helvetica"/>
                <a:cs typeface="Helvetica"/>
              </a:rPr>
              <a:t>Satisfacción Cliente Interno </a:t>
            </a:r>
            <a:r>
              <a:rPr lang="es-CO" sz="2000" dirty="0" smtClean="0">
                <a:effectLst>
                  <a:outerShdw blurRad="50800" dist="38100" dir="8100000" algn="tr" rotWithShape="0">
                    <a:prstClr val="black">
                      <a:alpha val="40000"/>
                    </a:prstClr>
                  </a:outerShdw>
                </a:effectLst>
                <a:latin typeface="Helvetica"/>
                <a:cs typeface="Helvetica"/>
              </a:rPr>
              <a:t>2018 - 1 </a:t>
            </a:r>
            <a:r>
              <a:rPr lang="es-CO" sz="2000" dirty="0" smtClean="0">
                <a:effectLst>
                  <a:outerShdw blurRad="50800" dist="38100" dir="8100000" algn="tr" rotWithShape="0">
                    <a:prstClr val="black">
                      <a:alpha val="40000"/>
                    </a:prstClr>
                  </a:outerShdw>
                </a:effectLst>
                <a:latin typeface="Helvetica"/>
                <a:cs typeface="Helvetica"/>
              </a:rPr>
              <a:t>por Macroprocesos    </a:t>
            </a:r>
            <a:endParaRPr sz="2000" dirty="0">
              <a:effectLst>
                <a:outerShdw blurRad="50800" dist="38100" dir="8100000" algn="tr" rotWithShape="0">
                  <a:prstClr val="black">
                    <a:alpha val="40000"/>
                  </a:prstClr>
                </a:outerShdw>
              </a:effectLst>
              <a:latin typeface="Helvetica"/>
              <a:cs typeface="Helvetica"/>
            </a:endParaRPr>
          </a:p>
        </p:txBody>
      </p:sp>
      <p:pic>
        <p:nvPicPr>
          <p:cNvPr id="5" name="Imagen 4"/>
          <p:cNvPicPr>
            <a:picLocks noChangeAspect="1"/>
          </p:cNvPicPr>
          <p:nvPr/>
        </p:nvPicPr>
        <p:blipFill>
          <a:blip r:embed="rId2"/>
          <a:stretch>
            <a:fillRect/>
          </a:stretch>
        </p:blipFill>
        <p:spPr>
          <a:xfrm>
            <a:off x="2190519" y="963400"/>
            <a:ext cx="7691626" cy="1643733"/>
          </a:xfrm>
          <a:prstGeom prst="rect">
            <a:avLst/>
          </a:prstGeom>
        </p:spPr>
      </p:pic>
      <p:pic>
        <p:nvPicPr>
          <p:cNvPr id="6" name="Imagen 5"/>
          <p:cNvPicPr>
            <a:picLocks noChangeAspect="1"/>
          </p:cNvPicPr>
          <p:nvPr/>
        </p:nvPicPr>
        <p:blipFill>
          <a:blip r:embed="rId3"/>
          <a:stretch>
            <a:fillRect/>
          </a:stretch>
        </p:blipFill>
        <p:spPr>
          <a:xfrm>
            <a:off x="1839443" y="3714045"/>
            <a:ext cx="3101412" cy="1349756"/>
          </a:xfrm>
          <a:prstGeom prst="rect">
            <a:avLst/>
          </a:prstGeom>
        </p:spPr>
      </p:pic>
      <p:pic>
        <p:nvPicPr>
          <p:cNvPr id="7" name="Imagen 6"/>
          <p:cNvPicPr>
            <a:picLocks noChangeAspect="1"/>
          </p:cNvPicPr>
          <p:nvPr/>
        </p:nvPicPr>
        <p:blipFill>
          <a:blip r:embed="rId4"/>
          <a:stretch>
            <a:fillRect/>
          </a:stretch>
        </p:blipFill>
        <p:spPr>
          <a:xfrm>
            <a:off x="5566232" y="3123629"/>
            <a:ext cx="4578493" cy="2755631"/>
          </a:xfrm>
          <a:prstGeom prst="rect">
            <a:avLst/>
          </a:prstGeom>
        </p:spPr>
      </p:pic>
    </p:spTree>
    <p:extLst>
      <p:ext uri="{BB962C8B-B14F-4D97-AF65-F5344CB8AC3E}">
        <p14:creationId xmlns:p14="http://schemas.microsoft.com/office/powerpoint/2010/main" val="38374623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hape 77"/>
          <p:cNvSpPr/>
          <p:nvPr/>
        </p:nvSpPr>
        <p:spPr>
          <a:xfrm>
            <a:off x="2711624" y="404664"/>
            <a:ext cx="2520280" cy="6299801"/>
          </a:xfrm>
          <a:prstGeom prst="rect">
            <a:avLst/>
          </a:prstGeom>
          <a:ln w="12700">
            <a:miter lim="400000"/>
          </a:ln>
          <a:extLst>
            <a:ext uri="{C572A759-6A51-4108-AA02-DFA0A04FC94B}">
              <ma14:wrappingTextBoxFlag xmlns:ma14="http://schemas.microsoft.com/office/mac/drawingml/2011/main" xmlns="" val="1"/>
            </a:ext>
          </a:extLst>
        </p:spPr>
        <p:txBody>
          <a:bodyPr wrap="square" lIns="71437" tIns="71437" rIns="71437" bIns="71437" anchor="ctr">
            <a:spAutoFit/>
          </a:bodyPr>
          <a:lstStyle>
            <a:lvl1pPr algn="ctr" defTabSz="584200">
              <a:defRPr sz="7000" b="1">
                <a:latin typeface="Helvetica Light"/>
                <a:ea typeface="Helvetica Light"/>
                <a:cs typeface="Helvetica Light"/>
                <a:sym typeface="Helvetica Light"/>
              </a:defRPr>
            </a:lvl1pPr>
          </a:lstStyle>
          <a:p>
            <a:pPr lvl="0" algn="dist">
              <a:defRPr sz="1800" b="0"/>
            </a:pPr>
            <a:r>
              <a:rPr lang="es-CO" sz="40000" b="0" dirty="0" smtClean="0">
                <a:solidFill>
                  <a:schemeClr val="bg1">
                    <a:lumMod val="85000"/>
                  </a:schemeClr>
                </a:solidFill>
                <a:latin typeface="Helvetica"/>
                <a:cs typeface="Helvetica"/>
              </a:rPr>
              <a:t>2</a:t>
            </a:r>
            <a:endParaRPr sz="40000" b="0" dirty="0">
              <a:solidFill>
                <a:schemeClr val="bg1">
                  <a:lumMod val="85000"/>
                </a:schemeClr>
              </a:solidFill>
              <a:latin typeface="Helvetica"/>
              <a:cs typeface="Helvetica"/>
            </a:endParaRPr>
          </a:p>
        </p:txBody>
      </p:sp>
      <p:sp>
        <p:nvSpPr>
          <p:cNvPr id="10" name="Shape 77"/>
          <p:cNvSpPr/>
          <p:nvPr/>
        </p:nvSpPr>
        <p:spPr>
          <a:xfrm>
            <a:off x="119336" y="3752745"/>
            <a:ext cx="12072664" cy="1006044"/>
          </a:xfrm>
          <a:prstGeom prst="rect">
            <a:avLst/>
          </a:prstGeom>
          <a:ln w="12700">
            <a:miter lim="400000"/>
          </a:ln>
          <a:extLst>
            <a:ext uri="{C572A759-6A51-4108-AA02-DFA0A04FC94B}">
              <ma14:wrappingTextBoxFlag xmlns:ma14="http://schemas.microsoft.com/office/mac/drawingml/2011/main" xmlns="" val="1"/>
            </a:ext>
          </a:extLst>
        </p:spPr>
        <p:txBody>
          <a:bodyPr wrap="square" lIns="71437" tIns="71437" rIns="71437" bIns="71437" anchor="ctr">
            <a:spAutoFit/>
          </a:bodyPr>
          <a:lstStyle>
            <a:lvl1pPr algn="ctr" defTabSz="584200">
              <a:defRPr sz="7000" b="1">
                <a:latin typeface="Helvetica Light"/>
                <a:ea typeface="Helvetica Light"/>
                <a:cs typeface="Helvetica Light"/>
                <a:sym typeface="Helvetica Light"/>
              </a:defRPr>
            </a:lvl1pPr>
          </a:lstStyle>
          <a:p>
            <a:pPr lvl="0">
              <a:defRPr sz="1800" b="0"/>
            </a:pPr>
            <a:r>
              <a:rPr lang="es-CO" sz="2800" dirty="0" smtClean="0">
                <a:effectLst>
                  <a:outerShdw blurRad="50800" dist="38100" dir="8100000" algn="tr" rotWithShape="0">
                    <a:prstClr val="black">
                      <a:alpha val="40000"/>
                    </a:prstClr>
                  </a:outerShdw>
                </a:effectLst>
                <a:latin typeface="Helvetica"/>
                <a:cs typeface="Helvetica"/>
              </a:rPr>
              <a:t>Comportamiento de los Resultados De Las Encuestas De Satisfacción  Cliente interno últimos 2 años    </a:t>
            </a:r>
            <a:endParaRPr sz="2800" dirty="0">
              <a:effectLst>
                <a:outerShdw blurRad="50800" dist="38100" dir="8100000" algn="tr" rotWithShape="0">
                  <a:prstClr val="black">
                    <a:alpha val="40000"/>
                  </a:prstClr>
                </a:outerShdw>
              </a:effectLst>
              <a:latin typeface="Helvetica"/>
              <a:cs typeface="Helvetica"/>
            </a:endParaRPr>
          </a:p>
        </p:txBody>
      </p:sp>
    </p:spTree>
    <p:extLst>
      <p:ext uri="{BB962C8B-B14F-4D97-AF65-F5344CB8AC3E}">
        <p14:creationId xmlns:p14="http://schemas.microsoft.com/office/powerpoint/2010/main" val="278781243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hape 77"/>
          <p:cNvSpPr/>
          <p:nvPr/>
        </p:nvSpPr>
        <p:spPr>
          <a:xfrm>
            <a:off x="0" y="241515"/>
            <a:ext cx="12072664" cy="452046"/>
          </a:xfrm>
          <a:prstGeom prst="rect">
            <a:avLst/>
          </a:prstGeom>
          <a:ln w="12700">
            <a:miter lim="400000"/>
          </a:ln>
          <a:extLst>
            <a:ext uri="{C572A759-6A51-4108-AA02-DFA0A04FC94B}">
              <ma14:wrappingTextBoxFlag xmlns:ma14="http://schemas.microsoft.com/office/mac/drawingml/2011/main" xmlns="" val="1"/>
            </a:ext>
          </a:extLst>
        </p:spPr>
        <p:txBody>
          <a:bodyPr wrap="square" lIns="71437" tIns="71437" rIns="71437" bIns="71437" anchor="ctr">
            <a:spAutoFit/>
          </a:bodyPr>
          <a:lstStyle>
            <a:lvl1pPr algn="ctr" defTabSz="584200">
              <a:defRPr sz="7000" b="1">
                <a:latin typeface="Helvetica Light"/>
                <a:ea typeface="Helvetica Light"/>
                <a:cs typeface="Helvetica Light"/>
                <a:sym typeface="Helvetica Light"/>
              </a:defRPr>
            </a:lvl1pPr>
          </a:lstStyle>
          <a:p>
            <a:pPr lvl="0">
              <a:defRPr sz="1800" b="0"/>
            </a:pPr>
            <a:r>
              <a:rPr lang="es-CO" sz="2000" dirty="0" smtClean="0">
                <a:effectLst>
                  <a:outerShdw blurRad="50800" dist="38100" dir="8100000" algn="tr" rotWithShape="0">
                    <a:prstClr val="black">
                      <a:alpha val="40000"/>
                    </a:prstClr>
                  </a:outerShdw>
                </a:effectLst>
                <a:latin typeface="Helvetica"/>
                <a:cs typeface="Helvetica"/>
              </a:rPr>
              <a:t>Comportamiento de las Encuestas de Satisfacción Cliente Interno </a:t>
            </a:r>
            <a:r>
              <a:rPr lang="es-CO" sz="2000" dirty="0" smtClean="0">
                <a:effectLst>
                  <a:outerShdw blurRad="50800" dist="38100" dir="8100000" algn="tr" rotWithShape="0">
                    <a:prstClr val="black">
                      <a:alpha val="40000"/>
                    </a:prstClr>
                  </a:outerShdw>
                </a:effectLst>
                <a:latin typeface="Helvetica"/>
                <a:cs typeface="Helvetica"/>
              </a:rPr>
              <a:t>2018 -1  </a:t>
            </a:r>
            <a:r>
              <a:rPr lang="es-CO" sz="2000" dirty="0" smtClean="0">
                <a:effectLst>
                  <a:outerShdw blurRad="50800" dist="38100" dir="8100000" algn="tr" rotWithShape="0">
                    <a:prstClr val="black">
                      <a:alpha val="40000"/>
                    </a:prstClr>
                  </a:outerShdw>
                </a:effectLst>
                <a:latin typeface="Helvetica"/>
                <a:cs typeface="Helvetica"/>
              </a:rPr>
              <a:t>Últimos </a:t>
            </a:r>
            <a:r>
              <a:rPr lang="es-CO" sz="2000" dirty="0" smtClean="0">
                <a:effectLst>
                  <a:outerShdw blurRad="50800" dist="38100" dir="8100000" algn="tr" rotWithShape="0">
                    <a:prstClr val="black">
                      <a:alpha val="40000"/>
                    </a:prstClr>
                  </a:outerShdw>
                </a:effectLst>
                <a:latin typeface="Helvetica"/>
                <a:cs typeface="Helvetica"/>
              </a:rPr>
              <a:t> </a:t>
            </a:r>
            <a:r>
              <a:rPr lang="es-CO" sz="2000" dirty="0" smtClean="0">
                <a:effectLst>
                  <a:outerShdw blurRad="50800" dist="38100" dir="8100000" algn="tr" rotWithShape="0">
                    <a:prstClr val="black">
                      <a:alpha val="40000"/>
                    </a:prstClr>
                  </a:outerShdw>
                </a:effectLst>
                <a:latin typeface="Helvetica"/>
                <a:cs typeface="Helvetica"/>
              </a:rPr>
              <a:t>años    </a:t>
            </a:r>
            <a:endParaRPr sz="2000" dirty="0">
              <a:effectLst>
                <a:outerShdw blurRad="50800" dist="38100" dir="8100000" algn="tr" rotWithShape="0">
                  <a:prstClr val="black">
                    <a:alpha val="40000"/>
                  </a:prstClr>
                </a:outerShdw>
              </a:effectLst>
              <a:latin typeface="Helvetica"/>
              <a:cs typeface="Helvetica"/>
            </a:endParaRPr>
          </a:p>
        </p:txBody>
      </p:sp>
      <p:pic>
        <p:nvPicPr>
          <p:cNvPr id="5" name="Imagen 4"/>
          <p:cNvPicPr>
            <a:picLocks noChangeAspect="1"/>
          </p:cNvPicPr>
          <p:nvPr/>
        </p:nvPicPr>
        <p:blipFill>
          <a:blip r:embed="rId2"/>
          <a:stretch>
            <a:fillRect/>
          </a:stretch>
        </p:blipFill>
        <p:spPr>
          <a:xfrm>
            <a:off x="78376" y="983438"/>
            <a:ext cx="5197157" cy="4646788"/>
          </a:xfrm>
          <a:prstGeom prst="rect">
            <a:avLst/>
          </a:prstGeom>
        </p:spPr>
      </p:pic>
      <p:pic>
        <p:nvPicPr>
          <p:cNvPr id="7" name="Imagen 6"/>
          <p:cNvPicPr>
            <a:picLocks noChangeAspect="1"/>
          </p:cNvPicPr>
          <p:nvPr/>
        </p:nvPicPr>
        <p:blipFill>
          <a:blip r:embed="rId3"/>
          <a:stretch>
            <a:fillRect/>
          </a:stretch>
        </p:blipFill>
        <p:spPr>
          <a:xfrm>
            <a:off x="5418023" y="815481"/>
            <a:ext cx="5405665" cy="4075339"/>
          </a:xfrm>
          <a:prstGeom prst="rect">
            <a:avLst/>
          </a:prstGeom>
        </p:spPr>
      </p:pic>
    </p:spTree>
    <p:extLst>
      <p:ext uri="{BB962C8B-B14F-4D97-AF65-F5344CB8AC3E}">
        <p14:creationId xmlns:p14="http://schemas.microsoft.com/office/powerpoint/2010/main" val="147075621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hape 77"/>
          <p:cNvSpPr/>
          <p:nvPr/>
        </p:nvSpPr>
        <p:spPr>
          <a:xfrm>
            <a:off x="0" y="241515"/>
            <a:ext cx="12072664" cy="452046"/>
          </a:xfrm>
          <a:prstGeom prst="rect">
            <a:avLst/>
          </a:prstGeom>
          <a:ln w="12700">
            <a:miter lim="400000"/>
          </a:ln>
          <a:extLst>
            <a:ext uri="{C572A759-6A51-4108-AA02-DFA0A04FC94B}">
              <ma14:wrappingTextBoxFlag xmlns:ma14="http://schemas.microsoft.com/office/mac/drawingml/2011/main" xmlns="" val="1"/>
            </a:ext>
          </a:extLst>
        </p:spPr>
        <p:txBody>
          <a:bodyPr wrap="square" lIns="71437" tIns="71437" rIns="71437" bIns="71437" anchor="ctr">
            <a:spAutoFit/>
          </a:bodyPr>
          <a:lstStyle>
            <a:lvl1pPr algn="ctr" defTabSz="584200">
              <a:defRPr sz="7000" b="1">
                <a:latin typeface="Helvetica Light"/>
                <a:ea typeface="Helvetica Light"/>
                <a:cs typeface="Helvetica Light"/>
                <a:sym typeface="Helvetica Light"/>
              </a:defRPr>
            </a:lvl1pPr>
          </a:lstStyle>
          <a:p>
            <a:pPr lvl="0">
              <a:defRPr sz="1800" b="0"/>
            </a:pPr>
            <a:r>
              <a:rPr lang="es-CO" sz="2000" dirty="0" smtClean="0">
                <a:effectLst>
                  <a:outerShdw blurRad="50800" dist="38100" dir="8100000" algn="tr" rotWithShape="0">
                    <a:prstClr val="black">
                      <a:alpha val="40000"/>
                    </a:prstClr>
                  </a:outerShdw>
                </a:effectLst>
                <a:latin typeface="Helvetica"/>
                <a:cs typeface="Helvetica"/>
              </a:rPr>
              <a:t>Comportamiento de las Encuestas de Satisfacción Cliente Interno </a:t>
            </a:r>
            <a:r>
              <a:rPr lang="es-CO" sz="2000" dirty="0" smtClean="0">
                <a:effectLst>
                  <a:outerShdw blurRad="50800" dist="38100" dir="8100000" algn="tr" rotWithShape="0">
                    <a:prstClr val="black">
                      <a:alpha val="40000"/>
                    </a:prstClr>
                  </a:outerShdw>
                </a:effectLst>
                <a:latin typeface="Helvetica"/>
                <a:cs typeface="Helvetica"/>
              </a:rPr>
              <a:t>2018-1  </a:t>
            </a:r>
            <a:r>
              <a:rPr lang="es-CO" sz="2000" dirty="0" smtClean="0">
                <a:effectLst>
                  <a:outerShdw blurRad="50800" dist="38100" dir="8100000" algn="tr" rotWithShape="0">
                    <a:prstClr val="black">
                      <a:alpha val="40000"/>
                    </a:prstClr>
                  </a:outerShdw>
                </a:effectLst>
                <a:latin typeface="Helvetica"/>
                <a:cs typeface="Helvetica"/>
              </a:rPr>
              <a:t>Actual     </a:t>
            </a:r>
            <a:endParaRPr sz="2000" dirty="0">
              <a:effectLst>
                <a:outerShdw blurRad="50800" dist="38100" dir="8100000" algn="tr" rotWithShape="0">
                  <a:prstClr val="black">
                    <a:alpha val="40000"/>
                  </a:prstClr>
                </a:outerShdw>
              </a:effectLst>
              <a:latin typeface="Helvetica"/>
              <a:cs typeface="Helvetica"/>
            </a:endParaRPr>
          </a:p>
        </p:txBody>
      </p:sp>
      <p:graphicFrame>
        <p:nvGraphicFramePr>
          <p:cNvPr id="6" name="Gráfico 5"/>
          <p:cNvGraphicFramePr>
            <a:graphicFrameLocks/>
          </p:cNvGraphicFramePr>
          <p:nvPr>
            <p:extLst>
              <p:ext uri="{D42A27DB-BD31-4B8C-83A1-F6EECF244321}">
                <p14:modId xmlns:p14="http://schemas.microsoft.com/office/powerpoint/2010/main" val="4268824033"/>
              </p:ext>
            </p:extLst>
          </p:nvPr>
        </p:nvGraphicFramePr>
        <p:xfrm>
          <a:off x="1187387" y="1343092"/>
          <a:ext cx="3857580" cy="283477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2" name="Tabla 1"/>
          <p:cNvGraphicFramePr>
            <a:graphicFrameLocks noGrp="1"/>
          </p:cNvGraphicFramePr>
          <p:nvPr>
            <p:extLst>
              <p:ext uri="{D42A27DB-BD31-4B8C-83A1-F6EECF244321}">
                <p14:modId xmlns:p14="http://schemas.microsoft.com/office/powerpoint/2010/main" val="4235841880"/>
              </p:ext>
            </p:extLst>
          </p:nvPr>
        </p:nvGraphicFramePr>
        <p:xfrm>
          <a:off x="1997936" y="4451859"/>
          <a:ext cx="2501900" cy="1647825"/>
        </p:xfrm>
        <a:graphic>
          <a:graphicData uri="http://schemas.openxmlformats.org/drawingml/2006/table">
            <a:tbl>
              <a:tblPr/>
              <a:tblGrid>
                <a:gridCol w="1320800"/>
                <a:gridCol w="1181100"/>
              </a:tblGrid>
              <a:tr h="200025">
                <a:tc>
                  <a:txBody>
                    <a:bodyPr/>
                    <a:lstStyle/>
                    <a:p>
                      <a:pPr algn="l" fontAlgn="b"/>
                      <a:r>
                        <a:rPr lang="es-CO" sz="1100" b="0" i="0" u="none" strike="noStrike" dirty="0">
                          <a:solidFill>
                            <a:srgbClr val="000000"/>
                          </a:solidFill>
                          <a:effectLst/>
                          <a:latin typeface="Calibri" panose="020F0502020204030204" pitchFamily="34" charset="0"/>
                        </a:rPr>
                        <a:t>Opción</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s-CO" sz="1100" b="0" i="0" u="none" strike="noStrike" dirty="0">
                          <a:solidFill>
                            <a:srgbClr val="000000"/>
                          </a:solidFill>
                          <a:effectLst/>
                          <a:latin typeface="Calibri" panose="020F0502020204030204" pitchFamily="34" charset="0"/>
                        </a:rPr>
                        <a:t>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6E0B4"/>
                    </a:solidFill>
                  </a:tcPr>
                </a:tc>
              </a:tr>
              <a:tr h="238125">
                <a:tc>
                  <a:txBody>
                    <a:bodyPr/>
                    <a:lstStyle/>
                    <a:p>
                      <a:pPr algn="l" fontAlgn="b"/>
                      <a:r>
                        <a:rPr lang="es-CO" sz="1100" b="0" i="0" u="none" strike="noStrike" dirty="0">
                          <a:solidFill>
                            <a:srgbClr val="000000"/>
                          </a:solidFill>
                          <a:effectLst/>
                          <a:latin typeface="Calibri" panose="020F0502020204030204" pitchFamily="34" charset="0"/>
                        </a:rPr>
                        <a:t>Insatisfecho (A3)</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s-CO" sz="1400" b="1" i="0" u="none" strike="noStrike" dirty="0">
                          <a:solidFill>
                            <a:srgbClr val="000000"/>
                          </a:solidFill>
                          <a:effectLst/>
                          <a:latin typeface="Calibri" panose="020F0502020204030204" pitchFamily="34" charset="0"/>
                        </a:rPr>
                        <a:t>8,62%</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9D08E"/>
                    </a:solidFill>
                  </a:tcPr>
                </a:tc>
              </a:tr>
              <a:tr h="238125">
                <a:tc>
                  <a:txBody>
                    <a:bodyPr/>
                    <a:lstStyle/>
                    <a:p>
                      <a:pPr algn="l" fontAlgn="b"/>
                      <a:r>
                        <a:rPr lang="es-CO" sz="1100" b="0" i="0" u="none" strike="noStrike" dirty="0">
                          <a:solidFill>
                            <a:srgbClr val="000000"/>
                          </a:solidFill>
                          <a:effectLst/>
                          <a:latin typeface="Calibri" panose="020F0502020204030204" pitchFamily="34" charset="0"/>
                        </a:rPr>
                        <a:t>Satisfecho (A1)</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s-CO" sz="1400" b="1" i="0" u="none" strike="noStrike" dirty="0">
                          <a:solidFill>
                            <a:srgbClr val="000000"/>
                          </a:solidFill>
                          <a:effectLst/>
                          <a:latin typeface="Calibri" panose="020F0502020204030204" pitchFamily="34" charset="0"/>
                        </a:rPr>
                        <a:t>60,73%</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9D08E"/>
                    </a:solidFill>
                  </a:tcPr>
                </a:tc>
              </a:tr>
              <a:tr h="238125">
                <a:tc>
                  <a:txBody>
                    <a:bodyPr/>
                    <a:lstStyle/>
                    <a:p>
                      <a:pPr algn="l" fontAlgn="b"/>
                      <a:r>
                        <a:rPr lang="es-CO" sz="1100" b="0" i="0" u="none" strike="noStrike" dirty="0">
                          <a:solidFill>
                            <a:srgbClr val="000000"/>
                          </a:solidFill>
                          <a:effectLst/>
                          <a:latin typeface="Calibri" panose="020F0502020204030204" pitchFamily="34" charset="0"/>
                        </a:rPr>
                        <a:t>Muy Satisfecho (A2)</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s-CO" sz="1400" b="1" i="0" u="none" strike="noStrike" dirty="0">
                          <a:solidFill>
                            <a:srgbClr val="000000"/>
                          </a:solidFill>
                          <a:effectLst/>
                          <a:latin typeface="Calibri" panose="020F0502020204030204" pitchFamily="34" charset="0"/>
                        </a:rPr>
                        <a:t>30,71%</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9D08E"/>
                    </a:solidFill>
                  </a:tcPr>
                </a:tc>
              </a:tr>
              <a:tr h="238125">
                <a:tc>
                  <a:txBody>
                    <a:bodyPr/>
                    <a:lstStyle/>
                    <a:p>
                      <a:pPr algn="l" fontAlgn="b"/>
                      <a:r>
                        <a:rPr lang="es-CO" sz="1100" b="0" i="0" u="none" strike="noStrike" dirty="0">
                          <a:solidFill>
                            <a:srgbClr val="000000"/>
                          </a:solidFill>
                          <a:effectLst/>
                          <a:latin typeface="Calibri" panose="020F0502020204030204" pitchFamily="34" charset="0"/>
                        </a:rPr>
                        <a:t>Sin respuesta</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s-CO" sz="1400" b="1" i="0" u="none" strike="noStrike" dirty="0">
                          <a:solidFill>
                            <a:srgbClr val="000000"/>
                          </a:solidFill>
                          <a:effectLst/>
                          <a:latin typeface="Calibri" panose="020F0502020204030204" pitchFamily="34" charset="0"/>
                        </a:rPr>
                        <a:t>0,00%</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9D08E"/>
                    </a:solidFill>
                  </a:tcPr>
                </a:tc>
              </a:tr>
              <a:tr h="247650">
                <a:tc>
                  <a:txBody>
                    <a:bodyPr/>
                    <a:lstStyle/>
                    <a:p>
                      <a:pPr algn="l" fontAlgn="b"/>
                      <a:r>
                        <a:rPr lang="es-CO" sz="1100" b="0" i="0" u="none" strike="noStrike" dirty="0">
                          <a:solidFill>
                            <a:srgbClr val="000000"/>
                          </a:solidFill>
                          <a:effectLst/>
                          <a:latin typeface="Calibri" panose="020F0502020204030204" pitchFamily="34" charset="0"/>
                        </a:rPr>
                        <a:t>No mostrada</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es-CO" sz="1400" b="1" i="0" u="none" strike="noStrike" dirty="0">
                          <a:solidFill>
                            <a:srgbClr val="000000"/>
                          </a:solidFill>
                          <a:effectLst/>
                          <a:latin typeface="Calibri" panose="020F0502020204030204" pitchFamily="34" charset="0"/>
                        </a:rPr>
                        <a:t>0,00%</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9D08E"/>
                    </a:solidFill>
                  </a:tcPr>
                </a:tc>
              </a:tr>
              <a:tr h="247650">
                <a:tc>
                  <a:txBody>
                    <a:bodyPr/>
                    <a:lstStyle/>
                    <a:p>
                      <a:pPr algn="l" fontAlgn="b"/>
                      <a:r>
                        <a:rPr lang="es-CO" sz="1100" b="0" i="0" u="none" strike="noStrike" dirty="0">
                          <a:solidFill>
                            <a:srgbClr val="000000"/>
                          </a:solidFill>
                          <a:effectLst/>
                          <a:latin typeface="Calibri" panose="020F0502020204030204" pitchFamily="34" charset="0"/>
                        </a:rPr>
                        <a:t> </a:t>
                      </a:r>
                    </a:p>
                  </a:txBody>
                  <a:tcPr marL="9525" marR="9525" marT="9525"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6E0B4"/>
                    </a:solidFill>
                  </a:tcPr>
                </a:tc>
                <a:tc>
                  <a:txBody>
                    <a:bodyPr/>
                    <a:lstStyle/>
                    <a:p>
                      <a:pPr algn="r" fontAlgn="b"/>
                      <a:r>
                        <a:rPr lang="es-CO" sz="1400" b="1" i="0" u="none" strike="noStrike" dirty="0">
                          <a:solidFill>
                            <a:srgbClr val="000000"/>
                          </a:solidFill>
                          <a:effectLst/>
                          <a:latin typeface="Calibri" panose="020F0502020204030204" pitchFamily="34" charset="0"/>
                        </a:rPr>
                        <a:t>100,00%</a:t>
                      </a:r>
                    </a:p>
                  </a:txBody>
                  <a:tcPr marL="9525" marR="9525" marT="9525"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6E0B4"/>
                    </a:solidFill>
                  </a:tcPr>
                </a:tc>
              </a:tr>
            </a:tbl>
          </a:graphicData>
        </a:graphic>
      </p:graphicFrame>
      <p:pic>
        <p:nvPicPr>
          <p:cNvPr id="3" name="Imagen 2"/>
          <p:cNvPicPr>
            <a:picLocks noChangeAspect="1"/>
          </p:cNvPicPr>
          <p:nvPr/>
        </p:nvPicPr>
        <p:blipFill>
          <a:blip r:embed="rId3"/>
          <a:stretch>
            <a:fillRect/>
          </a:stretch>
        </p:blipFill>
        <p:spPr>
          <a:xfrm>
            <a:off x="5767972" y="1422231"/>
            <a:ext cx="4578493" cy="2755631"/>
          </a:xfrm>
          <a:prstGeom prst="rect">
            <a:avLst/>
          </a:prstGeom>
        </p:spPr>
      </p:pic>
      <p:pic>
        <p:nvPicPr>
          <p:cNvPr id="5" name="Imagen 4"/>
          <p:cNvPicPr>
            <a:picLocks noChangeAspect="1"/>
          </p:cNvPicPr>
          <p:nvPr/>
        </p:nvPicPr>
        <p:blipFill>
          <a:blip r:embed="rId4"/>
          <a:stretch>
            <a:fillRect/>
          </a:stretch>
        </p:blipFill>
        <p:spPr>
          <a:xfrm>
            <a:off x="6742032" y="4673452"/>
            <a:ext cx="2504250" cy="1089867"/>
          </a:xfrm>
          <a:prstGeom prst="rect">
            <a:avLst/>
          </a:prstGeom>
        </p:spPr>
      </p:pic>
    </p:spTree>
    <p:extLst>
      <p:ext uri="{BB962C8B-B14F-4D97-AF65-F5344CB8AC3E}">
        <p14:creationId xmlns:p14="http://schemas.microsoft.com/office/powerpoint/2010/main" val="238597514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hape 77"/>
          <p:cNvSpPr/>
          <p:nvPr/>
        </p:nvSpPr>
        <p:spPr>
          <a:xfrm>
            <a:off x="2711624" y="404664"/>
            <a:ext cx="2520280" cy="6299801"/>
          </a:xfrm>
          <a:prstGeom prst="rect">
            <a:avLst/>
          </a:prstGeom>
          <a:ln w="12700">
            <a:miter lim="400000"/>
          </a:ln>
          <a:extLst>
            <a:ext uri="{C572A759-6A51-4108-AA02-DFA0A04FC94B}">
              <ma14:wrappingTextBoxFlag xmlns:ma14="http://schemas.microsoft.com/office/mac/drawingml/2011/main" xmlns="" val="1"/>
            </a:ext>
          </a:extLst>
        </p:spPr>
        <p:txBody>
          <a:bodyPr wrap="square" lIns="71437" tIns="71437" rIns="71437" bIns="71437" anchor="ctr">
            <a:spAutoFit/>
          </a:bodyPr>
          <a:lstStyle>
            <a:lvl1pPr algn="ctr" defTabSz="584200">
              <a:defRPr sz="7000" b="1">
                <a:latin typeface="Helvetica Light"/>
                <a:ea typeface="Helvetica Light"/>
                <a:cs typeface="Helvetica Light"/>
                <a:sym typeface="Helvetica Light"/>
              </a:defRPr>
            </a:lvl1pPr>
          </a:lstStyle>
          <a:p>
            <a:pPr lvl="0" algn="dist">
              <a:defRPr sz="1800" b="0"/>
            </a:pPr>
            <a:r>
              <a:rPr lang="es-CO" sz="40000" b="0" dirty="0" smtClean="0">
                <a:solidFill>
                  <a:schemeClr val="bg1">
                    <a:lumMod val="85000"/>
                  </a:schemeClr>
                </a:solidFill>
                <a:latin typeface="Helvetica"/>
                <a:cs typeface="Helvetica"/>
              </a:rPr>
              <a:t>3</a:t>
            </a:r>
            <a:endParaRPr sz="40000" b="0" dirty="0">
              <a:solidFill>
                <a:schemeClr val="bg1">
                  <a:lumMod val="85000"/>
                </a:schemeClr>
              </a:solidFill>
              <a:latin typeface="Helvetica"/>
              <a:cs typeface="Helvetica"/>
            </a:endParaRPr>
          </a:p>
        </p:txBody>
      </p:sp>
      <p:sp>
        <p:nvSpPr>
          <p:cNvPr id="10" name="Shape 77"/>
          <p:cNvSpPr/>
          <p:nvPr/>
        </p:nvSpPr>
        <p:spPr>
          <a:xfrm>
            <a:off x="119336" y="3968189"/>
            <a:ext cx="12072664" cy="575156"/>
          </a:xfrm>
          <a:prstGeom prst="rect">
            <a:avLst/>
          </a:prstGeom>
          <a:ln w="12700">
            <a:miter lim="400000"/>
          </a:ln>
          <a:extLst>
            <a:ext uri="{C572A759-6A51-4108-AA02-DFA0A04FC94B}">
              <ma14:wrappingTextBoxFlag xmlns:ma14="http://schemas.microsoft.com/office/mac/drawingml/2011/main" xmlns="" val="1"/>
            </a:ext>
          </a:extLst>
        </p:spPr>
        <p:txBody>
          <a:bodyPr wrap="square" lIns="71437" tIns="71437" rIns="71437" bIns="71437" anchor="ctr">
            <a:spAutoFit/>
          </a:bodyPr>
          <a:lstStyle>
            <a:lvl1pPr algn="ctr" defTabSz="584200">
              <a:defRPr sz="7000" b="1">
                <a:latin typeface="Helvetica Light"/>
                <a:ea typeface="Helvetica Light"/>
                <a:cs typeface="Helvetica Light"/>
                <a:sym typeface="Helvetica Light"/>
              </a:defRPr>
            </a:lvl1pPr>
          </a:lstStyle>
          <a:p>
            <a:pPr lvl="0">
              <a:defRPr sz="1800" b="0"/>
            </a:pPr>
            <a:r>
              <a:rPr lang="es-CO" sz="2800" dirty="0" smtClean="0">
                <a:effectLst>
                  <a:outerShdw blurRad="50800" dist="38100" dir="8100000" algn="tr" rotWithShape="0">
                    <a:prstClr val="black">
                      <a:alpha val="40000"/>
                    </a:prstClr>
                  </a:outerShdw>
                </a:effectLst>
                <a:latin typeface="Helvetica"/>
                <a:cs typeface="Helvetica"/>
              </a:rPr>
              <a:t>Conclusiones   </a:t>
            </a:r>
            <a:endParaRPr sz="2800" dirty="0">
              <a:effectLst>
                <a:outerShdw blurRad="50800" dist="38100" dir="8100000" algn="tr" rotWithShape="0">
                  <a:prstClr val="black">
                    <a:alpha val="40000"/>
                  </a:prstClr>
                </a:outerShdw>
              </a:effectLst>
              <a:latin typeface="Helvetica"/>
              <a:cs typeface="Helvetica"/>
            </a:endParaRPr>
          </a:p>
        </p:txBody>
      </p:sp>
    </p:spTree>
    <p:extLst>
      <p:ext uri="{BB962C8B-B14F-4D97-AF65-F5344CB8AC3E}">
        <p14:creationId xmlns:p14="http://schemas.microsoft.com/office/powerpoint/2010/main" val="358077198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hape 77"/>
          <p:cNvSpPr/>
          <p:nvPr/>
        </p:nvSpPr>
        <p:spPr>
          <a:xfrm>
            <a:off x="0" y="668235"/>
            <a:ext cx="12072664" cy="452046"/>
          </a:xfrm>
          <a:prstGeom prst="rect">
            <a:avLst/>
          </a:prstGeom>
          <a:ln w="12700">
            <a:miter lim="400000"/>
          </a:ln>
          <a:extLst>
            <a:ext uri="{C572A759-6A51-4108-AA02-DFA0A04FC94B}">
              <ma14:wrappingTextBoxFlag xmlns:ma14="http://schemas.microsoft.com/office/mac/drawingml/2011/main" xmlns="" val="1"/>
            </a:ext>
          </a:extLst>
        </p:spPr>
        <p:txBody>
          <a:bodyPr wrap="square" lIns="71437" tIns="71437" rIns="71437" bIns="71437" anchor="ctr">
            <a:spAutoFit/>
          </a:bodyPr>
          <a:lstStyle>
            <a:lvl1pPr algn="ctr" defTabSz="584200">
              <a:defRPr sz="7000" b="1">
                <a:latin typeface="Helvetica Light"/>
                <a:ea typeface="Helvetica Light"/>
                <a:cs typeface="Helvetica Light"/>
                <a:sym typeface="Helvetica Light"/>
              </a:defRPr>
            </a:lvl1pPr>
          </a:lstStyle>
          <a:p>
            <a:pPr lvl="0">
              <a:defRPr sz="1800" b="0"/>
            </a:pPr>
            <a:r>
              <a:rPr lang="es-CO" sz="2000" dirty="0" smtClean="0">
                <a:effectLst>
                  <a:outerShdw blurRad="50800" dist="38100" dir="8100000" algn="tr" rotWithShape="0">
                    <a:prstClr val="black">
                      <a:alpha val="40000"/>
                    </a:prstClr>
                  </a:outerShdw>
                </a:effectLst>
                <a:latin typeface="Helvetica"/>
                <a:cs typeface="Helvetica"/>
              </a:rPr>
              <a:t>Conclusiones Encuesta de Satisfacción Cliente Interno </a:t>
            </a:r>
            <a:r>
              <a:rPr lang="es-CO" sz="2000" dirty="0" smtClean="0">
                <a:effectLst>
                  <a:outerShdw blurRad="50800" dist="38100" dir="8100000" algn="tr" rotWithShape="0">
                    <a:prstClr val="black">
                      <a:alpha val="40000"/>
                    </a:prstClr>
                  </a:outerShdw>
                </a:effectLst>
                <a:latin typeface="Helvetica"/>
                <a:cs typeface="Helvetica"/>
              </a:rPr>
              <a:t>2018 - 1 </a:t>
            </a:r>
            <a:endParaRPr sz="2000" dirty="0">
              <a:effectLst>
                <a:outerShdw blurRad="50800" dist="38100" dir="8100000" algn="tr" rotWithShape="0">
                  <a:prstClr val="black">
                    <a:alpha val="40000"/>
                  </a:prstClr>
                </a:outerShdw>
              </a:effectLst>
              <a:latin typeface="Helvetica"/>
              <a:cs typeface="Helvetica"/>
            </a:endParaRPr>
          </a:p>
        </p:txBody>
      </p:sp>
      <p:sp>
        <p:nvSpPr>
          <p:cNvPr id="2" name="CuadroTexto 1"/>
          <p:cNvSpPr txBox="1"/>
          <p:nvPr/>
        </p:nvSpPr>
        <p:spPr>
          <a:xfrm>
            <a:off x="801189" y="1645920"/>
            <a:ext cx="9300754" cy="4247317"/>
          </a:xfrm>
          <a:prstGeom prst="rect">
            <a:avLst/>
          </a:prstGeom>
          <a:noFill/>
        </p:spPr>
        <p:txBody>
          <a:bodyPr wrap="square" rtlCol="0">
            <a:spAutoFit/>
          </a:bodyPr>
          <a:lstStyle/>
          <a:p>
            <a:pPr marL="285750" indent="-285750" algn="just">
              <a:buFontTx/>
              <a:buChar char="-"/>
            </a:pPr>
            <a:r>
              <a:rPr lang="es-CO" dirty="0" smtClean="0"/>
              <a:t>Se puede observar que la satisfacción consolidada de los clientes interno frente a los diferentes servicios de los procesos de la institución se mantiene con una tendencia de un 90%. </a:t>
            </a:r>
          </a:p>
          <a:p>
            <a:pPr marL="285750" indent="-285750" algn="just">
              <a:buFontTx/>
              <a:buChar char="-"/>
            </a:pPr>
            <a:r>
              <a:rPr lang="es-CO" dirty="0" smtClean="0"/>
              <a:t>Podemos observar el incremento de los clientes en calificar los servicios como muy satisfechos, esto se ve reflejado en las diferentes acciones de mejora que se han venido implementado en los diferentes macroprocesos, por otra parte esto demuestra la madures del sistema de gestión de la calidad , aumentando la percepción de los clientes en muy satisfechos. </a:t>
            </a:r>
          </a:p>
          <a:p>
            <a:pPr marL="285750" indent="-285750" algn="just">
              <a:buFontTx/>
              <a:buChar char="-"/>
            </a:pPr>
            <a:r>
              <a:rPr lang="es-CO" dirty="0" smtClean="0"/>
              <a:t>Podemos concluir que para este año se dio mas participación de las personas a las cuales se les envió la encuesta para ser contestada, se incrementa la participación del personal Administrativo y Docente. </a:t>
            </a:r>
          </a:p>
          <a:p>
            <a:pPr marL="285750" indent="-285750" algn="just">
              <a:buFontTx/>
              <a:buChar char="-"/>
            </a:pPr>
            <a:r>
              <a:rPr lang="es-CO" dirty="0" smtClean="0"/>
              <a:t>Podemos concluir que la insatisfacción de los usuarios frente a los diferentes servicio ha tenido una tendencia a la disminución frente a los </a:t>
            </a:r>
            <a:r>
              <a:rPr lang="es-CO" dirty="0" smtClean="0"/>
              <a:t> últimos años. </a:t>
            </a:r>
            <a:endParaRPr lang="es-CO" dirty="0" smtClean="0"/>
          </a:p>
          <a:p>
            <a:pPr algn="just"/>
            <a:endParaRPr lang="es-CO" dirty="0" smtClean="0"/>
          </a:p>
          <a:p>
            <a:pPr marL="285750" indent="-285750" algn="just">
              <a:buFontTx/>
              <a:buChar char="-"/>
            </a:pPr>
            <a:endParaRPr lang="es-CO" dirty="0" smtClean="0"/>
          </a:p>
          <a:p>
            <a:pPr marL="285750" indent="-285750" algn="just">
              <a:buFontTx/>
              <a:buChar char="-"/>
            </a:pPr>
            <a:endParaRPr lang="es-CO" dirty="0" smtClean="0"/>
          </a:p>
          <a:p>
            <a:pPr marL="285750" indent="-285750">
              <a:buFontTx/>
              <a:buChar char="-"/>
            </a:pPr>
            <a:endParaRPr lang="es-CO" dirty="0"/>
          </a:p>
        </p:txBody>
      </p:sp>
    </p:spTree>
    <p:extLst>
      <p:ext uri="{BB962C8B-B14F-4D97-AF65-F5344CB8AC3E}">
        <p14:creationId xmlns:p14="http://schemas.microsoft.com/office/powerpoint/2010/main" val="225866991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descr="Plantillas Institucionales-0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4072" y="-1"/>
            <a:ext cx="12776740" cy="6858001"/>
          </a:xfrm>
          <a:prstGeom prst="rect">
            <a:avLst/>
          </a:prstGeom>
        </p:spPr>
      </p:pic>
    </p:spTree>
    <p:extLst>
      <p:ext uri="{BB962C8B-B14F-4D97-AF65-F5344CB8AC3E}">
        <p14:creationId xmlns:p14="http://schemas.microsoft.com/office/powerpoint/2010/main" val="4097172723"/>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otalTime>654</TotalTime>
  <Words>406</Words>
  <Application>Microsoft Office PowerPoint</Application>
  <PresentationFormat>Personalizado</PresentationFormat>
  <Paragraphs>53</Paragraphs>
  <Slides>12</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12</vt:i4>
      </vt:variant>
    </vt:vector>
  </HeadingPairs>
  <TitlesOfParts>
    <vt:vector size="17" baseType="lpstr">
      <vt:lpstr>Arial</vt:lpstr>
      <vt:lpstr>Calibri</vt:lpstr>
      <vt:lpstr>Helvetica</vt:lpstr>
      <vt:lpstr>Helvetica Light</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ARQ + TEC S.A.</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Mauricio Hernández</dc:creator>
  <cp:lastModifiedBy>Victor Hugo Zea Robledo</cp:lastModifiedBy>
  <cp:revision>40</cp:revision>
  <dcterms:created xsi:type="dcterms:W3CDTF">2016-01-27T14:47:22Z</dcterms:created>
  <dcterms:modified xsi:type="dcterms:W3CDTF">2018-06-01T15:31:57Z</dcterms:modified>
</cp:coreProperties>
</file>